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34"/>
  </p:notesMasterIdLst>
  <p:handoutMasterIdLst>
    <p:handoutMasterId r:id="rId35"/>
  </p:handoutMasterIdLst>
  <p:sldIdLst>
    <p:sldId id="258" r:id="rId2"/>
    <p:sldId id="291" r:id="rId3"/>
    <p:sldId id="260" r:id="rId4"/>
    <p:sldId id="262" r:id="rId5"/>
    <p:sldId id="261" r:id="rId6"/>
    <p:sldId id="296" r:id="rId7"/>
    <p:sldId id="297" r:id="rId8"/>
    <p:sldId id="298" r:id="rId9"/>
    <p:sldId id="299" r:id="rId10"/>
    <p:sldId id="300" r:id="rId11"/>
    <p:sldId id="263" r:id="rId12"/>
    <p:sldId id="264" r:id="rId13"/>
    <p:sldId id="310" r:id="rId14"/>
    <p:sldId id="265" r:id="rId15"/>
    <p:sldId id="266" r:id="rId16"/>
    <p:sldId id="301" r:id="rId17"/>
    <p:sldId id="270" r:id="rId18"/>
    <p:sldId id="271" r:id="rId19"/>
    <p:sldId id="272" r:id="rId20"/>
    <p:sldId id="273" r:id="rId21"/>
    <p:sldId id="274" r:id="rId22"/>
    <p:sldId id="276" r:id="rId23"/>
    <p:sldId id="275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1" r:id="rId33"/>
  </p:sldIdLst>
  <p:sldSz cx="9144000" cy="6858000" type="screen4x3"/>
  <p:notesSz cx="6858000" cy="9144000"/>
  <p:custDataLst>
    <p:tags r:id="rId36"/>
  </p:custDataLst>
  <p:defaultTextStyle>
    <a:defPPr>
      <a:defRPr lang="nl-NL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6220"/>
    <a:srgbClr val="900079"/>
    <a:srgbClr val="4E9625"/>
    <a:srgbClr val="CC003D"/>
    <a:srgbClr val="60652A"/>
    <a:srgbClr val="0E4A10"/>
    <a:srgbClr val="47145C"/>
    <a:srgbClr val="960044"/>
    <a:srgbClr val="2494C5"/>
    <a:srgbClr val="9AC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539" autoAdjust="0"/>
    <p:restoredTop sz="94629" autoAdjust="0"/>
  </p:normalViewPr>
  <p:slideViewPr>
    <p:cSldViewPr snapToGrid="0" showGuides="1">
      <p:cViewPr varScale="1">
        <p:scale>
          <a:sx n="71" d="100"/>
          <a:sy n="71" d="100"/>
        </p:scale>
        <p:origin x="150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altLang="nl-NL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 altLang="nl-NL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 altLang="nl-NL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B99F88-56B5-4F69-A116-5BA11A266810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2759751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nl-NL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 altLang="nl-NL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 smtClean="0"/>
              <a:t>Click to edit Master text styles</a:t>
            </a:r>
          </a:p>
          <a:p>
            <a:pPr lvl="1"/>
            <a:r>
              <a:rPr lang="en-GB" altLang="nl-NL" smtClean="0"/>
              <a:t>Second level</a:t>
            </a:r>
          </a:p>
          <a:p>
            <a:pPr lvl="2"/>
            <a:r>
              <a:rPr lang="en-GB" altLang="nl-NL" smtClean="0"/>
              <a:t>Third level</a:t>
            </a:r>
          </a:p>
          <a:p>
            <a:pPr lvl="3"/>
            <a:r>
              <a:rPr lang="en-GB" altLang="nl-NL" smtClean="0"/>
              <a:t>Fourth level</a:t>
            </a:r>
          </a:p>
          <a:p>
            <a:pPr lvl="4"/>
            <a:r>
              <a:rPr lang="en-GB" altLang="nl-NL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nl-NL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208A1A-0E4B-40E2-B6E5-574A61ECE810}" type="slidenum">
              <a:rPr lang="en-GB" altLang="nl-NL"/>
              <a:pPr/>
              <a:t>‹nr.›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23415884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endParaRPr lang="en-GB" altLang="nl-NL" sz="1200">
              <a:latin typeface="Calibri" pitchFamily="34" charset="0"/>
            </a:endParaRPr>
          </a:p>
        </p:txBody>
      </p:sp>
      <p:sp>
        <p:nvSpPr>
          <p:cNvPr id="192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fld id="{3A713C5B-4394-401A-8BB4-1C4B90ABF069}" type="slidenum">
              <a:rPr lang="en-GB" altLang="nl-NL" sz="1200">
                <a:latin typeface="Calibri" pitchFamily="34" charset="0"/>
              </a:rPr>
              <a:pPr/>
              <a:t>2</a:t>
            </a:fld>
            <a:endParaRPr lang="en-GB" altLang="nl-NL" sz="1200">
              <a:latin typeface="Calibri" pitchFamily="34" charset="0"/>
            </a:endParaRPr>
          </a:p>
        </p:txBody>
      </p:sp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2280" cy="45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GB" sz="1200">
                <a:solidFill>
                  <a:prstClr val="black"/>
                </a:solidFill>
                <a:latin typeface="Verdana" charset="0"/>
                <a:ea typeface="ＭＳ Ｐゴシック" charset="0"/>
              </a:rPr>
              <a:t>Titel</a:t>
            </a:r>
          </a:p>
        </p:txBody>
      </p:sp>
      <p:sp>
        <p:nvSpPr>
          <p:cNvPr id="5" name="Rectangle 3"/>
          <p:cNvSpPr txBox="1">
            <a:spLocks noGrp="1" noChangeArrowheads="1"/>
          </p:cNvSpPr>
          <p:nvPr/>
        </p:nvSpPr>
        <p:spPr bwMode="auto">
          <a:xfrm>
            <a:off x="3885721" y="0"/>
            <a:ext cx="2972280" cy="45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algn="r" eaLnBrk="1" hangingPunct="1">
              <a:defRPr/>
            </a:pPr>
            <a:r>
              <a:rPr lang="en-GB" sz="1200">
                <a:solidFill>
                  <a:prstClr val="black"/>
                </a:solidFill>
                <a:latin typeface="Verdana" charset="0"/>
                <a:ea typeface="ＭＳ Ｐゴシック" charset="0"/>
              </a:rPr>
              <a:t>17 oktober 2012</a:t>
            </a:r>
          </a:p>
        </p:txBody>
      </p:sp>
      <p:sp>
        <p:nvSpPr>
          <p:cNvPr id="6" name="Rectangle 6"/>
          <p:cNvSpPr txBox="1">
            <a:spLocks noGrp="1" noChangeArrowheads="1"/>
          </p:cNvSpPr>
          <p:nvPr/>
        </p:nvSpPr>
        <p:spPr bwMode="auto">
          <a:xfrm>
            <a:off x="0" y="8687093"/>
            <a:ext cx="2972280" cy="45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sz="1200">
                <a:solidFill>
                  <a:prstClr val="black"/>
                </a:solidFill>
              </a:rPr>
              <a:t>Titel | 17 oktober 2012</a:t>
            </a: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885721" y="8687093"/>
            <a:ext cx="2972280" cy="45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C0E63684-0C37-423F-A062-DCB10741AF8B}" type="slidenum">
              <a:rPr lang="en-GB" sz="1200">
                <a:solidFill>
                  <a:prstClr val="black"/>
                </a:solidFill>
              </a:rPr>
              <a:pPr algn="r" eaLnBrk="1" hangingPunct="1">
                <a:defRPr/>
              </a:pPr>
              <a:t>2</a:t>
            </a:fld>
            <a:endParaRPr lang="en-GB" sz="1200">
              <a:solidFill>
                <a:prstClr val="black"/>
              </a:solidFill>
            </a:endParaRPr>
          </a:p>
        </p:txBody>
      </p:sp>
      <p:sp>
        <p:nvSpPr>
          <p:cNvPr id="192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altLang="nl-NL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649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ddd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smtClean="0"/>
              <a:t>5 juni 2013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ddd | 5 juni 2013</a:t>
            </a:r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0E7592D-12DB-410E-9C40-2BA7866B073A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704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ddd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smtClean="0"/>
              <a:t>5 juni 2013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ddd | 5 juni 2013</a:t>
            </a:r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0E7592D-12DB-410E-9C40-2BA7866B073A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704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endParaRPr lang="en-GB" altLang="nl-NL" sz="1200">
              <a:latin typeface="Calibri" pitchFamily="34" charset="0"/>
            </a:endParaRPr>
          </a:p>
        </p:txBody>
      </p:sp>
      <p:sp>
        <p:nvSpPr>
          <p:cNvPr id="192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fld id="{3A713C5B-4394-401A-8BB4-1C4B90ABF069}" type="slidenum">
              <a:rPr lang="en-GB" altLang="nl-NL" sz="1200">
                <a:latin typeface="Calibri" pitchFamily="34" charset="0"/>
              </a:rPr>
              <a:pPr/>
              <a:t>3</a:t>
            </a:fld>
            <a:endParaRPr lang="en-GB" altLang="nl-NL" sz="1200">
              <a:latin typeface="Calibri" pitchFamily="34" charset="0"/>
            </a:endParaRPr>
          </a:p>
        </p:txBody>
      </p:sp>
      <p:sp>
        <p:nvSpPr>
          <p:cNvPr id="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72280" cy="45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eaLnBrk="1" hangingPunct="1">
              <a:defRPr/>
            </a:pPr>
            <a:r>
              <a:rPr lang="en-GB" sz="1200">
                <a:solidFill>
                  <a:prstClr val="black"/>
                </a:solidFill>
                <a:latin typeface="Verdana" charset="0"/>
                <a:ea typeface="ＭＳ Ｐゴシック" charset="0"/>
              </a:rPr>
              <a:t>Titel</a:t>
            </a:r>
          </a:p>
        </p:txBody>
      </p:sp>
      <p:sp>
        <p:nvSpPr>
          <p:cNvPr id="5" name="Rectangle 3"/>
          <p:cNvSpPr txBox="1">
            <a:spLocks noGrp="1" noChangeArrowheads="1"/>
          </p:cNvSpPr>
          <p:nvPr/>
        </p:nvSpPr>
        <p:spPr bwMode="auto">
          <a:xfrm>
            <a:off x="3885721" y="0"/>
            <a:ext cx="2972280" cy="45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/>
          <a:p>
            <a:pPr algn="r" eaLnBrk="1" hangingPunct="1">
              <a:defRPr/>
            </a:pPr>
            <a:r>
              <a:rPr lang="en-GB" sz="1200">
                <a:solidFill>
                  <a:prstClr val="black"/>
                </a:solidFill>
                <a:latin typeface="Verdana" charset="0"/>
                <a:ea typeface="ＭＳ Ｐゴシック" charset="0"/>
              </a:rPr>
              <a:t>17 oktober 2012</a:t>
            </a:r>
          </a:p>
        </p:txBody>
      </p:sp>
      <p:sp>
        <p:nvSpPr>
          <p:cNvPr id="6" name="Rectangle 6"/>
          <p:cNvSpPr txBox="1">
            <a:spLocks noGrp="1" noChangeArrowheads="1"/>
          </p:cNvSpPr>
          <p:nvPr/>
        </p:nvSpPr>
        <p:spPr bwMode="auto">
          <a:xfrm>
            <a:off x="0" y="8687093"/>
            <a:ext cx="2972280" cy="45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GB" sz="1200">
                <a:solidFill>
                  <a:prstClr val="black"/>
                </a:solidFill>
              </a:rPr>
              <a:t>Titel | 17 oktober 2012</a:t>
            </a:r>
          </a:p>
        </p:txBody>
      </p:sp>
      <p:sp>
        <p:nvSpPr>
          <p:cNvPr id="7" name="Rectangle 7"/>
          <p:cNvSpPr txBox="1">
            <a:spLocks noGrp="1" noChangeArrowheads="1"/>
          </p:cNvSpPr>
          <p:nvPr/>
        </p:nvSpPr>
        <p:spPr bwMode="auto">
          <a:xfrm>
            <a:off x="3885721" y="8687093"/>
            <a:ext cx="2972280" cy="45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fld id="{C0E63684-0C37-423F-A062-DCB10741AF8B}" type="slidenum">
              <a:rPr lang="en-GB" sz="1200">
                <a:solidFill>
                  <a:prstClr val="black"/>
                </a:solidFill>
              </a:rPr>
              <a:pPr algn="r" eaLnBrk="1" hangingPunct="1">
                <a:defRPr/>
              </a:pPr>
              <a:t>3</a:t>
            </a:fld>
            <a:endParaRPr lang="en-GB" sz="1200">
              <a:solidFill>
                <a:prstClr val="black"/>
              </a:solidFill>
            </a:endParaRPr>
          </a:p>
        </p:txBody>
      </p:sp>
      <p:sp>
        <p:nvSpPr>
          <p:cNvPr id="192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nl-NL" altLang="nl-NL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86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endParaRPr lang="en-GB" altLang="nl-NL" sz="1200">
              <a:latin typeface="Calibri" pitchFamily="34" charset="0"/>
            </a:endParaRPr>
          </a:p>
        </p:txBody>
      </p:sp>
      <p:sp>
        <p:nvSpPr>
          <p:cNvPr id="194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fld id="{CDC789F7-679C-46AB-B7BB-D0E3BDC9823D}" type="slidenum">
              <a:rPr lang="en-GB" altLang="nl-NL" sz="1200">
                <a:latin typeface="Calibri" pitchFamily="34" charset="0"/>
              </a:rPr>
              <a:pPr/>
              <a:t>4</a:t>
            </a:fld>
            <a:endParaRPr lang="en-GB" altLang="nl-NL" sz="1200">
              <a:latin typeface="Calibri" pitchFamily="34" charset="0"/>
            </a:endParaRPr>
          </a:p>
        </p:txBody>
      </p:sp>
      <p:sp>
        <p:nvSpPr>
          <p:cNvPr id="194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94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 altLang="nl-NL" smtClean="0">
              <a:latin typeface="Verdana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594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endParaRPr lang="en-GB" altLang="nl-NL" sz="1200">
              <a:latin typeface="Calibri" pitchFamily="34" charset="0"/>
            </a:endParaRPr>
          </a:p>
        </p:txBody>
      </p:sp>
      <p:sp>
        <p:nvSpPr>
          <p:cNvPr id="195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defTabSz="928688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fld id="{05E466B6-589A-4A35-B734-F05162B1D4BA}" type="slidenum">
              <a:rPr lang="en-GB" altLang="nl-NL" sz="1200">
                <a:latin typeface="Calibri" pitchFamily="34" charset="0"/>
              </a:rPr>
              <a:pPr/>
              <a:t>5</a:t>
            </a:fld>
            <a:endParaRPr lang="en-GB" altLang="nl-NL" sz="1200">
              <a:latin typeface="Calibri" pitchFamily="34" charset="0"/>
            </a:endParaRPr>
          </a:p>
        </p:txBody>
      </p:sp>
      <p:sp>
        <p:nvSpPr>
          <p:cNvPr id="195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95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nl-NL" altLang="nl-NL" smtClean="0">
              <a:latin typeface="Verdana" pitchFamily="34" charset="0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111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0E7592D-12DB-410E-9C40-2BA7866B073A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704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ddd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smtClean="0"/>
              <a:t>5 juni 2013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ddd | 5 juni 2013</a:t>
            </a:r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0E7592D-12DB-410E-9C40-2BA7866B073A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704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ddd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smtClean="0"/>
              <a:t>5 juni 2013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ddd | 5 juni 2013</a:t>
            </a:r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0E7592D-12DB-410E-9C40-2BA7866B073A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704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ddd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smtClean="0"/>
              <a:t>5 juni 2013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ddd | 5 juni 2013</a:t>
            </a:r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0E7592D-12DB-410E-9C40-2BA7866B073A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704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koptekst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ddd</a:t>
            </a:r>
            <a:endParaRPr lang="en-GB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 smtClean="0"/>
              <a:t>5 juni 2013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ddd | 5 juni 2013</a:t>
            </a:r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0E7592D-12DB-410E-9C40-2BA7866B073A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70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2" name="Rectangle 26"/>
          <p:cNvSpPr>
            <a:spLocks noChangeArrowheads="1"/>
          </p:cNvSpPr>
          <p:nvPr/>
        </p:nvSpPr>
        <p:spPr bwMode="auto">
          <a:xfrm>
            <a:off x="4562475" y="0"/>
            <a:ext cx="45815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nl-NL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908550" y="2505600"/>
            <a:ext cx="3598863" cy="942975"/>
          </a:xfrm>
        </p:spPr>
        <p:txBody>
          <a:bodyPr/>
          <a:lstStyle>
            <a:lvl1pPr defTabSz="608013" eaLnBrk="0" hangingPunct="0"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US" altLang="nl-NL" noProof="0" smtClean="0"/>
              <a:t>Data Analytics in Practice IFIP I3E2015</a:t>
            </a:r>
            <a:endParaRPr lang="nl-NL" altLang="nl-NL" noProof="0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924800" y="3542400"/>
            <a:ext cx="3598863" cy="27035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indent="1588" defTabSz="608013" eaLnBrk="0" hangingPunct="0">
              <a:buFont typeface="Arial" charset="0"/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endParaRPr lang="nl-NL" altLang="nl-NL" noProof="0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08550" y="6346800"/>
            <a:ext cx="3598863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defTabSz="608013" eaLnBrk="0" hangingPunct="0">
              <a:defRPr sz="1000">
                <a:solidFill>
                  <a:srgbClr val="000000"/>
                </a:solidFill>
                <a:cs typeface="Arial" charset="0"/>
              </a:defRPr>
            </a:lvl1pPr>
          </a:lstStyle>
          <a:p>
            <a:endParaRPr lang="nl-NL" altLang="nl-NL" dirty="0"/>
          </a:p>
        </p:txBody>
      </p:sp>
      <p:pic>
        <p:nvPicPr>
          <p:cNvPr id="4" name="logoplaatje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00183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A9006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F5B5DF7-635F-4D78-8237-DA456A2371F3}" type="slidenum">
              <a:rPr lang="nl-NL" altLang="nl-NL" smtClean="0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30273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425" y="1263650"/>
            <a:ext cx="8060400" cy="571500"/>
          </a:xfrm>
        </p:spPr>
        <p:txBody>
          <a:bodyPr/>
          <a:lstStyle>
            <a:lvl1pPr>
              <a:defRPr>
                <a:solidFill>
                  <a:srgbClr val="A9006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352425" y="1800225"/>
            <a:ext cx="4129200" cy="4273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83600" y="1800225"/>
            <a:ext cx="4129200" cy="4273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C00E9E-DF9C-40DD-918D-F956919BA4A0}" type="slidenum">
              <a:rPr lang="nl-NL" altLang="nl-NL" smtClean="0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53117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2800" y="1263600"/>
            <a:ext cx="4129200" cy="864000"/>
          </a:xfrm>
        </p:spPr>
        <p:txBody>
          <a:bodyPr anchor="t" anchorCtr="0"/>
          <a:lstStyle>
            <a:lvl1pPr algn="l">
              <a:defRPr sz="2600" b="0">
                <a:solidFill>
                  <a:srgbClr val="A9006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0" y="1072800"/>
            <a:ext cx="4572000" cy="5245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352800" y="2178000"/>
            <a:ext cx="4129200" cy="4032000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7EEABE7-B0BF-44C5-9601-378D730D3F98}" type="slidenum">
              <a:rPr lang="nl-NL" altLang="nl-NL" smtClean="0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49797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1 tekstbl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2850_Powerpoint_Corporate-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8300" y="1233039"/>
            <a:ext cx="7847038" cy="57150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spc="-60" baseline="0">
                <a:solidFill>
                  <a:srgbClr val="A9006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3" name="Tijdelijke aanduiding voor inhoud 2"/>
          <p:cNvSpPr>
            <a:spLocks noGrp="1"/>
          </p:cNvSpPr>
          <p:nvPr>
            <p:ph idx="1"/>
          </p:nvPr>
        </p:nvSpPr>
        <p:spPr>
          <a:xfrm>
            <a:off x="369858" y="1798626"/>
            <a:ext cx="7858180" cy="4273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6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179388" indent="-179388">
              <a:buFont typeface="Arial" pitchFamily="34" charset="0"/>
              <a:buChar char="•"/>
              <a:defRPr sz="26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396000" indent="-252000">
              <a:buFontTx/>
              <a:buBlip>
                <a:blip r:embed="rId3"/>
              </a:buBlip>
              <a:defRPr sz="26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539750" indent="-144000">
              <a:buSzPct val="100000"/>
              <a:buFontTx/>
              <a:buBlip>
                <a:blip r:embed="rId4"/>
              </a:buBlip>
              <a:defRPr sz="26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</p:txBody>
      </p:sp>
      <p:sp>
        <p:nvSpPr>
          <p:cNvPr id="5" name="shpKleurvlakBoven"/>
          <p:cNvSpPr>
            <a:spLocks noGrp="1" noChangeArrowheads="1"/>
          </p:cNvSpPr>
          <p:nvPr>
            <p:ph type="ftr" sz="quarter" idx="10"/>
          </p:nvPr>
        </p:nvSpPr>
        <p:spPr>
          <a:xfrm>
            <a:off x="4476750" y="6497638"/>
            <a:ext cx="4164013" cy="36036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shpBeeldmerk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87FE2BAF-8BB7-40C6-91BC-1E80E5036803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986988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idx="10"/>
          </p:nvPr>
        </p:nvSpPr>
        <p:spPr>
          <a:xfrm>
            <a:off x="4476750" y="6497638"/>
            <a:ext cx="4162425" cy="3587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05E4D8-81ED-4BF0-AE67-EA4D44A40BDA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5213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10D46C0-48D3-4755-ADE6-C832F1AE610B}" type="slidenum">
              <a:rPr lang="nl-NL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450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9144000" cy="1073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endParaRPr lang="en-US" altLang="nl-NL"/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0" y="6318250"/>
            <a:ext cx="9144000" cy="5397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pPr algn="ctr"/>
            <a:endParaRPr lang="en-US" altLang="nl-NL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1263650"/>
            <a:ext cx="82296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altLang="nl-NL" dirty="0" smtClean="0"/>
          </a:p>
        </p:txBody>
      </p:sp>
      <p:pic>
        <p:nvPicPr>
          <p:cNvPr id="1055" name="Picture 31" descr="Vervolgpagin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3063" y="6376988"/>
            <a:ext cx="7127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000000"/>
                </a:solidFill>
                <a:cs typeface="Arial" charset="0"/>
              </a:defRPr>
            </a:lvl1pPr>
          </a:lstStyle>
          <a:p>
            <a:fld id="{B6A52444-3423-4FC1-A0B0-26E90F2782A1}" type="slidenum">
              <a:rPr lang="nl-NL" altLang="nl-NL" smtClean="0"/>
              <a:pPr/>
              <a:t>‹nr.›</a:t>
            </a:fld>
            <a:endParaRPr lang="nl-NL" altLang="nl-NL" dirty="0"/>
          </a:p>
        </p:txBody>
      </p:sp>
      <p:sp>
        <p:nvSpPr>
          <p:cNvPr id="1057" name="shpPagina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800225"/>
            <a:ext cx="8229600" cy="441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NL" altLang="nl-NL" dirty="0" smtClean="0"/>
          </a:p>
        </p:txBody>
      </p:sp>
      <p:sp>
        <p:nvSpPr>
          <p:cNvPr id="1059" name="voettekst"/>
          <p:cNvSpPr txBox="1">
            <a:spLocks noChangeArrowheads="1"/>
          </p:cNvSpPr>
          <p:nvPr/>
        </p:nvSpPr>
        <p:spPr bwMode="auto">
          <a:xfrm>
            <a:off x="4476750" y="6372225"/>
            <a:ext cx="416401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nl-NL" altLang="nl-NL" sz="1000" smtClean="0">
                <a:solidFill>
                  <a:srgbClr val="000000"/>
                </a:solidFill>
              </a:rPr>
              <a:t>Data Analytics in Practice IFIP I3E2015 | 13 oktober 2015</a:t>
            </a:r>
            <a:endParaRPr lang="nl-NL" altLang="nl-NL" sz="1000" dirty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A9006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tabLst>
          <a:tab pos="742950" algn="l"/>
          <a:tab pos="806450" algn="l"/>
        </a:tabLs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588" indent="195263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742950" algn="l"/>
          <a:tab pos="806450" algn="l"/>
        </a:tabLst>
        <a:defRPr>
          <a:solidFill>
            <a:schemeClr val="tx1"/>
          </a:solidFill>
          <a:latin typeface="+mn-lt"/>
        </a:defRPr>
      </a:lvl2pPr>
      <a:lvl3pPr marL="198438" indent="227013" algn="l" rtl="0" eaLnBrk="1" fontAlgn="base" hangingPunct="1">
        <a:spcBef>
          <a:spcPct val="20000"/>
        </a:spcBef>
        <a:spcAft>
          <a:spcPct val="0"/>
        </a:spcAft>
        <a:buSzPct val="80000"/>
        <a:buFont typeface="Verdana" pitchFamily="34" charset="0"/>
        <a:buChar char="–"/>
        <a:tabLst>
          <a:tab pos="742950" algn="l"/>
          <a:tab pos="806450" algn="l"/>
        </a:tabLst>
        <a:defRPr>
          <a:solidFill>
            <a:schemeClr val="tx1"/>
          </a:solidFill>
          <a:latin typeface="+mn-lt"/>
        </a:defRPr>
      </a:lvl3pPr>
      <a:lvl4pPr marL="427038" indent="228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tabLst>
          <a:tab pos="742950" algn="l"/>
          <a:tab pos="806450" algn="l"/>
        </a:tabLst>
        <a:defRPr>
          <a:solidFill>
            <a:schemeClr val="tx1"/>
          </a:solidFill>
          <a:latin typeface="+mn-lt"/>
        </a:defRPr>
      </a:lvl4pPr>
      <a:lvl5pPr marL="679450" indent="2413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»"/>
        <a:tabLst>
          <a:tab pos="742950" algn="l"/>
          <a:tab pos="806450" algn="l"/>
        </a:tabLst>
        <a:defRPr>
          <a:solidFill>
            <a:schemeClr val="tx1"/>
          </a:solidFill>
          <a:latin typeface="+mn-lt"/>
        </a:defRPr>
      </a:lvl5pPr>
      <a:lvl6pPr marL="1136650" indent="2413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»"/>
        <a:tabLst>
          <a:tab pos="742950" algn="l"/>
          <a:tab pos="806450" algn="l"/>
        </a:tabLst>
        <a:defRPr>
          <a:solidFill>
            <a:schemeClr val="tx1"/>
          </a:solidFill>
          <a:latin typeface="+mn-lt"/>
        </a:defRPr>
      </a:lvl6pPr>
      <a:lvl7pPr marL="1593850" indent="2413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»"/>
        <a:tabLst>
          <a:tab pos="742950" algn="l"/>
          <a:tab pos="806450" algn="l"/>
        </a:tabLst>
        <a:defRPr>
          <a:solidFill>
            <a:schemeClr val="tx1"/>
          </a:solidFill>
          <a:latin typeface="+mn-lt"/>
        </a:defRPr>
      </a:lvl7pPr>
      <a:lvl8pPr marL="2051050" indent="2413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»"/>
        <a:tabLst>
          <a:tab pos="742950" algn="l"/>
          <a:tab pos="806450" algn="l"/>
        </a:tabLst>
        <a:defRPr>
          <a:solidFill>
            <a:schemeClr val="tx1"/>
          </a:solidFill>
          <a:latin typeface="+mn-lt"/>
        </a:defRPr>
      </a:lvl8pPr>
      <a:lvl9pPr marL="2508250" indent="2413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»"/>
        <a:tabLst>
          <a:tab pos="742950" algn="l"/>
          <a:tab pos="806450" algn="l"/>
        </a:tabLst>
        <a:defRPr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taer.com/" TargetMode="External"/><Relationship Id="rId2" Type="http://schemas.openxmlformats.org/officeDocument/2006/relationships/hyperlink" Target="http://www.ejeg.com/volume10/issue2/p156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trapline-image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62475" cy="6858000"/>
          </a:xfrm>
          <a:prstGeom prst="rect">
            <a:avLst/>
          </a:prstGeom>
        </p:spPr>
      </p:pic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nl-NL" altLang="nl-NL" dirty="0" smtClean="0"/>
              <a:t>Open Data: </a:t>
            </a:r>
            <a:r>
              <a:rPr lang="nl-NL" altLang="nl-NL" dirty="0" err="1" smtClean="0"/>
              <a:t>Facing</a:t>
            </a:r>
            <a:r>
              <a:rPr lang="nl-NL" altLang="nl-NL" dirty="0" smtClean="0"/>
              <a:t> the </a:t>
            </a:r>
            <a:r>
              <a:rPr lang="nl-NL" altLang="nl-NL" dirty="0" err="1" smtClean="0"/>
              <a:t>Challenges</a:t>
            </a:r>
            <a:endParaRPr lang="nl-NL" altLang="nl-NL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altLang="nl-NL" dirty="0" err="1" smtClean="0"/>
              <a:t>Sunil</a:t>
            </a:r>
            <a:r>
              <a:rPr lang="nl-NL" altLang="nl-NL" dirty="0" smtClean="0"/>
              <a:t> Choenni</a:t>
            </a:r>
            <a:endParaRPr lang="nl-NL" altLang="nl-NL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37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logo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400" y="0"/>
            <a:ext cx="625213" cy="157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Verdana" charset="0"/>
              </a:rPr>
              <a:t>U</a:t>
            </a:r>
            <a:r>
              <a:rPr lang="en-US" sz="2800" dirty="0" smtClean="0">
                <a:latin typeface="Verdana" charset="0"/>
              </a:rPr>
              <a:t>ndesired side effects (in judicial settings)</a:t>
            </a:r>
            <a:endParaRPr lang="en-US" sz="28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/>
              <a:t>Privacy breaches</a:t>
            </a:r>
          </a:p>
          <a:p>
            <a:endParaRPr lang="en-US" dirty="0" smtClean="0"/>
          </a:p>
          <a:p>
            <a:r>
              <a:rPr lang="en-US" dirty="0" smtClean="0"/>
              <a:t>Misinterpretation (especially </a:t>
            </a:r>
            <a:r>
              <a:rPr lang="en-US" dirty="0"/>
              <a:t>with legacy </a:t>
            </a:r>
            <a:r>
              <a:rPr lang="en-US" dirty="0" smtClean="0"/>
              <a:t>databases)</a:t>
            </a:r>
          </a:p>
          <a:p>
            <a:endParaRPr lang="en-US" dirty="0"/>
          </a:p>
          <a:p>
            <a:r>
              <a:rPr lang="en-US" dirty="0" smtClean="0"/>
              <a:t>Low added Value (datasets are not interoperable)</a:t>
            </a:r>
          </a:p>
          <a:p>
            <a:endParaRPr lang="en-US" dirty="0" smtClean="0"/>
          </a:p>
          <a:p>
            <a:r>
              <a:rPr lang="en-US" dirty="0" smtClean="0"/>
              <a:t>Low Data Quality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Leading to counterproductive/undesired effects on citizens’ trust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7B7C45-0E51-45D8-B52A-93251E44704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5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sz="2000" smtClean="0"/>
              <a:t>Challenges</a:t>
            </a:r>
            <a:endParaRPr lang="nl-NL" sz="2000" dirty="0"/>
          </a:p>
        </p:txBody>
      </p:sp>
      <p:sp>
        <p:nvSpPr>
          <p:cNvPr id="3072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endParaRPr lang="nl-NL" altLang="nl-NL" dirty="0" smtClean="0">
              <a:ea typeface="ＭＳ Ｐゴシック" pitchFamily="34" charset="-128"/>
            </a:endParaRPr>
          </a:p>
          <a:p>
            <a:pPr marL="457200" indent="-457200">
              <a:buFont typeface="Arial" charset="0"/>
              <a:buChar char="•"/>
            </a:pPr>
            <a:endParaRPr lang="nl-NL" altLang="nl-NL" dirty="0" smtClean="0">
              <a:ea typeface="ＭＳ Ｐゴシック" pitchFamily="34" charset="-128"/>
            </a:endParaRPr>
          </a:p>
          <a:p>
            <a:pPr marL="457200" indent="-457200">
              <a:buFont typeface="Arial" charset="0"/>
              <a:buChar char="•"/>
            </a:pPr>
            <a:endParaRPr lang="nl-NL" altLang="nl-NL" dirty="0" smtClean="0">
              <a:ea typeface="ＭＳ Ｐゴシック" pitchFamily="34" charset="-128"/>
            </a:endParaRPr>
          </a:p>
          <a:p>
            <a:pPr marL="457200" indent="-457200">
              <a:buFont typeface="Arial" charset="0"/>
              <a:buChar char="•"/>
            </a:pPr>
            <a:r>
              <a:rPr lang="nl-NL" altLang="nl-NL" sz="2400" dirty="0" smtClean="0">
                <a:ea typeface="ＭＳ Ｐゴシック" pitchFamily="34" charset="-128"/>
              </a:rPr>
              <a:t>Privacy: </a:t>
            </a:r>
            <a:r>
              <a:rPr lang="nl-NL" altLang="nl-NL" sz="2400" dirty="0" err="1" smtClean="0">
                <a:ea typeface="ＭＳ Ｐゴシック" pitchFamily="34" charset="-128"/>
              </a:rPr>
              <a:t>disclosure</a:t>
            </a:r>
            <a:r>
              <a:rPr lang="nl-NL" altLang="nl-NL" sz="2400" dirty="0" smtClean="0">
                <a:ea typeface="ＭＳ Ｐゴシック" pitchFamily="34" charset="-128"/>
              </a:rPr>
              <a:t> of </a:t>
            </a:r>
            <a:r>
              <a:rPr lang="nl-NL" altLang="nl-NL" sz="2400" dirty="0" err="1" smtClean="0">
                <a:ea typeface="ＭＳ Ｐゴシック" pitchFamily="34" charset="-128"/>
              </a:rPr>
              <a:t>identity</a:t>
            </a:r>
            <a:endParaRPr lang="nl-NL" altLang="nl-NL" sz="2400" dirty="0" smtClean="0">
              <a:ea typeface="ＭＳ Ｐゴシック" pitchFamily="34" charset="-128"/>
            </a:endParaRPr>
          </a:p>
          <a:p>
            <a:pPr marL="457200" indent="-457200">
              <a:buFont typeface="Arial" charset="0"/>
              <a:buChar char="•"/>
            </a:pPr>
            <a:r>
              <a:rPr lang="nl-NL" altLang="nl-NL" sz="2400" dirty="0" err="1" smtClean="0">
                <a:ea typeface="ＭＳ Ｐゴシック" pitchFamily="34" charset="-128"/>
              </a:rPr>
              <a:t>Legacy</a:t>
            </a:r>
            <a:r>
              <a:rPr lang="nl-NL" altLang="nl-NL" sz="2400" dirty="0" smtClean="0">
                <a:ea typeface="ＭＳ Ｐゴシック" pitchFamily="34" charset="-128"/>
              </a:rPr>
              <a:t> Data Sets</a:t>
            </a:r>
          </a:p>
          <a:p>
            <a:pPr marL="457200" indent="-457200">
              <a:buFont typeface="Arial" charset="0"/>
              <a:buChar char="•"/>
            </a:pPr>
            <a:r>
              <a:rPr lang="nl-NL" altLang="nl-NL" sz="2400" dirty="0" err="1" smtClean="0">
                <a:ea typeface="ＭＳ Ｐゴシック" pitchFamily="34" charset="-128"/>
              </a:rPr>
              <a:t>Joining</a:t>
            </a:r>
            <a:r>
              <a:rPr lang="nl-NL" altLang="nl-NL" sz="2400" dirty="0" smtClean="0">
                <a:ea typeface="ＭＳ Ｐゴシック" pitchFamily="34" charset="-128"/>
              </a:rPr>
              <a:t> different Data Sets</a:t>
            </a:r>
          </a:p>
          <a:p>
            <a:pPr marL="457200" indent="-457200">
              <a:buFont typeface="Arial" charset="0"/>
              <a:buChar char="•"/>
            </a:pPr>
            <a:r>
              <a:rPr lang="nl-NL" altLang="nl-NL" sz="2400" dirty="0" err="1" smtClean="0">
                <a:ea typeface="ＭＳ Ｐゴシック" pitchFamily="34" charset="-128"/>
              </a:rPr>
              <a:t>Improving</a:t>
            </a:r>
            <a:r>
              <a:rPr lang="nl-NL" altLang="nl-NL" sz="2400" dirty="0" smtClean="0">
                <a:ea typeface="ＭＳ Ｐゴシック" pitchFamily="34" charset="-128"/>
              </a:rPr>
              <a:t> Data </a:t>
            </a:r>
            <a:r>
              <a:rPr lang="nl-NL" altLang="nl-NL" sz="2400" dirty="0" err="1" smtClean="0">
                <a:ea typeface="ＭＳ Ｐゴシック" pitchFamily="34" charset="-128"/>
              </a:rPr>
              <a:t>Quality</a:t>
            </a:r>
            <a:endParaRPr lang="nl-NL" altLang="nl-NL" sz="2400" dirty="0" smtClean="0">
              <a:ea typeface="ＭＳ Ｐゴシック" pitchFamily="34" charset="-128"/>
            </a:endParaRPr>
          </a:p>
        </p:txBody>
      </p:sp>
      <p:sp>
        <p:nvSpPr>
          <p:cNvPr id="30725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fld id="{A96308EE-C4F3-462F-BD03-06EDF39C89DF}" type="slidenum">
              <a:rPr lang="nl-NL" altLang="nl-NL" sz="1000" smtClean="0"/>
              <a:pPr/>
              <a:t>11</a:t>
            </a:fld>
            <a:endParaRPr lang="nl-NL" altLang="nl-NL" sz="1000" dirty="0" smtClean="0"/>
          </a:p>
        </p:txBody>
      </p:sp>
    </p:spTree>
    <p:extLst>
      <p:ext uri="{BB962C8B-B14F-4D97-AF65-F5344CB8AC3E}">
        <p14:creationId xmlns:p14="http://schemas.microsoft.com/office/powerpoint/2010/main" val="81746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jdelijke aanduiding voor inhoud 2"/>
          <p:cNvSpPr>
            <a:spLocks noGrp="1"/>
          </p:cNvSpPr>
          <p:nvPr>
            <p:ph idx="1"/>
          </p:nvPr>
        </p:nvSpPr>
        <p:spPr>
          <a:xfrm>
            <a:off x="580251" y="2081847"/>
            <a:ext cx="7858180" cy="4273580"/>
          </a:xfrm>
        </p:spPr>
        <p:txBody>
          <a:bodyPr>
            <a:normAutofit lnSpcReduction="10000"/>
          </a:bodyPr>
          <a:lstStyle/>
          <a:p>
            <a:r>
              <a:rPr lang="nl-NL" altLang="nl-NL" sz="2000" dirty="0" smtClean="0">
                <a:ea typeface="ＭＳ Ｐゴシック" pitchFamily="34" charset="-128"/>
              </a:rPr>
              <a:t>The more data is </a:t>
            </a:r>
            <a:r>
              <a:rPr lang="nl-NL" altLang="nl-NL" sz="2000" dirty="0" err="1" smtClean="0">
                <a:ea typeface="ＭＳ Ｐゴシック" pitchFamily="34" charset="-128"/>
              </a:rPr>
              <a:t>combined</a:t>
            </a:r>
            <a:r>
              <a:rPr lang="nl-NL" altLang="nl-NL" sz="2000" dirty="0" smtClean="0">
                <a:ea typeface="ＭＳ Ｐゴシック" pitchFamily="34" charset="-128"/>
              </a:rPr>
              <a:t>, the </a:t>
            </a:r>
            <a:r>
              <a:rPr lang="nl-NL" altLang="nl-NL" sz="2000" dirty="0" err="1" smtClean="0">
                <a:ea typeface="ＭＳ Ｐゴシック" pitchFamily="34" charset="-128"/>
              </a:rPr>
              <a:t>larger</a:t>
            </a:r>
            <a:r>
              <a:rPr lang="nl-NL" altLang="nl-NL" sz="2000" dirty="0" smtClean="0">
                <a:ea typeface="ＭＳ Ｐゴシック" pitchFamily="34" charset="-128"/>
              </a:rPr>
              <a:t> the </a:t>
            </a:r>
            <a:r>
              <a:rPr lang="nl-NL" altLang="nl-NL" sz="2000" dirty="0" err="1" smtClean="0">
                <a:ea typeface="ＭＳ Ｐゴシック" pitchFamily="34" charset="-128"/>
              </a:rPr>
              <a:t>chances</a:t>
            </a:r>
            <a:r>
              <a:rPr lang="nl-NL" altLang="nl-NL" sz="2000" dirty="0" smtClean="0">
                <a:ea typeface="ＭＳ Ｐゴシック" pitchFamily="34" charset="-128"/>
              </a:rPr>
              <a:t> on privacy </a:t>
            </a:r>
            <a:r>
              <a:rPr lang="nl-NL" altLang="nl-NL" sz="2000" dirty="0" err="1" smtClean="0">
                <a:ea typeface="ＭＳ Ｐゴシック" pitchFamily="34" charset="-128"/>
              </a:rPr>
              <a:t>violations</a:t>
            </a:r>
            <a:endParaRPr lang="nl-NL" altLang="nl-NL" sz="2000" dirty="0" smtClean="0">
              <a:ea typeface="ＭＳ Ｐゴシック" pitchFamily="34" charset="-128"/>
            </a:endParaRPr>
          </a:p>
          <a:p>
            <a:endParaRPr lang="nl-NL" altLang="nl-NL" sz="2000" dirty="0" smtClean="0">
              <a:ea typeface="ＭＳ Ｐゴシック" pitchFamily="34" charset="-128"/>
            </a:endParaRPr>
          </a:p>
          <a:p>
            <a:r>
              <a:rPr lang="nl-NL" altLang="nl-NL" sz="2000" dirty="0" err="1" smtClean="0">
                <a:ea typeface="ＭＳ Ｐゴシック" pitchFamily="34" charset="-128"/>
              </a:rPr>
              <a:t>Suppose</a:t>
            </a:r>
            <a:r>
              <a:rPr lang="nl-NL" altLang="nl-NL" sz="2000" dirty="0" smtClean="0"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ea typeface="ＭＳ Ｐゴシック" pitchFamily="34" charset="-128"/>
              </a:rPr>
              <a:t>that</a:t>
            </a:r>
            <a:r>
              <a:rPr lang="nl-NL" altLang="nl-NL" sz="2000" dirty="0" smtClean="0">
                <a:ea typeface="ＭＳ Ｐゴシック" pitchFamily="34" charset="-128"/>
              </a:rPr>
              <a:t> a school </a:t>
            </a:r>
            <a:r>
              <a:rPr lang="nl-NL" altLang="nl-NL" sz="2000" dirty="0" err="1" smtClean="0">
                <a:ea typeface="ＭＳ Ｐゴシック" pitchFamily="34" charset="-128"/>
              </a:rPr>
              <a:t>publishes</a:t>
            </a:r>
            <a:r>
              <a:rPr lang="nl-NL" altLang="nl-NL" sz="2000" dirty="0" smtClean="0">
                <a:ea typeface="ＭＳ Ｐゴシック" pitchFamily="34" charset="-128"/>
              </a:rPr>
              <a:t> the </a:t>
            </a:r>
            <a:r>
              <a:rPr lang="nl-NL" altLang="nl-NL" sz="2000" dirty="0" err="1" smtClean="0">
                <a:ea typeface="ＭＳ Ｐゴシック" pitchFamily="34" charset="-128"/>
              </a:rPr>
              <a:t>average</a:t>
            </a:r>
            <a:r>
              <a:rPr lang="nl-NL" altLang="nl-NL" sz="2000" dirty="0" smtClean="0"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ea typeface="ＭＳ Ｐゴシック" pitchFamily="34" charset="-128"/>
              </a:rPr>
              <a:t>exam</a:t>
            </a:r>
            <a:r>
              <a:rPr lang="nl-NL" altLang="nl-NL" sz="2000" dirty="0" smtClean="0"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ea typeface="ＭＳ Ｐゴシック" pitchFamily="34" charset="-128"/>
              </a:rPr>
              <a:t>marks</a:t>
            </a:r>
            <a:r>
              <a:rPr lang="nl-NL" altLang="nl-NL" sz="2000" dirty="0" smtClean="0">
                <a:ea typeface="ＭＳ Ｐゴシック" pitchFamily="34" charset="-128"/>
              </a:rPr>
              <a:t> of </a:t>
            </a:r>
            <a:r>
              <a:rPr lang="nl-NL" altLang="nl-NL" sz="2000" dirty="0" err="1" smtClean="0">
                <a:ea typeface="ＭＳ Ｐゴシック" pitchFamily="34" charset="-128"/>
              </a:rPr>
              <a:t>students</a:t>
            </a:r>
            <a:r>
              <a:rPr lang="nl-NL" altLang="nl-NL" sz="2000" dirty="0" smtClean="0">
                <a:ea typeface="ＭＳ Ｐゴシック" pitchFamily="34" charset="-128"/>
              </a:rPr>
              <a:t>, split </a:t>
            </a:r>
            <a:r>
              <a:rPr lang="nl-NL" altLang="nl-NL" sz="2000" dirty="0" err="1" smtClean="0">
                <a:ea typeface="ＭＳ Ｐゴシック" pitchFamily="34" charset="-128"/>
              </a:rPr>
              <a:t>along</a:t>
            </a:r>
            <a:r>
              <a:rPr lang="nl-NL" altLang="nl-NL" sz="2000" dirty="0" smtClean="0">
                <a:ea typeface="ＭＳ Ｐゴシック" pitchFamily="34" charset="-128"/>
              </a:rPr>
              <a:t> boys </a:t>
            </a:r>
            <a:r>
              <a:rPr lang="nl-NL" altLang="nl-NL" sz="2000" dirty="0" err="1" smtClean="0">
                <a:ea typeface="ＭＳ Ｐゴシック" pitchFamily="34" charset="-128"/>
              </a:rPr>
              <a:t>and</a:t>
            </a:r>
            <a:r>
              <a:rPr lang="nl-NL" altLang="nl-NL" sz="2000" dirty="0" smtClean="0">
                <a:ea typeface="ＭＳ Ｐゴシック" pitchFamily="34" charset="-128"/>
              </a:rPr>
              <a:t> girls. </a:t>
            </a:r>
            <a:r>
              <a:rPr lang="nl-NL" altLang="nl-NL" sz="2000" dirty="0" err="1" smtClean="0">
                <a:ea typeface="ＭＳ Ｐゴシック" pitchFamily="34" charset="-128"/>
              </a:rPr>
              <a:t>If</a:t>
            </a:r>
            <a:r>
              <a:rPr lang="nl-NL" altLang="nl-NL" sz="2000" dirty="0" smtClean="0">
                <a:ea typeface="ＭＳ Ｐゴシック" pitchFamily="34" charset="-128"/>
              </a:rPr>
              <a:t> we </a:t>
            </a:r>
            <a:r>
              <a:rPr lang="nl-NL" altLang="nl-NL" sz="2000" dirty="0" err="1" smtClean="0">
                <a:ea typeface="ＭＳ Ｐゴシック" pitchFamily="34" charset="-128"/>
              </a:rPr>
              <a:t>know</a:t>
            </a:r>
            <a:r>
              <a:rPr lang="nl-NL" altLang="nl-NL" sz="2000" dirty="0" smtClean="0"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ea typeface="ＭＳ Ｐゴシック" pitchFamily="34" charset="-128"/>
              </a:rPr>
              <a:t>that</a:t>
            </a:r>
            <a:r>
              <a:rPr lang="nl-NL" altLang="nl-NL" sz="2000" dirty="0" smtClean="0"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ea typeface="ＭＳ Ｐゴシック" pitchFamily="34" charset="-128"/>
              </a:rPr>
              <a:t>only</a:t>
            </a:r>
            <a:r>
              <a:rPr lang="nl-NL" altLang="nl-NL" sz="2000" dirty="0" smtClean="0"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ea typeface="ＭＳ Ｐゴシック" pitchFamily="34" charset="-128"/>
              </a:rPr>
              <a:t>two</a:t>
            </a:r>
            <a:r>
              <a:rPr lang="nl-NL" altLang="nl-NL" sz="2000" dirty="0" smtClean="0">
                <a:ea typeface="ＭＳ Ｐゴシック" pitchFamily="34" charset="-128"/>
              </a:rPr>
              <a:t> girls take part </a:t>
            </a:r>
            <a:r>
              <a:rPr lang="nl-NL" altLang="nl-NL" sz="2000" dirty="0" err="1" smtClean="0">
                <a:ea typeface="ＭＳ Ｐゴシック" pitchFamily="34" charset="-128"/>
              </a:rPr>
              <a:t>to</a:t>
            </a:r>
            <a:r>
              <a:rPr lang="nl-NL" altLang="nl-NL" sz="2000" dirty="0" smtClean="0"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ea typeface="ＭＳ Ｐゴシック" pitchFamily="34" charset="-128"/>
              </a:rPr>
              <a:t>an</a:t>
            </a:r>
            <a:r>
              <a:rPr lang="nl-NL" altLang="nl-NL" sz="2000" dirty="0" smtClean="0"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ea typeface="ＭＳ Ｐゴシック" pitchFamily="34" charset="-128"/>
              </a:rPr>
              <a:t>exam</a:t>
            </a:r>
            <a:r>
              <a:rPr lang="nl-NL" altLang="nl-NL" sz="2000" dirty="0" smtClean="0"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ea typeface="ＭＳ Ｐゴシック" pitchFamily="34" charset="-128"/>
              </a:rPr>
              <a:t>and</a:t>
            </a:r>
            <a:r>
              <a:rPr lang="nl-NL" altLang="nl-NL" sz="2000" dirty="0" smtClean="0">
                <a:ea typeface="ＭＳ Ｐゴシック" pitchFamily="34" charset="-128"/>
              </a:rPr>
              <a:t> we are </a:t>
            </a:r>
            <a:r>
              <a:rPr lang="nl-NL" altLang="nl-NL" sz="2000" dirty="0" err="1" smtClean="0">
                <a:ea typeface="ＭＳ Ｐゴシック" pitchFamily="34" charset="-128"/>
              </a:rPr>
              <a:t>able</a:t>
            </a:r>
            <a:r>
              <a:rPr lang="nl-NL" altLang="nl-NL" sz="2000" dirty="0" smtClean="0"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ea typeface="ＭＳ Ｐゴシック" pitchFamily="34" charset="-128"/>
              </a:rPr>
              <a:t>to</a:t>
            </a:r>
            <a:r>
              <a:rPr lang="nl-NL" altLang="nl-NL" sz="2000" dirty="0" smtClean="0"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ea typeface="ＭＳ Ｐゴシック" pitchFamily="34" charset="-128"/>
              </a:rPr>
              <a:t>derive</a:t>
            </a:r>
            <a:r>
              <a:rPr lang="nl-NL" altLang="nl-NL" sz="2000" dirty="0" smtClean="0">
                <a:ea typeface="ＭＳ Ｐゴシック" pitchFamily="34" charset="-128"/>
              </a:rPr>
              <a:t>, e.g., </a:t>
            </a:r>
            <a:r>
              <a:rPr lang="nl-NL" altLang="nl-NL" sz="2000" dirty="0" err="1" smtClean="0">
                <a:ea typeface="ＭＳ Ｐゴシック" pitchFamily="34" charset="-128"/>
              </a:rPr>
              <a:t>from</a:t>
            </a:r>
            <a:r>
              <a:rPr lang="nl-NL" altLang="nl-NL" sz="2000" dirty="0" smtClean="0"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ea typeface="ＭＳ Ｐゴシック" pitchFamily="34" charset="-128"/>
              </a:rPr>
              <a:t>social</a:t>
            </a:r>
            <a:r>
              <a:rPr lang="nl-NL" altLang="nl-NL" sz="2000" dirty="0" smtClean="0">
                <a:ea typeface="ＭＳ Ｐゴシック" pitchFamily="34" charset="-128"/>
              </a:rPr>
              <a:t> media, </a:t>
            </a:r>
            <a:r>
              <a:rPr lang="nl-NL" altLang="nl-NL" sz="2000" dirty="0" err="1" smtClean="0">
                <a:ea typeface="ＭＳ Ｐゴシック" pitchFamily="34" charset="-128"/>
              </a:rPr>
              <a:t>that</a:t>
            </a:r>
            <a:r>
              <a:rPr lang="nl-NL" altLang="nl-NL" sz="2000" dirty="0" smtClean="0"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ea typeface="ＭＳ Ｐゴシック" pitchFamily="34" charset="-128"/>
              </a:rPr>
              <a:t>one</a:t>
            </a:r>
            <a:r>
              <a:rPr lang="nl-NL" altLang="nl-NL" sz="2000" dirty="0" smtClean="0">
                <a:ea typeface="ＭＳ Ｐゴシック" pitchFamily="34" charset="-128"/>
              </a:rPr>
              <a:t> of the girl has a 9, the </a:t>
            </a:r>
            <a:r>
              <a:rPr lang="nl-NL" altLang="nl-NL" sz="2000" dirty="0" err="1" smtClean="0">
                <a:ea typeface="ＭＳ Ｐゴシック" pitchFamily="34" charset="-128"/>
              </a:rPr>
              <a:t>result</a:t>
            </a:r>
            <a:r>
              <a:rPr lang="nl-NL" altLang="nl-NL" sz="2000" dirty="0" smtClean="0">
                <a:ea typeface="ＭＳ Ｐゴシック" pitchFamily="34" charset="-128"/>
              </a:rPr>
              <a:t> of the </a:t>
            </a:r>
            <a:r>
              <a:rPr lang="nl-NL" altLang="nl-NL" sz="2000" dirty="0" err="1" smtClean="0">
                <a:ea typeface="ＭＳ Ｐゴシック" pitchFamily="34" charset="-128"/>
              </a:rPr>
              <a:t>other</a:t>
            </a:r>
            <a:r>
              <a:rPr lang="nl-NL" altLang="nl-NL" sz="2000" dirty="0" smtClean="0">
                <a:ea typeface="ＭＳ Ｐゴシック" pitchFamily="34" charset="-128"/>
              </a:rPr>
              <a:t> is </a:t>
            </a:r>
            <a:r>
              <a:rPr lang="nl-NL" altLang="nl-NL" sz="2000" dirty="0" err="1" smtClean="0">
                <a:ea typeface="ＭＳ Ｐゴシック" pitchFamily="34" charset="-128"/>
              </a:rPr>
              <a:t>known</a:t>
            </a:r>
            <a:r>
              <a:rPr lang="nl-NL" altLang="nl-NL" sz="2000" dirty="0" smtClean="0">
                <a:ea typeface="ＭＳ Ｐゴシック" pitchFamily="34" charset="-128"/>
              </a:rPr>
              <a:t> as well. </a:t>
            </a:r>
          </a:p>
          <a:p>
            <a:endParaRPr lang="nl-NL" altLang="nl-NL" sz="2000" dirty="0">
              <a:ea typeface="ＭＳ Ｐゴシック" pitchFamily="34" charset="-128"/>
            </a:endParaRPr>
          </a:p>
          <a:p>
            <a:r>
              <a:rPr lang="nl-NL" altLang="nl-NL" sz="2000" dirty="0" smtClean="0">
                <a:ea typeface="ＭＳ Ｐゴシック" pitchFamily="34" charset="-128"/>
              </a:rPr>
              <a:t>Solution </a:t>
            </a:r>
            <a:r>
              <a:rPr lang="nl-NL" altLang="nl-NL" sz="2000" dirty="0" err="1" smtClean="0">
                <a:ea typeface="ＭＳ Ｐゴシック" pitchFamily="34" charset="-128"/>
              </a:rPr>
              <a:t>Direction</a:t>
            </a:r>
            <a:r>
              <a:rPr lang="nl-NL" altLang="nl-NL" sz="2000" dirty="0" smtClean="0">
                <a:ea typeface="ＭＳ Ｐゴシック" pitchFamily="34" charset="-128"/>
              </a:rPr>
              <a:t>: privacy </a:t>
            </a:r>
            <a:r>
              <a:rPr lang="nl-NL" altLang="nl-NL" sz="2000" dirty="0" err="1" smtClean="0">
                <a:ea typeface="ＭＳ Ｐゴシック" pitchFamily="34" charset="-128"/>
              </a:rPr>
              <a:t>by</a:t>
            </a:r>
            <a:r>
              <a:rPr lang="nl-NL" altLang="nl-NL" sz="2000" dirty="0" smtClean="0">
                <a:ea typeface="ＭＳ Ｐゴシック" pitchFamily="34" charset="-128"/>
              </a:rPr>
              <a:t> design</a:t>
            </a:r>
          </a:p>
          <a:p>
            <a:r>
              <a:rPr lang="nl-NL" altLang="nl-NL" sz="2000" dirty="0" smtClean="0">
                <a:ea typeface="ＭＳ Ｐゴシック" pitchFamily="34" charset="-128"/>
              </a:rPr>
              <a:t>We </a:t>
            </a:r>
            <a:r>
              <a:rPr lang="nl-NL" altLang="nl-NL" sz="2000" dirty="0" err="1" smtClean="0">
                <a:ea typeface="ＭＳ Ｐゴシック" pitchFamily="34" charset="-128"/>
              </a:rPr>
              <a:t>consider</a:t>
            </a:r>
            <a:r>
              <a:rPr lang="nl-NL" altLang="nl-NL" sz="2000" dirty="0" smtClean="0">
                <a:ea typeface="ＭＳ Ｐゴシック" pitchFamily="34" charset="-128"/>
              </a:rPr>
              <a:t> privacy as a soft </a:t>
            </a:r>
            <a:r>
              <a:rPr lang="nl-NL" altLang="nl-NL" sz="2000" dirty="0" err="1" smtClean="0">
                <a:ea typeface="ＭＳ Ｐゴシック" pitchFamily="34" charset="-128"/>
              </a:rPr>
              <a:t>requirement</a:t>
            </a:r>
            <a:r>
              <a:rPr lang="nl-NL" altLang="nl-NL" sz="2000" dirty="0" smtClean="0">
                <a:ea typeface="ＭＳ Ｐゴシック" pitchFamily="34" charset="-128"/>
              </a:rPr>
              <a:t> of a system </a:t>
            </a:r>
            <a:r>
              <a:rPr lang="nl-NL" altLang="nl-NL" sz="2000" dirty="0" err="1" smtClean="0">
                <a:ea typeface="ＭＳ Ｐゴシック" pitchFamily="34" charset="-128"/>
              </a:rPr>
              <a:t>which</a:t>
            </a:r>
            <a:r>
              <a:rPr lang="nl-NL" altLang="nl-NL" sz="2000" dirty="0" smtClean="0"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ea typeface="ＭＳ Ｐゴシック" pitchFamily="34" charset="-128"/>
              </a:rPr>
              <a:t>should</a:t>
            </a:r>
            <a:r>
              <a:rPr lang="nl-NL" altLang="nl-NL" sz="2000" dirty="0" smtClean="0"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ea typeface="ＭＳ Ｐゴシック" pitchFamily="34" charset="-128"/>
              </a:rPr>
              <a:t>be</a:t>
            </a:r>
            <a:r>
              <a:rPr lang="nl-NL" altLang="nl-NL" sz="2000" dirty="0" smtClean="0"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ea typeface="ＭＳ Ｐゴシック" pitchFamily="34" charset="-128"/>
              </a:rPr>
              <a:t>kept</a:t>
            </a:r>
            <a:r>
              <a:rPr lang="nl-NL" altLang="nl-NL" sz="2000" dirty="0" smtClean="0">
                <a:ea typeface="ＭＳ Ｐゴシック" pitchFamily="34" charset="-128"/>
              </a:rPr>
              <a:t> in mind </a:t>
            </a:r>
            <a:r>
              <a:rPr lang="nl-NL" altLang="nl-NL" sz="2000" dirty="0" err="1" smtClean="0">
                <a:ea typeface="ＭＳ Ｐゴシック" pitchFamily="34" charset="-128"/>
              </a:rPr>
              <a:t>during</a:t>
            </a:r>
            <a:r>
              <a:rPr lang="nl-NL" altLang="nl-NL" sz="2000" dirty="0" smtClean="0">
                <a:ea typeface="ＭＳ Ｐゴシック" pitchFamily="34" charset="-128"/>
              </a:rPr>
              <a:t> the system </a:t>
            </a:r>
            <a:r>
              <a:rPr lang="nl-NL" altLang="nl-NL" sz="2000" dirty="0" err="1" smtClean="0">
                <a:ea typeface="ＭＳ Ｐゴシック" pitchFamily="34" charset="-128"/>
              </a:rPr>
              <a:t>lifecycle</a:t>
            </a:r>
            <a:r>
              <a:rPr lang="nl-NL" altLang="nl-NL" sz="2000" dirty="0" smtClean="0"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ea typeface="ＭＳ Ｐゴシック" pitchFamily="34" charset="-128"/>
              </a:rPr>
              <a:t>process</a:t>
            </a:r>
            <a:endParaRPr lang="nl-NL" altLang="nl-NL" sz="2000" dirty="0" smtClean="0">
              <a:ea typeface="ＭＳ Ｐゴシック" pitchFamily="34" charset="-128"/>
            </a:endParaRPr>
          </a:p>
        </p:txBody>
      </p:sp>
      <p:sp>
        <p:nvSpPr>
          <p:cNvPr id="31749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fld id="{8188DBCC-FC29-4646-BA31-4E070891C7F1}" type="slidenum">
              <a:rPr lang="nl-NL" altLang="nl-NL" sz="1000" smtClean="0"/>
              <a:pPr/>
              <a:t>12</a:t>
            </a:fld>
            <a:endParaRPr lang="nl-NL" altLang="nl-NL" sz="1000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Privacy (1)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384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8867" y="326765"/>
            <a:ext cx="8229600" cy="571500"/>
          </a:xfrm>
        </p:spPr>
        <p:txBody>
          <a:bodyPr/>
          <a:lstStyle/>
          <a:p>
            <a:pPr>
              <a:defRPr/>
            </a:pPr>
            <a:r>
              <a:rPr lang="nl-NL" sz="2000" dirty="0"/>
              <a:t>Publishing </a:t>
            </a:r>
            <a:r>
              <a:rPr lang="nl-NL" sz="2000" dirty="0" err="1"/>
              <a:t>and</a:t>
            </a:r>
            <a:r>
              <a:rPr lang="nl-NL" sz="2000" dirty="0"/>
              <a:t> Using Data </a:t>
            </a:r>
            <a:r>
              <a:rPr lang="nl-NL" sz="2000" dirty="0" smtClean="0"/>
              <a:t>III</a:t>
            </a:r>
            <a:r>
              <a:rPr lang="nl-NL" sz="2600" dirty="0" smtClean="0"/>
              <a:t/>
            </a:r>
            <a:br>
              <a:rPr lang="nl-NL" sz="2600" dirty="0" smtClean="0"/>
            </a:br>
            <a:r>
              <a:rPr lang="nl-NL" dirty="0"/>
              <a:t/>
            </a:r>
            <a:br>
              <a:rPr lang="nl-NL" dirty="0"/>
            </a:br>
            <a:r>
              <a:rPr lang="nl-NL" sz="2600" dirty="0" smtClean="0"/>
              <a:t>Privacy (2)</a:t>
            </a:r>
            <a:endParaRPr lang="nl-NL" sz="2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tabLst>
                <a:tab pos="742950" algn="l"/>
                <a:tab pos="806450" algn="l"/>
              </a:tabLst>
              <a:defRPr/>
            </a:pP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record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attributes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in line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Dutch Personal Data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Protection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Act (no data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someone’s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religion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life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conviction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political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conviction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health,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sexual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orientation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ethnic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orgin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lvl="1">
              <a:tabLst>
                <a:tab pos="742950" algn="l"/>
                <a:tab pos="806450" algn="l"/>
              </a:tabLst>
              <a:defRPr/>
            </a:pPr>
            <a:endParaRPr lang="nl-NL" altLang="nl-NL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tabLst>
                <a:tab pos="742950" algn="l"/>
                <a:tab pos="806450" algn="l"/>
              </a:tabLst>
              <a:defRPr/>
            </a:pP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publish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micro data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care;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aggregate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data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privacy of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individuals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 risk.</a:t>
            </a:r>
          </a:p>
          <a:p>
            <a:pPr marL="0" lvl="1" indent="0">
              <a:buFont typeface="Arial" pitchFamily="34" charset="0"/>
              <a:buNone/>
              <a:tabLst>
                <a:tab pos="742950" algn="l"/>
                <a:tab pos="806450" algn="l"/>
              </a:tabLst>
              <a:defRPr/>
            </a:pPr>
            <a:endParaRPr lang="nl-NL" altLang="nl-NL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>
              <a:tabLst>
                <a:tab pos="742950" algn="l"/>
                <a:tab pos="806450" algn="l"/>
              </a:tabLst>
              <a:defRPr/>
            </a:pP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Whenever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chance of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exposing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identity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nl-NL" altLang="nl-NL" dirty="0" err="1" smtClean="0">
                <a:ea typeface="+mn-ea"/>
                <a:cs typeface="+mn-cs"/>
              </a:rPr>
              <a:t>selected</a:t>
            </a:r>
            <a:r>
              <a:rPr lang="nl-NL" altLang="nl-NL" dirty="0" smtClean="0">
                <a:ea typeface="+mn-ea"/>
                <a:cs typeface="+mn-cs"/>
              </a:rPr>
              <a:t> data set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masked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(or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part)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E.g.,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convicted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persons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crime type X,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disclose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identities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90 % of the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people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a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involved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crime,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stigmatized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</a:t>
            </a:r>
            <a:r>
              <a:rPr lang="nl-NL" altLang="nl-NL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nl-NL" altLang="nl-NL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people</a:t>
            </a:r>
            <a:endParaRPr lang="nl-NL" altLang="nl-NL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1" indent="0">
              <a:buFont typeface="Arial" pitchFamily="34" charset="0"/>
              <a:buNone/>
              <a:tabLst>
                <a:tab pos="742950" algn="l"/>
                <a:tab pos="806450" algn="l"/>
              </a:tabLst>
              <a:defRPr/>
            </a:pPr>
            <a:endParaRPr lang="nl-NL" altLang="nl-NL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None/>
              <a:defRPr/>
            </a:pPr>
            <a:endParaRPr lang="nl-NL" dirty="0"/>
          </a:p>
        </p:txBody>
      </p:sp>
      <p:sp>
        <p:nvSpPr>
          <p:cNvPr id="32773" name="Tijdelijke aanduiding voor dianumm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fld id="{D6E7FBDB-8ED8-4197-A146-0B68B259209D}" type="slidenum">
              <a:rPr lang="nl-NL" altLang="nl-NL" sz="1000" smtClean="0"/>
              <a:pPr/>
              <a:t>13</a:t>
            </a:fld>
            <a:endParaRPr lang="nl-NL" altLang="nl-NL" sz="1000" dirty="0" smtClean="0"/>
          </a:p>
        </p:txBody>
      </p:sp>
    </p:spTree>
    <p:extLst>
      <p:ext uri="{BB962C8B-B14F-4D97-AF65-F5344CB8AC3E}">
        <p14:creationId xmlns:p14="http://schemas.microsoft.com/office/powerpoint/2010/main" val="332845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Legacy</a:t>
            </a:r>
            <a:r>
              <a:rPr lang="nl-NL" dirty="0" smtClean="0"/>
              <a:t> (1)</a:t>
            </a:r>
            <a:endParaRPr lang="nl-NL" dirty="0"/>
          </a:p>
        </p:txBody>
      </p:sp>
      <p:sp>
        <p:nvSpPr>
          <p:cNvPr id="33795" name="Tijdelijke aanduiding voor inhoud 2"/>
          <p:cNvSpPr>
            <a:spLocks noGrp="1"/>
          </p:cNvSpPr>
          <p:nvPr>
            <p:ph idx="1"/>
          </p:nvPr>
        </p:nvSpPr>
        <p:spPr>
          <a:xfrm>
            <a:off x="394134" y="1903822"/>
            <a:ext cx="7858180" cy="4273580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nl-NL" altLang="nl-NL" sz="2000" dirty="0" smtClean="0">
                <a:ea typeface="ＭＳ Ｐゴシック" pitchFamily="34" charset="-128"/>
              </a:rPr>
              <a:t>Databases </a:t>
            </a:r>
            <a:r>
              <a:rPr lang="nl-NL" altLang="nl-NL" sz="2000" dirty="0" err="1" smtClean="0">
                <a:ea typeface="ＭＳ Ｐゴシック" pitchFamily="34" charset="-128"/>
              </a:rPr>
              <a:t>may</a:t>
            </a:r>
            <a:r>
              <a:rPr lang="nl-NL" altLang="nl-NL" sz="2000" dirty="0" smtClean="0"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ea typeface="ＭＳ Ｐゴシック" pitchFamily="34" charset="-128"/>
              </a:rPr>
              <a:t>contain</a:t>
            </a:r>
            <a:r>
              <a:rPr lang="nl-NL" altLang="nl-NL" sz="2000" dirty="0" smtClean="0">
                <a:ea typeface="ＭＳ Ｐゴシック" pitchFamily="34" charset="-128"/>
              </a:rPr>
              <a:t> large </a:t>
            </a:r>
            <a:r>
              <a:rPr lang="nl-NL" altLang="nl-NL" sz="2000" dirty="0" err="1" smtClean="0">
                <a:ea typeface="ＭＳ Ｐゴシック" pitchFamily="34" charset="-128"/>
              </a:rPr>
              <a:t>amounts</a:t>
            </a:r>
            <a:r>
              <a:rPr lang="nl-NL" altLang="nl-NL" sz="2000" dirty="0" smtClean="0">
                <a:ea typeface="ＭＳ Ｐゴシック" pitchFamily="34" charset="-128"/>
              </a:rPr>
              <a:t> of data </a:t>
            </a:r>
            <a:r>
              <a:rPr lang="nl-NL" altLang="nl-NL" sz="2000" dirty="0" err="1" smtClean="0">
                <a:ea typeface="ＭＳ Ｐゴシック" pitchFamily="34" charset="-128"/>
              </a:rPr>
              <a:t>that</a:t>
            </a:r>
            <a:r>
              <a:rPr lang="nl-NL" altLang="nl-NL" sz="2000" dirty="0" smtClean="0"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ea typeface="ＭＳ Ｐゴシック" pitchFamily="34" charset="-128"/>
              </a:rPr>
              <a:t>were</a:t>
            </a:r>
            <a:r>
              <a:rPr lang="nl-NL" altLang="nl-NL" sz="2000" dirty="0" smtClean="0"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ea typeface="ＭＳ Ｐゴシック" pitchFamily="34" charset="-128"/>
              </a:rPr>
              <a:t>collected</a:t>
            </a:r>
            <a:r>
              <a:rPr lang="nl-NL" altLang="nl-NL" sz="2000" dirty="0" smtClean="0"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ea typeface="ＭＳ Ｐゴシック" pitchFamily="34" charset="-128"/>
              </a:rPr>
              <a:t>and</a:t>
            </a:r>
            <a:r>
              <a:rPr lang="nl-NL" altLang="nl-NL" sz="2000" dirty="0" smtClean="0"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ea typeface="ＭＳ Ｐゴシック" pitchFamily="34" charset="-128"/>
              </a:rPr>
              <a:t>stored</a:t>
            </a:r>
            <a:r>
              <a:rPr lang="nl-NL" altLang="nl-NL" sz="2000" dirty="0" smtClean="0">
                <a:ea typeface="ＭＳ Ｐゴシック" pitchFamily="34" charset="-128"/>
              </a:rPr>
              <a:t> in the (</a:t>
            </a:r>
            <a:r>
              <a:rPr lang="nl-NL" altLang="nl-NL" sz="2000" dirty="0" err="1" smtClean="0">
                <a:ea typeface="ＭＳ Ｐゴシック" pitchFamily="34" charset="-128"/>
              </a:rPr>
              <a:t>distant</a:t>
            </a:r>
            <a:r>
              <a:rPr lang="nl-NL" altLang="nl-NL" sz="2000" dirty="0" smtClean="0">
                <a:ea typeface="ＭＳ Ｐゴシック" pitchFamily="34" charset="-128"/>
              </a:rPr>
              <a:t>) past. </a:t>
            </a:r>
          </a:p>
          <a:p>
            <a:pPr marL="457200" indent="-457200">
              <a:buFont typeface="Arial" charset="0"/>
              <a:buChar char="•"/>
            </a:pPr>
            <a:r>
              <a:rPr lang="nl-NL" altLang="nl-NL" sz="2000" dirty="0" smtClean="0">
                <a:ea typeface="ＭＳ Ｐゴシック" pitchFamily="34" charset="-128"/>
              </a:rPr>
              <a:t>Data </a:t>
            </a:r>
            <a:r>
              <a:rPr lang="nl-NL" altLang="nl-NL" sz="2000" dirty="0" err="1" smtClean="0">
                <a:ea typeface="ＭＳ Ｐゴシック" pitchFamily="34" charset="-128"/>
              </a:rPr>
              <a:t>may</a:t>
            </a:r>
            <a:r>
              <a:rPr lang="nl-NL" altLang="nl-NL" sz="2000" dirty="0" smtClean="0"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ea typeface="ＭＳ Ｐゴシック" pitchFamily="34" charset="-128"/>
              </a:rPr>
              <a:t>evolve</a:t>
            </a:r>
            <a:r>
              <a:rPr lang="nl-NL" altLang="nl-NL" sz="2000" dirty="0" smtClean="0">
                <a:ea typeface="ＭＳ Ｐゴシック" pitchFamily="34" charset="-128"/>
              </a:rPr>
              <a:t> over time as </a:t>
            </a:r>
            <a:r>
              <a:rPr lang="nl-NL" altLang="nl-NL" sz="2000" dirty="0" err="1" smtClean="0">
                <a:ea typeface="ＭＳ Ｐゴシック" pitchFamily="34" charset="-128"/>
              </a:rPr>
              <a:t>rules</a:t>
            </a:r>
            <a:r>
              <a:rPr lang="nl-NL" altLang="nl-NL" sz="2000" dirty="0" smtClean="0"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ea typeface="ＭＳ Ｐゴシック" pitchFamily="34" charset="-128"/>
              </a:rPr>
              <a:t>and</a:t>
            </a:r>
            <a:r>
              <a:rPr lang="nl-NL" altLang="nl-NL" sz="2000" dirty="0" smtClean="0"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ea typeface="ＭＳ Ｐゴシック" pitchFamily="34" charset="-128"/>
              </a:rPr>
              <a:t>regulations</a:t>
            </a:r>
            <a:r>
              <a:rPr lang="nl-NL" altLang="nl-NL" sz="2000" dirty="0" smtClean="0">
                <a:ea typeface="ＭＳ Ｐゴシック" pitchFamily="34" charset="-128"/>
              </a:rPr>
              <a:t> are </a:t>
            </a:r>
            <a:r>
              <a:rPr lang="nl-NL" altLang="nl-NL" sz="2000" dirty="0" err="1" smtClean="0">
                <a:ea typeface="ＭＳ Ｐゴシック" pitchFamily="34" charset="-128"/>
              </a:rPr>
              <a:t>changing</a:t>
            </a:r>
            <a:r>
              <a:rPr lang="nl-NL" altLang="nl-NL" sz="2000" dirty="0" smtClean="0">
                <a:ea typeface="ＭＳ Ｐゴシック" pitchFamily="34" charset="-128"/>
              </a:rPr>
              <a:t>, </a:t>
            </a:r>
            <a:r>
              <a:rPr lang="nl-NL" altLang="nl-NL" sz="2000" dirty="0" err="1" smtClean="0">
                <a:ea typeface="ＭＳ Ｐゴシック" pitchFamily="34" charset="-128"/>
              </a:rPr>
              <a:t>resulting</a:t>
            </a:r>
            <a:r>
              <a:rPr lang="nl-NL" altLang="nl-NL" sz="2000" dirty="0" smtClean="0">
                <a:ea typeface="ＭＳ Ｐゴシック" pitchFamily="34" charset="-128"/>
              </a:rPr>
              <a:t> in </a:t>
            </a:r>
            <a:r>
              <a:rPr lang="nl-NL" altLang="nl-NL" sz="2000" dirty="0" err="1" smtClean="0">
                <a:ea typeface="ＭＳ Ｐゴシック" pitchFamily="34" charset="-128"/>
              </a:rPr>
              <a:t>semantic</a:t>
            </a:r>
            <a:r>
              <a:rPr lang="nl-NL" altLang="nl-NL" sz="2000" dirty="0" smtClean="0">
                <a:ea typeface="ＭＳ Ｐゴシック" pitchFamily="34" charset="-128"/>
              </a:rPr>
              <a:t> changes.</a:t>
            </a:r>
          </a:p>
          <a:p>
            <a:pPr marL="457200" indent="-457200">
              <a:buFont typeface="Arial" charset="0"/>
              <a:buChar char="•"/>
            </a:pPr>
            <a:endParaRPr lang="nl-NL" altLang="nl-NL" dirty="0" smtClean="0">
              <a:ea typeface="ＭＳ Ｐゴシック" pitchFamily="34" charset="-128"/>
            </a:endParaRPr>
          </a:p>
          <a:p>
            <a:pPr marL="457200" indent="-457200"/>
            <a:r>
              <a:rPr lang="nl-NL" altLang="nl-NL" dirty="0" err="1" smtClean="0">
                <a:ea typeface="ＭＳ Ｐゴシック" pitchFamily="34" charset="-128"/>
              </a:rPr>
              <a:t>Example</a:t>
            </a:r>
            <a:r>
              <a:rPr lang="nl-NL" altLang="nl-NL" dirty="0" smtClean="0">
                <a:ea typeface="ＭＳ Ｐゴシック" pitchFamily="34" charset="-128"/>
              </a:rPr>
              <a:t>:</a:t>
            </a:r>
          </a:p>
          <a:p>
            <a:pPr marL="457200" indent="-457200"/>
            <a:r>
              <a:rPr lang="nl-NL" altLang="nl-NL" sz="2400" dirty="0" err="1" smtClean="0">
                <a:ea typeface="ＭＳ Ｐゴシック" pitchFamily="34" charset="-128"/>
              </a:rPr>
              <a:t>Stored</a:t>
            </a:r>
            <a:r>
              <a:rPr lang="nl-NL" altLang="nl-NL" sz="2400" dirty="0" smtClean="0">
                <a:ea typeface="ＭＳ Ｐゴシック" pitchFamily="34" charset="-128"/>
              </a:rPr>
              <a:t> country of </a:t>
            </a:r>
            <a:r>
              <a:rPr lang="nl-NL" altLang="nl-NL" sz="2400" dirty="0" err="1" smtClean="0">
                <a:ea typeface="ＭＳ Ｐゴシック" pitchFamily="34" charset="-128"/>
              </a:rPr>
              <a:t>birth</a:t>
            </a:r>
            <a:r>
              <a:rPr lang="nl-NL" altLang="nl-NL" sz="2400" dirty="0" smtClean="0">
                <a:ea typeface="ＭＳ Ｐゴシック" pitchFamily="34" charset="-128"/>
              </a:rPr>
              <a:t> of </a:t>
            </a:r>
            <a:r>
              <a:rPr lang="nl-NL" altLang="nl-NL" sz="2400" dirty="0" err="1" smtClean="0">
                <a:ea typeface="ＭＳ Ｐゴシック" pitchFamily="34" charset="-128"/>
              </a:rPr>
              <a:t>an</a:t>
            </a:r>
            <a:r>
              <a:rPr lang="nl-NL" altLang="nl-NL" sz="2400" dirty="0" smtClean="0">
                <a:ea typeface="ＭＳ Ｐゴシック" pitchFamily="34" charset="-128"/>
              </a:rPr>
              <a:t> </a:t>
            </a:r>
            <a:r>
              <a:rPr lang="nl-NL" altLang="nl-NL" sz="2400" dirty="0" err="1" smtClean="0">
                <a:ea typeface="ＭＳ Ｐゴシック" pitchFamily="34" charset="-128"/>
              </a:rPr>
              <a:t>offender</a:t>
            </a:r>
            <a:r>
              <a:rPr lang="nl-NL" altLang="nl-NL" sz="2400" dirty="0" smtClean="0">
                <a:ea typeface="ＭＳ Ｐゴシック" pitchFamily="34" charset="-128"/>
              </a:rPr>
              <a:t>: USSR</a:t>
            </a:r>
          </a:p>
          <a:p>
            <a:pPr marL="457200" indent="-457200"/>
            <a:r>
              <a:rPr lang="nl-NL" altLang="nl-NL" sz="2400" dirty="0" err="1" smtClean="0">
                <a:ea typeface="ＭＳ Ｐゴシック" pitchFamily="34" charset="-128"/>
              </a:rPr>
              <a:t>Today</a:t>
            </a:r>
            <a:r>
              <a:rPr lang="nl-NL" altLang="nl-NL" sz="2400" dirty="0" smtClean="0">
                <a:ea typeface="ＭＳ Ｐゴシック" pitchFamily="34" charset="-128"/>
              </a:rPr>
              <a:t> USSR does </a:t>
            </a:r>
            <a:r>
              <a:rPr lang="nl-NL" altLang="nl-NL" sz="2400" dirty="0" err="1" smtClean="0">
                <a:ea typeface="ＭＳ Ｐゴシック" pitchFamily="34" charset="-128"/>
              </a:rPr>
              <a:t>not</a:t>
            </a:r>
            <a:r>
              <a:rPr lang="nl-NL" altLang="nl-NL" sz="2400" dirty="0" smtClean="0">
                <a:ea typeface="ＭＳ Ｐゴシック" pitchFamily="34" charset="-128"/>
              </a:rPr>
              <a:t> </a:t>
            </a:r>
            <a:r>
              <a:rPr lang="nl-NL" altLang="nl-NL" sz="2400" dirty="0" err="1" smtClean="0">
                <a:ea typeface="ＭＳ Ｐゴシック" pitchFamily="34" charset="-128"/>
              </a:rPr>
              <a:t>pertain</a:t>
            </a:r>
            <a:r>
              <a:rPr lang="nl-NL" altLang="nl-NL" sz="2400" dirty="0" smtClean="0">
                <a:ea typeface="ＭＳ Ｐゴシック" pitchFamily="34" charset="-128"/>
              </a:rPr>
              <a:t> to a </a:t>
            </a:r>
            <a:r>
              <a:rPr lang="nl-NL" altLang="nl-NL" sz="2400" dirty="0" err="1" smtClean="0">
                <a:ea typeface="ＭＳ Ｐゴシック" pitchFamily="34" charset="-128"/>
              </a:rPr>
              <a:t>real</a:t>
            </a:r>
            <a:r>
              <a:rPr lang="nl-NL" altLang="nl-NL" sz="2400" dirty="0" smtClean="0">
                <a:ea typeface="ＭＳ Ｐゴシック" pitchFamily="34" charset="-128"/>
              </a:rPr>
              <a:t> place</a:t>
            </a:r>
          </a:p>
          <a:p>
            <a:pPr marL="457200" indent="-457200"/>
            <a:r>
              <a:rPr lang="nl-NL" altLang="nl-NL" sz="2400" dirty="0" err="1" smtClean="0">
                <a:ea typeface="ＭＳ Ｐゴシック" pitchFamily="34" charset="-128"/>
              </a:rPr>
              <a:t>So</a:t>
            </a:r>
            <a:r>
              <a:rPr lang="nl-NL" altLang="nl-NL" sz="2400" dirty="0" smtClean="0">
                <a:ea typeface="ＭＳ Ｐゴシック" pitchFamily="34" charset="-128"/>
              </a:rPr>
              <a:t>, in the past DQ(country) was fine, </a:t>
            </a:r>
            <a:r>
              <a:rPr lang="nl-NL" altLang="nl-NL" sz="2400" dirty="0" err="1" smtClean="0">
                <a:ea typeface="ＭＳ Ｐゴシック" pitchFamily="34" charset="-128"/>
              </a:rPr>
              <a:t>today</a:t>
            </a:r>
            <a:r>
              <a:rPr lang="nl-NL" altLang="nl-NL" sz="2400" dirty="0" smtClean="0">
                <a:ea typeface="ＭＳ Ｐゴシック" pitchFamily="34" charset="-128"/>
              </a:rPr>
              <a:t> </a:t>
            </a:r>
            <a:r>
              <a:rPr lang="nl-NL" altLang="nl-NL" sz="2400" dirty="0" err="1" smtClean="0">
                <a:ea typeface="ＭＳ Ｐゴシック" pitchFamily="34" charset="-128"/>
              </a:rPr>
              <a:t>poor</a:t>
            </a:r>
            <a:endParaRPr lang="nl-NL" altLang="nl-NL" sz="2400" dirty="0" smtClean="0">
              <a:ea typeface="ＭＳ Ｐゴシック" pitchFamily="34" charset="-128"/>
            </a:endParaRPr>
          </a:p>
          <a:p>
            <a:pPr marL="457200" indent="-457200"/>
            <a:r>
              <a:rPr lang="nl-NL" altLang="nl-NL" sz="2400" dirty="0" smtClean="0">
                <a:ea typeface="ＭＳ Ｐゴシック" pitchFamily="34" charset="-128"/>
              </a:rPr>
              <a:t>−&gt; DQ </a:t>
            </a:r>
            <a:r>
              <a:rPr lang="nl-NL" altLang="nl-NL" sz="2400" dirty="0" err="1" smtClean="0">
                <a:ea typeface="ＭＳ Ｐゴシック" pitchFamily="34" charset="-128"/>
              </a:rPr>
              <a:t>degradation</a:t>
            </a:r>
            <a:endParaRPr lang="nl-NL" altLang="nl-NL" sz="2400" dirty="0" smtClean="0">
              <a:ea typeface="ＭＳ Ｐゴシック" pitchFamily="34" charset="-128"/>
            </a:endParaRPr>
          </a:p>
          <a:p>
            <a:pPr marL="457200" indent="-457200">
              <a:buFont typeface="Arial" charset="0"/>
              <a:buChar char="•"/>
            </a:pPr>
            <a:endParaRPr lang="nl-NL" altLang="nl-NL" dirty="0" smtClean="0">
              <a:ea typeface="ＭＳ Ｐゴシック" pitchFamily="34" charset="-128"/>
            </a:endParaRPr>
          </a:p>
        </p:txBody>
      </p:sp>
      <p:sp>
        <p:nvSpPr>
          <p:cNvPr id="33796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fld id="{C22574F3-7679-4C3E-BBB7-2E894385FDAF}" type="slidenum">
              <a:rPr lang="nl-NL" altLang="nl-NL" sz="1000" smtClean="0"/>
              <a:pPr/>
              <a:t>14</a:t>
            </a:fld>
            <a:endParaRPr lang="nl-NL" altLang="nl-NL" sz="1000" dirty="0" smtClean="0"/>
          </a:p>
        </p:txBody>
      </p:sp>
    </p:spTree>
    <p:extLst>
      <p:ext uri="{BB962C8B-B14F-4D97-AF65-F5344CB8AC3E}">
        <p14:creationId xmlns:p14="http://schemas.microsoft.com/office/powerpoint/2010/main" val="73512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nl-NL" sz="2000" dirty="0" err="1" smtClean="0"/>
              <a:t>When</a:t>
            </a:r>
            <a:r>
              <a:rPr lang="nl-NL" sz="2000" dirty="0" smtClean="0"/>
              <a:t> </a:t>
            </a:r>
            <a:r>
              <a:rPr lang="nl-NL" sz="2000" dirty="0" err="1" smtClean="0"/>
              <a:t>legacy</a:t>
            </a:r>
            <a:r>
              <a:rPr lang="nl-NL" sz="2000" dirty="0" smtClean="0"/>
              <a:t> databases are </a:t>
            </a:r>
            <a:r>
              <a:rPr lang="nl-NL" sz="2000" dirty="0" err="1" smtClean="0"/>
              <a:t>used</a:t>
            </a:r>
            <a:r>
              <a:rPr lang="nl-NL" sz="2000" dirty="0" smtClean="0"/>
              <a:t>, the </a:t>
            </a:r>
            <a:r>
              <a:rPr lang="nl-NL" sz="2000" dirty="0" err="1" smtClean="0"/>
              <a:t>results</a:t>
            </a:r>
            <a:r>
              <a:rPr lang="nl-NL" sz="2000" dirty="0" smtClean="0"/>
              <a:t> </a:t>
            </a:r>
            <a:r>
              <a:rPr lang="nl-NL" sz="2000" dirty="0" err="1" smtClean="0"/>
              <a:t>obtained</a:t>
            </a:r>
            <a:r>
              <a:rPr lang="nl-NL" sz="2000" dirty="0" smtClean="0"/>
              <a:t> </a:t>
            </a:r>
            <a:r>
              <a:rPr lang="nl-NL" sz="2000" dirty="0" err="1" smtClean="0"/>
              <a:t>through</a:t>
            </a:r>
            <a:r>
              <a:rPr lang="nl-NL" sz="2000" dirty="0" smtClean="0"/>
              <a:t> analysis, (</a:t>
            </a:r>
            <a:r>
              <a:rPr lang="nl-NL" sz="2000" dirty="0" err="1" smtClean="0"/>
              <a:t>e.g.data</a:t>
            </a:r>
            <a:r>
              <a:rPr lang="nl-NL" sz="2000" dirty="0" smtClean="0"/>
              <a:t> </a:t>
            </a:r>
            <a:r>
              <a:rPr lang="nl-NL" sz="2000" dirty="0" err="1" smtClean="0"/>
              <a:t>mining</a:t>
            </a:r>
            <a:r>
              <a:rPr lang="nl-NL" sz="2000" dirty="0" smtClean="0"/>
              <a:t>) do </a:t>
            </a:r>
            <a:r>
              <a:rPr lang="nl-NL" sz="2000" dirty="0" err="1" smtClean="0"/>
              <a:t>not</a:t>
            </a:r>
            <a:r>
              <a:rPr lang="nl-NL" sz="2000" dirty="0" smtClean="0"/>
              <a:t> </a:t>
            </a:r>
            <a:r>
              <a:rPr lang="nl-NL" sz="2000" dirty="0" err="1" smtClean="0"/>
              <a:t>always</a:t>
            </a:r>
            <a:r>
              <a:rPr lang="nl-NL" sz="2000" dirty="0" smtClean="0"/>
              <a:t> </a:t>
            </a:r>
            <a:r>
              <a:rPr lang="nl-NL" sz="2000" dirty="0" err="1" smtClean="0"/>
              <a:t>hold</a:t>
            </a:r>
            <a:r>
              <a:rPr lang="nl-NL" sz="2000" dirty="0" smtClean="0"/>
              <a:t> in the real </a:t>
            </a:r>
            <a:r>
              <a:rPr lang="nl-NL" sz="2000" dirty="0" err="1" smtClean="0"/>
              <a:t>world</a:t>
            </a:r>
            <a:r>
              <a:rPr lang="nl-NL" sz="2000" dirty="0" smtClean="0"/>
              <a:t> of </a:t>
            </a:r>
            <a:r>
              <a:rPr lang="nl-NL" sz="2000" dirty="0" err="1" smtClean="0"/>
              <a:t>today</a:t>
            </a:r>
            <a:endParaRPr lang="nl-NL" sz="2000" dirty="0" smtClean="0"/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nl-NL" sz="2000" dirty="0" smtClean="0"/>
              <a:t>The </a:t>
            </a:r>
            <a:r>
              <a:rPr lang="nl-NL" sz="2000" dirty="0" err="1" smtClean="0"/>
              <a:t>results</a:t>
            </a:r>
            <a:r>
              <a:rPr lang="nl-NL" sz="2000" dirty="0" smtClean="0"/>
              <a:t> </a:t>
            </a:r>
            <a:r>
              <a:rPr lang="nl-NL" sz="2000" dirty="0" err="1" smtClean="0"/>
              <a:t>may</a:t>
            </a:r>
            <a:r>
              <a:rPr lang="nl-NL" sz="2000" dirty="0" smtClean="0"/>
              <a:t> </a:t>
            </a:r>
            <a:r>
              <a:rPr lang="nl-NL" sz="2000" dirty="0" err="1" smtClean="0"/>
              <a:t>hold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the past at the time the data was </a:t>
            </a:r>
            <a:r>
              <a:rPr lang="nl-NL" sz="2000" dirty="0" err="1" smtClean="0"/>
              <a:t>gathered</a:t>
            </a:r>
            <a:endParaRPr lang="nl-NL" sz="2000" dirty="0" smtClean="0"/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nl-NL" sz="2000" dirty="0" err="1" smtClean="0"/>
              <a:t>Many</a:t>
            </a:r>
            <a:r>
              <a:rPr lang="nl-NL" sz="2000" dirty="0" smtClean="0"/>
              <a:t> </a:t>
            </a:r>
            <a:r>
              <a:rPr lang="nl-NL" sz="2000" dirty="0" err="1" smtClean="0"/>
              <a:t>analysing</a:t>
            </a:r>
            <a:r>
              <a:rPr lang="nl-NL" sz="2000" dirty="0" smtClean="0"/>
              <a:t> </a:t>
            </a:r>
            <a:r>
              <a:rPr lang="nl-NL" sz="2000" dirty="0" err="1" smtClean="0"/>
              <a:t>techniques</a:t>
            </a:r>
            <a:r>
              <a:rPr lang="nl-NL" sz="2000" dirty="0" smtClean="0"/>
              <a:t>, </a:t>
            </a:r>
            <a:r>
              <a:rPr lang="nl-NL" sz="2000" dirty="0" err="1" smtClean="0"/>
              <a:t>including</a:t>
            </a:r>
            <a:r>
              <a:rPr lang="nl-NL" sz="2000" dirty="0" smtClean="0"/>
              <a:t> data </a:t>
            </a:r>
            <a:r>
              <a:rPr lang="nl-NL" sz="2000" dirty="0" err="1" smtClean="0"/>
              <a:t>mining</a:t>
            </a:r>
            <a:r>
              <a:rPr lang="nl-NL" sz="2000" dirty="0" smtClean="0"/>
              <a:t>, are </a:t>
            </a:r>
            <a:r>
              <a:rPr lang="nl-NL" sz="2000" dirty="0" err="1" smtClean="0"/>
              <a:t>based</a:t>
            </a:r>
            <a:r>
              <a:rPr lang="nl-NL" sz="2000" dirty="0" smtClean="0"/>
              <a:t> on </a:t>
            </a:r>
            <a:r>
              <a:rPr lang="nl-NL" sz="2000" dirty="0" err="1" smtClean="0"/>
              <a:t>induction</a:t>
            </a:r>
            <a:r>
              <a:rPr lang="nl-NL" sz="2000" dirty="0" smtClean="0"/>
              <a:t>, the </a:t>
            </a:r>
            <a:r>
              <a:rPr lang="nl-NL" sz="2000" dirty="0" err="1" smtClean="0"/>
              <a:t>results</a:t>
            </a:r>
            <a:r>
              <a:rPr lang="nl-NL" sz="2000" dirty="0" smtClean="0"/>
              <a:t> </a:t>
            </a:r>
            <a:r>
              <a:rPr lang="nl-NL" sz="2000" dirty="0" err="1" smtClean="0"/>
              <a:t>may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true</a:t>
            </a:r>
            <a:r>
              <a:rPr lang="nl-NL" sz="2000" dirty="0" smtClean="0"/>
              <a:t> </a:t>
            </a:r>
            <a:r>
              <a:rPr lang="nl-NL" sz="2000" dirty="0" err="1" smtClean="0"/>
              <a:t>given</a:t>
            </a:r>
            <a:r>
              <a:rPr lang="nl-NL" sz="2000" dirty="0" smtClean="0"/>
              <a:t> the data, but </a:t>
            </a:r>
            <a:r>
              <a:rPr lang="nl-NL" sz="2000" dirty="0" err="1" smtClean="0"/>
              <a:t>not</a:t>
            </a:r>
            <a:r>
              <a:rPr lang="nl-NL" sz="2000" dirty="0" smtClean="0"/>
              <a:t> in the real </a:t>
            </a:r>
            <a:r>
              <a:rPr lang="nl-NL" sz="2000" dirty="0" err="1" smtClean="0"/>
              <a:t>world</a:t>
            </a:r>
            <a:r>
              <a:rPr lang="nl-NL" sz="2000" dirty="0" smtClean="0"/>
              <a:t> </a:t>
            </a:r>
          </a:p>
          <a:p>
            <a:pPr>
              <a:defRPr/>
            </a:pPr>
            <a:endParaRPr lang="nl-NL" dirty="0" smtClean="0"/>
          </a:p>
          <a:p>
            <a:pPr>
              <a:defRPr/>
            </a:pPr>
            <a:r>
              <a:rPr lang="en-US" dirty="0"/>
              <a:t>Results obtained by </a:t>
            </a:r>
            <a:r>
              <a:rPr lang="en-US" dirty="0" err="1" smtClean="0"/>
              <a:t>analysing</a:t>
            </a:r>
            <a:r>
              <a:rPr lang="en-US" dirty="0" smtClean="0"/>
              <a:t> </a:t>
            </a:r>
            <a:r>
              <a:rPr lang="en-US" dirty="0"/>
              <a:t>data should be evaluated by experts in order to determine whether they hold in the real world of today.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  <a:defRPr/>
            </a:pPr>
            <a:endParaRPr lang="nl-NL" dirty="0"/>
          </a:p>
        </p:txBody>
      </p:sp>
      <p:sp>
        <p:nvSpPr>
          <p:cNvPr id="34820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fld id="{F560EBBA-6D4F-4A5E-AFF9-9067E4EA9074}" type="slidenum">
              <a:rPr lang="nl-NL" altLang="nl-NL" sz="1000" smtClean="0"/>
              <a:pPr/>
              <a:t>15</a:t>
            </a:fld>
            <a:endParaRPr lang="nl-NL" altLang="nl-NL" sz="1000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81000" y="1074731"/>
            <a:ext cx="7847038" cy="571504"/>
          </a:xfrm>
        </p:spPr>
        <p:txBody>
          <a:bodyPr/>
          <a:lstStyle/>
          <a:p>
            <a:r>
              <a:rPr lang="nl-NL" dirty="0" err="1" smtClean="0"/>
              <a:t>Legacy</a:t>
            </a:r>
            <a:r>
              <a:rPr lang="nl-NL" dirty="0" smtClean="0"/>
              <a:t>(2)</a:t>
            </a:r>
            <a:br>
              <a:rPr lang="nl-NL" dirty="0" smtClean="0"/>
            </a:b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263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charset="0"/>
              </a:rPr>
              <a:t>Legacy Data(3)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Dataset about punishment imposed by courts for different crime types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/>
              <a:t>how often is a community service imposed for a sex offence?”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Answer </a:t>
            </a:r>
            <a:r>
              <a:rPr lang="en-US" dirty="0"/>
              <a:t>led to political and ethical question  (a high number of community services).  Impression was provoked that punishment of this type of offences is not severe enough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“</a:t>
            </a:r>
            <a:r>
              <a:rPr lang="en-US" dirty="0"/>
              <a:t>how often is a community service in combination with an imprisonment imposed by court for a sex offence</a:t>
            </a:r>
            <a:r>
              <a:rPr lang="en-US" dirty="0" smtClean="0"/>
              <a:t>?”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/>
            <a:r>
              <a:rPr lang="en-US" dirty="0" smtClean="0"/>
              <a:t>Involvement/cooperation with database experts is required</a:t>
            </a:r>
            <a:endParaRPr lang="en-US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7B7C45-0E51-45D8-B52A-93251E44704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2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3" name="Group 1092"/>
          <p:cNvGrpSpPr>
            <a:grpSpLocks/>
          </p:cNvGrpSpPr>
          <p:nvPr/>
        </p:nvGrpSpPr>
        <p:grpSpPr bwMode="auto">
          <a:xfrm>
            <a:off x="853036" y="1748216"/>
            <a:ext cx="7530967" cy="4229100"/>
            <a:chOff x="528" y="576"/>
            <a:chExt cx="5067" cy="3072"/>
          </a:xfrm>
        </p:grpSpPr>
        <p:grpSp>
          <p:nvGrpSpPr>
            <p:cNvPr id="20486" name="Group 1031"/>
            <p:cNvGrpSpPr>
              <a:grpSpLocks/>
            </p:cNvGrpSpPr>
            <p:nvPr/>
          </p:nvGrpSpPr>
          <p:grpSpPr bwMode="auto">
            <a:xfrm>
              <a:off x="528" y="576"/>
              <a:ext cx="624" cy="816"/>
              <a:chOff x="528" y="960"/>
              <a:chExt cx="624" cy="816"/>
            </a:xfrm>
          </p:grpSpPr>
          <p:sp>
            <p:nvSpPr>
              <p:cNvPr id="20543" name="Oval 1032"/>
              <p:cNvSpPr>
                <a:spLocks noChangeArrowheads="1"/>
              </p:cNvSpPr>
              <p:nvPr/>
            </p:nvSpPr>
            <p:spPr bwMode="auto">
              <a:xfrm>
                <a:off x="528" y="960"/>
                <a:ext cx="624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eaLnBrk="1" hangingPunct="1"/>
                <a:endParaRPr lang="nl-NL" altLang="nl-NL" sz="1800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0544" name="Oval 1033"/>
              <p:cNvSpPr>
                <a:spLocks noChangeArrowheads="1"/>
              </p:cNvSpPr>
              <p:nvPr/>
            </p:nvSpPr>
            <p:spPr bwMode="auto">
              <a:xfrm>
                <a:off x="528" y="1584"/>
                <a:ext cx="624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eaLnBrk="1" hangingPunct="1"/>
                <a:endParaRPr lang="nl-NL" altLang="nl-NL" sz="1800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0545" name="Line 1034"/>
              <p:cNvSpPr>
                <a:spLocks noChangeShapeType="1"/>
              </p:cNvSpPr>
              <p:nvPr/>
            </p:nvSpPr>
            <p:spPr bwMode="auto">
              <a:xfrm>
                <a:off x="528" y="1056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nl-NL" dirty="0"/>
              </a:p>
            </p:txBody>
          </p:sp>
          <p:sp>
            <p:nvSpPr>
              <p:cNvPr id="20546" name="Line 1035"/>
              <p:cNvSpPr>
                <a:spLocks noChangeShapeType="1"/>
              </p:cNvSpPr>
              <p:nvPr/>
            </p:nvSpPr>
            <p:spPr bwMode="auto">
              <a:xfrm>
                <a:off x="1152" y="1056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nl-NL" dirty="0"/>
              </a:p>
            </p:txBody>
          </p:sp>
        </p:grpSp>
        <p:grpSp>
          <p:nvGrpSpPr>
            <p:cNvPr id="20487" name="Group 1036"/>
            <p:cNvGrpSpPr>
              <a:grpSpLocks/>
            </p:cNvGrpSpPr>
            <p:nvPr/>
          </p:nvGrpSpPr>
          <p:grpSpPr bwMode="auto">
            <a:xfrm>
              <a:off x="528" y="1680"/>
              <a:ext cx="624" cy="816"/>
              <a:chOff x="528" y="960"/>
              <a:chExt cx="624" cy="816"/>
            </a:xfrm>
          </p:grpSpPr>
          <p:sp>
            <p:nvSpPr>
              <p:cNvPr id="20539" name="Oval 1037"/>
              <p:cNvSpPr>
                <a:spLocks noChangeArrowheads="1"/>
              </p:cNvSpPr>
              <p:nvPr/>
            </p:nvSpPr>
            <p:spPr bwMode="auto">
              <a:xfrm>
                <a:off x="528" y="960"/>
                <a:ext cx="624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eaLnBrk="1" hangingPunct="1"/>
                <a:endParaRPr lang="nl-NL" altLang="nl-NL" sz="1800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0540" name="Oval 1038"/>
              <p:cNvSpPr>
                <a:spLocks noChangeArrowheads="1"/>
              </p:cNvSpPr>
              <p:nvPr/>
            </p:nvSpPr>
            <p:spPr bwMode="auto">
              <a:xfrm>
                <a:off x="528" y="1584"/>
                <a:ext cx="624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eaLnBrk="1" hangingPunct="1"/>
                <a:endParaRPr lang="nl-NL" altLang="nl-NL" sz="1800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0541" name="Line 1039"/>
              <p:cNvSpPr>
                <a:spLocks noChangeShapeType="1"/>
              </p:cNvSpPr>
              <p:nvPr/>
            </p:nvSpPr>
            <p:spPr bwMode="auto">
              <a:xfrm>
                <a:off x="528" y="1056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nl-NL" dirty="0"/>
              </a:p>
            </p:txBody>
          </p:sp>
          <p:sp>
            <p:nvSpPr>
              <p:cNvPr id="20542" name="Line 1040"/>
              <p:cNvSpPr>
                <a:spLocks noChangeShapeType="1"/>
              </p:cNvSpPr>
              <p:nvPr/>
            </p:nvSpPr>
            <p:spPr bwMode="auto">
              <a:xfrm>
                <a:off x="1152" y="1056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nl-NL" dirty="0"/>
              </a:p>
            </p:txBody>
          </p:sp>
        </p:grpSp>
        <p:grpSp>
          <p:nvGrpSpPr>
            <p:cNvPr id="20488" name="Group 1041"/>
            <p:cNvGrpSpPr>
              <a:grpSpLocks/>
            </p:cNvGrpSpPr>
            <p:nvPr/>
          </p:nvGrpSpPr>
          <p:grpSpPr bwMode="auto">
            <a:xfrm>
              <a:off x="528" y="2832"/>
              <a:ext cx="624" cy="816"/>
              <a:chOff x="528" y="960"/>
              <a:chExt cx="624" cy="816"/>
            </a:xfrm>
          </p:grpSpPr>
          <p:sp>
            <p:nvSpPr>
              <p:cNvPr id="20535" name="Oval 1042"/>
              <p:cNvSpPr>
                <a:spLocks noChangeArrowheads="1"/>
              </p:cNvSpPr>
              <p:nvPr/>
            </p:nvSpPr>
            <p:spPr bwMode="auto">
              <a:xfrm>
                <a:off x="528" y="960"/>
                <a:ext cx="624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eaLnBrk="1" hangingPunct="1"/>
                <a:endParaRPr lang="nl-NL" altLang="nl-NL" sz="1800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0536" name="Oval 1043"/>
              <p:cNvSpPr>
                <a:spLocks noChangeArrowheads="1"/>
              </p:cNvSpPr>
              <p:nvPr/>
            </p:nvSpPr>
            <p:spPr bwMode="auto">
              <a:xfrm>
                <a:off x="528" y="1584"/>
                <a:ext cx="624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eaLnBrk="1" hangingPunct="1"/>
                <a:endParaRPr lang="nl-NL" altLang="nl-NL" sz="1800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0537" name="Line 1044"/>
              <p:cNvSpPr>
                <a:spLocks noChangeShapeType="1"/>
              </p:cNvSpPr>
              <p:nvPr/>
            </p:nvSpPr>
            <p:spPr bwMode="auto">
              <a:xfrm>
                <a:off x="528" y="1056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nl-NL" dirty="0"/>
              </a:p>
            </p:txBody>
          </p:sp>
          <p:sp>
            <p:nvSpPr>
              <p:cNvPr id="20538" name="Line 1045"/>
              <p:cNvSpPr>
                <a:spLocks noChangeShapeType="1"/>
              </p:cNvSpPr>
              <p:nvPr/>
            </p:nvSpPr>
            <p:spPr bwMode="auto">
              <a:xfrm>
                <a:off x="1152" y="1056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nl-NL" dirty="0"/>
              </a:p>
            </p:txBody>
          </p:sp>
        </p:grpSp>
        <p:sp>
          <p:nvSpPr>
            <p:cNvPr id="20489" name="Rectangle 1046"/>
            <p:cNvSpPr>
              <a:spLocks noChangeArrowheads="1"/>
            </p:cNvSpPr>
            <p:nvPr/>
          </p:nvSpPr>
          <p:spPr bwMode="auto">
            <a:xfrm>
              <a:off x="1680" y="1248"/>
              <a:ext cx="96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endParaRPr lang="nl-NL" altLang="nl-NL" sz="1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0490" name="Text Box 1047"/>
            <p:cNvSpPr txBox="1">
              <a:spLocks noChangeArrowheads="1"/>
            </p:cNvSpPr>
            <p:nvPr/>
          </p:nvSpPr>
          <p:spPr bwMode="auto">
            <a:xfrm>
              <a:off x="1824" y="1296"/>
              <a:ext cx="562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nl-NL" altLang="nl-NL" sz="1800" dirty="0" smtClean="0">
                  <a:solidFill>
                    <a:schemeClr val="tx1"/>
                  </a:solidFill>
                  <a:latin typeface="Calibri" pitchFamily="34" charset="0"/>
                </a:rPr>
                <a:t>Extract</a:t>
              </a:r>
              <a:endParaRPr lang="nl-NL" altLang="nl-NL" sz="1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0491" name="Rectangle 1048"/>
            <p:cNvSpPr>
              <a:spLocks noChangeArrowheads="1"/>
            </p:cNvSpPr>
            <p:nvPr/>
          </p:nvSpPr>
          <p:spPr bwMode="auto">
            <a:xfrm>
              <a:off x="1680" y="1248"/>
              <a:ext cx="96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endParaRPr lang="nl-NL" altLang="nl-NL" sz="1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0492" name="Rectangle 1049"/>
            <p:cNvSpPr>
              <a:spLocks noChangeArrowheads="1"/>
            </p:cNvSpPr>
            <p:nvPr/>
          </p:nvSpPr>
          <p:spPr bwMode="auto">
            <a:xfrm>
              <a:off x="1632" y="2400"/>
              <a:ext cx="1008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endParaRPr lang="nl-NL" altLang="nl-NL" sz="1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0493" name="Text Box 1050"/>
            <p:cNvSpPr txBox="1">
              <a:spLocks noChangeArrowheads="1"/>
            </p:cNvSpPr>
            <p:nvPr/>
          </p:nvSpPr>
          <p:spPr bwMode="auto">
            <a:xfrm>
              <a:off x="1718" y="2426"/>
              <a:ext cx="760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nl-NL" altLang="nl-NL" sz="1800" dirty="0" smtClean="0">
                  <a:solidFill>
                    <a:schemeClr val="tx1"/>
                  </a:solidFill>
                  <a:latin typeface="Calibri" pitchFamily="34" charset="0"/>
                </a:rPr>
                <a:t>Cleaning</a:t>
              </a:r>
            </a:p>
            <a:p>
              <a:pPr eaLnBrk="1" hangingPunct="1"/>
              <a:r>
                <a:rPr lang="nl-NL" altLang="nl-NL" sz="1800" dirty="0" err="1" smtClean="0">
                  <a:solidFill>
                    <a:schemeClr val="tx1"/>
                  </a:solidFill>
                  <a:latin typeface="Calibri" pitchFamily="34" charset="0"/>
                </a:rPr>
                <a:t>Transform</a:t>
              </a:r>
              <a:endParaRPr lang="nl-NL" altLang="nl-NL" sz="1800" dirty="0" smtClean="0">
                <a:solidFill>
                  <a:schemeClr val="tx1"/>
                </a:solidFill>
                <a:latin typeface="Calibri" pitchFamily="34" charset="0"/>
              </a:endParaRPr>
            </a:p>
            <a:p>
              <a:pPr eaLnBrk="1" hangingPunct="1"/>
              <a:r>
                <a:rPr lang="nl-NL" altLang="nl-NL" sz="1800" dirty="0" smtClean="0">
                  <a:solidFill>
                    <a:schemeClr val="tx1"/>
                  </a:solidFill>
                  <a:latin typeface="Calibri" pitchFamily="34" charset="0"/>
                </a:rPr>
                <a:t>Load</a:t>
              </a:r>
              <a:endParaRPr lang="nl-NL" altLang="nl-NL" sz="1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0494" name="Rectangle 1051"/>
            <p:cNvSpPr>
              <a:spLocks noChangeArrowheads="1"/>
            </p:cNvSpPr>
            <p:nvPr/>
          </p:nvSpPr>
          <p:spPr bwMode="auto">
            <a:xfrm>
              <a:off x="1440" y="672"/>
              <a:ext cx="3360" cy="28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endParaRPr lang="nl-NL" altLang="nl-NL" sz="1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0495" name="Line 1052"/>
            <p:cNvSpPr>
              <a:spLocks noChangeShapeType="1"/>
            </p:cNvSpPr>
            <p:nvPr/>
          </p:nvSpPr>
          <p:spPr bwMode="auto">
            <a:xfrm>
              <a:off x="1296" y="1008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 dirty="0"/>
            </a:p>
          </p:txBody>
        </p:sp>
        <p:sp>
          <p:nvSpPr>
            <p:cNvPr id="20496" name="Line 1053"/>
            <p:cNvSpPr>
              <a:spLocks noChangeShapeType="1"/>
            </p:cNvSpPr>
            <p:nvPr/>
          </p:nvSpPr>
          <p:spPr bwMode="auto">
            <a:xfrm>
              <a:off x="1152" y="10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 dirty="0"/>
            </a:p>
          </p:txBody>
        </p:sp>
        <p:sp>
          <p:nvSpPr>
            <p:cNvPr id="20497" name="Line 1054"/>
            <p:cNvSpPr>
              <a:spLocks noChangeShapeType="1"/>
            </p:cNvSpPr>
            <p:nvPr/>
          </p:nvSpPr>
          <p:spPr bwMode="auto">
            <a:xfrm flipH="1">
              <a:off x="1152" y="33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 dirty="0"/>
            </a:p>
          </p:txBody>
        </p:sp>
        <p:sp>
          <p:nvSpPr>
            <p:cNvPr id="20498" name="Line 1055"/>
            <p:cNvSpPr>
              <a:spLocks noChangeShapeType="1"/>
            </p:cNvSpPr>
            <p:nvPr/>
          </p:nvSpPr>
          <p:spPr bwMode="auto">
            <a:xfrm>
              <a:off x="1152" y="2112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 dirty="0"/>
            </a:p>
          </p:txBody>
        </p:sp>
        <p:sp>
          <p:nvSpPr>
            <p:cNvPr id="20499" name="Line 1056"/>
            <p:cNvSpPr>
              <a:spLocks noChangeShapeType="1"/>
            </p:cNvSpPr>
            <p:nvPr/>
          </p:nvSpPr>
          <p:spPr bwMode="auto">
            <a:xfrm>
              <a:off x="1152" y="21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 dirty="0"/>
            </a:p>
          </p:txBody>
        </p:sp>
        <p:sp>
          <p:nvSpPr>
            <p:cNvPr id="20500" name="Line 1057"/>
            <p:cNvSpPr>
              <a:spLocks noChangeShapeType="1"/>
            </p:cNvSpPr>
            <p:nvPr/>
          </p:nvSpPr>
          <p:spPr bwMode="auto">
            <a:xfrm>
              <a:off x="1296" y="148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 dirty="0"/>
            </a:p>
          </p:txBody>
        </p:sp>
        <p:sp>
          <p:nvSpPr>
            <p:cNvPr id="20501" name="Line 1058"/>
            <p:cNvSpPr>
              <a:spLocks noChangeShapeType="1"/>
            </p:cNvSpPr>
            <p:nvPr/>
          </p:nvSpPr>
          <p:spPr bwMode="auto">
            <a:xfrm>
              <a:off x="2064" y="17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 dirty="0"/>
            </a:p>
          </p:txBody>
        </p:sp>
        <p:grpSp>
          <p:nvGrpSpPr>
            <p:cNvPr id="20502" name="Group 1059"/>
            <p:cNvGrpSpPr>
              <a:grpSpLocks/>
            </p:cNvGrpSpPr>
            <p:nvPr/>
          </p:nvGrpSpPr>
          <p:grpSpPr bwMode="auto">
            <a:xfrm>
              <a:off x="3360" y="960"/>
              <a:ext cx="816" cy="1392"/>
              <a:chOff x="3312" y="1440"/>
              <a:chExt cx="816" cy="1392"/>
            </a:xfrm>
          </p:grpSpPr>
          <p:sp>
            <p:nvSpPr>
              <p:cNvPr id="20531" name="Oval 1060"/>
              <p:cNvSpPr>
                <a:spLocks noChangeArrowheads="1"/>
              </p:cNvSpPr>
              <p:nvPr/>
            </p:nvSpPr>
            <p:spPr bwMode="auto">
              <a:xfrm>
                <a:off x="3312" y="1440"/>
                <a:ext cx="81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eaLnBrk="1" hangingPunct="1"/>
                <a:endParaRPr lang="nl-NL" altLang="nl-NL" sz="1800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0532" name="Oval 1061"/>
              <p:cNvSpPr>
                <a:spLocks noChangeArrowheads="1"/>
              </p:cNvSpPr>
              <p:nvPr/>
            </p:nvSpPr>
            <p:spPr bwMode="auto">
              <a:xfrm>
                <a:off x="3312" y="2496"/>
                <a:ext cx="81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eaLnBrk="1" hangingPunct="1"/>
                <a:endParaRPr lang="nl-NL" altLang="nl-NL" sz="1800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0533" name="Line 1062"/>
              <p:cNvSpPr>
                <a:spLocks noChangeShapeType="1"/>
              </p:cNvSpPr>
              <p:nvPr/>
            </p:nvSpPr>
            <p:spPr bwMode="auto">
              <a:xfrm>
                <a:off x="3312" y="1632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nl-NL" dirty="0"/>
              </a:p>
            </p:txBody>
          </p:sp>
          <p:sp>
            <p:nvSpPr>
              <p:cNvPr id="20534" name="Line 1063"/>
              <p:cNvSpPr>
                <a:spLocks noChangeShapeType="1"/>
              </p:cNvSpPr>
              <p:nvPr/>
            </p:nvSpPr>
            <p:spPr bwMode="auto">
              <a:xfrm>
                <a:off x="4128" y="1584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nl-NL" dirty="0"/>
              </a:p>
            </p:txBody>
          </p:sp>
        </p:grpSp>
        <p:sp>
          <p:nvSpPr>
            <p:cNvPr id="20503" name="Text Box 1064"/>
            <p:cNvSpPr txBox="1">
              <a:spLocks noChangeArrowheads="1"/>
            </p:cNvSpPr>
            <p:nvPr/>
          </p:nvSpPr>
          <p:spPr bwMode="auto">
            <a:xfrm>
              <a:off x="3542" y="1466"/>
              <a:ext cx="357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nl-NL" altLang="nl-NL" sz="1800" dirty="0" smtClean="0">
                  <a:solidFill>
                    <a:schemeClr val="tx1"/>
                  </a:solidFill>
                  <a:latin typeface="Calibri" pitchFamily="34" charset="0"/>
                </a:rPr>
                <a:t>DW</a:t>
              </a:r>
              <a:endParaRPr lang="nl-NL" altLang="nl-NL" sz="1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0504" name="Oval 1065"/>
            <p:cNvSpPr>
              <a:spLocks noChangeArrowheads="1"/>
            </p:cNvSpPr>
            <p:nvPr/>
          </p:nvSpPr>
          <p:spPr bwMode="auto">
            <a:xfrm>
              <a:off x="3504" y="2736"/>
              <a:ext cx="38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endParaRPr lang="nl-NL" altLang="nl-NL" sz="1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0505" name="Oval 1066"/>
            <p:cNvSpPr>
              <a:spLocks noChangeArrowheads="1"/>
            </p:cNvSpPr>
            <p:nvPr/>
          </p:nvSpPr>
          <p:spPr bwMode="auto">
            <a:xfrm>
              <a:off x="3504" y="3120"/>
              <a:ext cx="38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endParaRPr lang="nl-NL" altLang="nl-NL" sz="1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0506" name="Line 1067"/>
            <p:cNvSpPr>
              <a:spLocks noChangeShapeType="1"/>
            </p:cNvSpPr>
            <p:nvPr/>
          </p:nvSpPr>
          <p:spPr bwMode="auto">
            <a:xfrm>
              <a:off x="3504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 dirty="0"/>
            </a:p>
          </p:txBody>
        </p:sp>
        <p:sp>
          <p:nvSpPr>
            <p:cNvPr id="20507" name="Line 1068"/>
            <p:cNvSpPr>
              <a:spLocks noChangeShapeType="1"/>
            </p:cNvSpPr>
            <p:nvPr/>
          </p:nvSpPr>
          <p:spPr bwMode="auto">
            <a:xfrm>
              <a:off x="3888" y="283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 dirty="0"/>
            </a:p>
          </p:txBody>
        </p:sp>
        <p:sp>
          <p:nvSpPr>
            <p:cNvPr id="20508" name="Line 1069"/>
            <p:cNvSpPr>
              <a:spLocks noChangeShapeType="1"/>
            </p:cNvSpPr>
            <p:nvPr/>
          </p:nvSpPr>
          <p:spPr bwMode="auto">
            <a:xfrm flipV="1">
              <a:off x="2640" y="1776"/>
              <a:ext cx="72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 dirty="0"/>
            </a:p>
          </p:txBody>
        </p:sp>
        <p:sp>
          <p:nvSpPr>
            <p:cNvPr id="20509" name="Line 1070"/>
            <p:cNvSpPr>
              <a:spLocks noChangeShapeType="1"/>
            </p:cNvSpPr>
            <p:nvPr/>
          </p:nvSpPr>
          <p:spPr bwMode="auto">
            <a:xfrm>
              <a:off x="2640" y="2736"/>
              <a:ext cx="86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 dirty="0"/>
            </a:p>
          </p:txBody>
        </p:sp>
        <p:sp>
          <p:nvSpPr>
            <p:cNvPr id="20510" name="Text Box 1071"/>
            <p:cNvSpPr txBox="1">
              <a:spLocks noChangeArrowheads="1"/>
            </p:cNvSpPr>
            <p:nvPr/>
          </p:nvSpPr>
          <p:spPr bwMode="auto">
            <a:xfrm>
              <a:off x="3168" y="672"/>
              <a:ext cx="1174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nl-NL" altLang="nl-NL" sz="1800" dirty="0" smtClean="0">
                  <a:solidFill>
                    <a:schemeClr val="tx1"/>
                  </a:solidFill>
                  <a:latin typeface="Calibri" pitchFamily="34" charset="0"/>
                </a:rPr>
                <a:t>Data Warehouse</a:t>
              </a:r>
              <a:endParaRPr lang="nl-NL" altLang="nl-NL" sz="1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0511" name="Text Box 1072"/>
            <p:cNvSpPr txBox="1">
              <a:spLocks noChangeArrowheads="1"/>
            </p:cNvSpPr>
            <p:nvPr/>
          </p:nvSpPr>
          <p:spPr bwMode="auto">
            <a:xfrm>
              <a:off x="3264" y="2448"/>
              <a:ext cx="1067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nl-NL" altLang="nl-NL" sz="1800" dirty="0" smtClean="0">
                  <a:solidFill>
                    <a:schemeClr val="tx1"/>
                  </a:solidFill>
                  <a:latin typeface="Calibri" pitchFamily="34" charset="0"/>
                </a:rPr>
                <a:t>Meta database</a:t>
              </a:r>
              <a:endParaRPr lang="nl-NL" altLang="nl-NL" sz="1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0512" name="Line 1073"/>
            <p:cNvSpPr>
              <a:spLocks noChangeShapeType="1"/>
            </p:cNvSpPr>
            <p:nvPr/>
          </p:nvSpPr>
          <p:spPr bwMode="auto">
            <a:xfrm flipV="1">
              <a:off x="4176" y="1008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 dirty="0"/>
            </a:p>
          </p:txBody>
        </p:sp>
        <p:grpSp>
          <p:nvGrpSpPr>
            <p:cNvPr id="20513" name="Group 1074"/>
            <p:cNvGrpSpPr>
              <a:grpSpLocks/>
            </p:cNvGrpSpPr>
            <p:nvPr/>
          </p:nvGrpSpPr>
          <p:grpSpPr bwMode="auto">
            <a:xfrm>
              <a:off x="5040" y="768"/>
              <a:ext cx="432" cy="624"/>
              <a:chOff x="5136" y="768"/>
              <a:chExt cx="432" cy="624"/>
            </a:xfrm>
          </p:grpSpPr>
          <p:sp>
            <p:nvSpPr>
              <p:cNvPr id="20527" name="Oval 1075"/>
              <p:cNvSpPr>
                <a:spLocks noChangeArrowheads="1"/>
              </p:cNvSpPr>
              <p:nvPr/>
            </p:nvSpPr>
            <p:spPr bwMode="auto">
              <a:xfrm>
                <a:off x="5136" y="1200"/>
                <a:ext cx="43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eaLnBrk="1" hangingPunct="1"/>
                <a:endParaRPr lang="nl-NL" altLang="nl-NL" sz="1800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0528" name="Line 1076"/>
              <p:cNvSpPr>
                <a:spLocks noChangeShapeType="1"/>
              </p:cNvSpPr>
              <p:nvPr/>
            </p:nvSpPr>
            <p:spPr bwMode="auto">
              <a:xfrm>
                <a:off x="5136" y="86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nl-NL" dirty="0"/>
              </a:p>
            </p:txBody>
          </p:sp>
          <p:sp>
            <p:nvSpPr>
              <p:cNvPr id="20529" name="Oval 1077"/>
              <p:cNvSpPr>
                <a:spLocks noChangeArrowheads="1"/>
              </p:cNvSpPr>
              <p:nvPr/>
            </p:nvSpPr>
            <p:spPr bwMode="auto">
              <a:xfrm>
                <a:off x="5136" y="768"/>
                <a:ext cx="43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eaLnBrk="1" hangingPunct="1"/>
                <a:endParaRPr lang="nl-NL" altLang="nl-NL" sz="1800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0530" name="Line 1078"/>
              <p:cNvSpPr>
                <a:spLocks noChangeShapeType="1"/>
              </p:cNvSpPr>
              <p:nvPr/>
            </p:nvSpPr>
            <p:spPr bwMode="auto">
              <a:xfrm>
                <a:off x="5568" y="86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nl-NL" dirty="0"/>
              </a:p>
            </p:txBody>
          </p:sp>
        </p:grpSp>
        <p:grpSp>
          <p:nvGrpSpPr>
            <p:cNvPr id="20514" name="Group 1079"/>
            <p:cNvGrpSpPr>
              <a:grpSpLocks/>
            </p:cNvGrpSpPr>
            <p:nvPr/>
          </p:nvGrpSpPr>
          <p:grpSpPr bwMode="auto">
            <a:xfrm>
              <a:off x="5040" y="1584"/>
              <a:ext cx="432" cy="624"/>
              <a:chOff x="5136" y="768"/>
              <a:chExt cx="432" cy="624"/>
            </a:xfrm>
          </p:grpSpPr>
          <p:sp>
            <p:nvSpPr>
              <p:cNvPr id="20523" name="Oval 1080"/>
              <p:cNvSpPr>
                <a:spLocks noChangeArrowheads="1"/>
              </p:cNvSpPr>
              <p:nvPr/>
            </p:nvSpPr>
            <p:spPr bwMode="auto">
              <a:xfrm>
                <a:off x="5136" y="1200"/>
                <a:ext cx="43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eaLnBrk="1" hangingPunct="1"/>
                <a:endParaRPr lang="nl-NL" altLang="nl-NL" sz="1800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0524" name="Line 1081"/>
              <p:cNvSpPr>
                <a:spLocks noChangeShapeType="1"/>
              </p:cNvSpPr>
              <p:nvPr/>
            </p:nvSpPr>
            <p:spPr bwMode="auto">
              <a:xfrm>
                <a:off x="5136" y="86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nl-NL" dirty="0"/>
              </a:p>
            </p:txBody>
          </p:sp>
          <p:sp>
            <p:nvSpPr>
              <p:cNvPr id="20525" name="Oval 1082"/>
              <p:cNvSpPr>
                <a:spLocks noChangeArrowheads="1"/>
              </p:cNvSpPr>
              <p:nvPr/>
            </p:nvSpPr>
            <p:spPr bwMode="auto">
              <a:xfrm>
                <a:off x="5136" y="768"/>
                <a:ext cx="43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eaLnBrk="1" hangingPunct="1"/>
                <a:endParaRPr lang="nl-NL" altLang="nl-NL" sz="1800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0526" name="Line 1083"/>
              <p:cNvSpPr>
                <a:spLocks noChangeShapeType="1"/>
              </p:cNvSpPr>
              <p:nvPr/>
            </p:nvSpPr>
            <p:spPr bwMode="auto">
              <a:xfrm>
                <a:off x="5568" y="86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nl-NL" dirty="0"/>
              </a:p>
            </p:txBody>
          </p:sp>
        </p:grpSp>
        <p:grpSp>
          <p:nvGrpSpPr>
            <p:cNvPr id="20515" name="Group 1084"/>
            <p:cNvGrpSpPr>
              <a:grpSpLocks/>
            </p:cNvGrpSpPr>
            <p:nvPr/>
          </p:nvGrpSpPr>
          <p:grpSpPr bwMode="auto">
            <a:xfrm>
              <a:off x="5088" y="2928"/>
              <a:ext cx="432" cy="624"/>
              <a:chOff x="5136" y="768"/>
              <a:chExt cx="432" cy="624"/>
            </a:xfrm>
          </p:grpSpPr>
          <p:sp>
            <p:nvSpPr>
              <p:cNvPr id="20519" name="Oval 1085"/>
              <p:cNvSpPr>
                <a:spLocks noChangeArrowheads="1"/>
              </p:cNvSpPr>
              <p:nvPr/>
            </p:nvSpPr>
            <p:spPr bwMode="auto">
              <a:xfrm>
                <a:off x="5136" y="1200"/>
                <a:ext cx="43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eaLnBrk="1" hangingPunct="1"/>
                <a:endParaRPr lang="nl-NL" altLang="nl-NL" sz="1800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0520" name="Line 1086"/>
              <p:cNvSpPr>
                <a:spLocks noChangeShapeType="1"/>
              </p:cNvSpPr>
              <p:nvPr/>
            </p:nvSpPr>
            <p:spPr bwMode="auto">
              <a:xfrm>
                <a:off x="5136" y="86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nl-NL" dirty="0"/>
              </a:p>
            </p:txBody>
          </p:sp>
          <p:sp>
            <p:nvSpPr>
              <p:cNvPr id="20521" name="Oval 1087"/>
              <p:cNvSpPr>
                <a:spLocks noChangeArrowheads="1"/>
              </p:cNvSpPr>
              <p:nvPr/>
            </p:nvSpPr>
            <p:spPr bwMode="auto">
              <a:xfrm>
                <a:off x="5136" y="768"/>
                <a:ext cx="432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1pPr>
                <a:lvl2pPr marL="742950" indent="-28575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2pPr>
                <a:lvl3pPr marL="11430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3pPr>
                <a:lvl4pPr marL="16002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4pPr>
                <a:lvl5pPr marL="2057400" indent="-228600"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00000"/>
                    </a:solidFill>
                    <a:latin typeface="Verdana" pitchFamily="34" charset="0"/>
                    <a:cs typeface="Arial" charset="0"/>
                  </a:defRPr>
                </a:lvl9pPr>
              </a:lstStyle>
              <a:p>
                <a:pPr eaLnBrk="1" hangingPunct="1"/>
                <a:endParaRPr lang="nl-NL" altLang="nl-NL" sz="1800" dirty="0">
                  <a:solidFill>
                    <a:schemeClr val="tx1"/>
                  </a:solidFill>
                  <a:latin typeface="Calibri" pitchFamily="34" charset="0"/>
                </a:endParaRPr>
              </a:p>
            </p:txBody>
          </p:sp>
          <p:sp>
            <p:nvSpPr>
              <p:cNvPr id="20522" name="Line 1088"/>
              <p:cNvSpPr>
                <a:spLocks noChangeShapeType="1"/>
              </p:cNvSpPr>
              <p:nvPr/>
            </p:nvSpPr>
            <p:spPr bwMode="auto">
              <a:xfrm>
                <a:off x="5568" y="86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nl-NL" dirty="0"/>
              </a:p>
            </p:txBody>
          </p:sp>
        </p:grpSp>
        <p:sp>
          <p:nvSpPr>
            <p:cNvPr id="20516" name="Line 1089"/>
            <p:cNvSpPr>
              <a:spLocks noChangeShapeType="1"/>
            </p:cNvSpPr>
            <p:nvPr/>
          </p:nvSpPr>
          <p:spPr bwMode="auto">
            <a:xfrm>
              <a:off x="4176" y="1632"/>
              <a:ext cx="86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 dirty="0"/>
            </a:p>
          </p:txBody>
        </p:sp>
        <p:sp>
          <p:nvSpPr>
            <p:cNvPr id="20517" name="Line 1090"/>
            <p:cNvSpPr>
              <a:spLocks noChangeShapeType="1"/>
            </p:cNvSpPr>
            <p:nvPr/>
          </p:nvSpPr>
          <p:spPr bwMode="auto">
            <a:xfrm>
              <a:off x="4176" y="1632"/>
              <a:ext cx="912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 dirty="0"/>
            </a:p>
          </p:txBody>
        </p:sp>
        <p:sp>
          <p:nvSpPr>
            <p:cNvPr id="20518" name="Text Box 1091"/>
            <p:cNvSpPr txBox="1">
              <a:spLocks noChangeArrowheads="1"/>
            </p:cNvSpPr>
            <p:nvPr/>
          </p:nvSpPr>
          <p:spPr bwMode="auto">
            <a:xfrm rot="16200000" flipH="1" flipV="1">
              <a:off x="5148" y="2292"/>
              <a:ext cx="417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1pPr>
              <a:lvl2pPr marL="742950" indent="-28575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600">
                  <a:solidFill>
                    <a:srgbClr val="000000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eaLnBrk="1" hangingPunct="1"/>
              <a:r>
                <a:rPr lang="nl-NL" altLang="nl-NL" sz="4000" dirty="0" smtClean="0">
                  <a:solidFill>
                    <a:schemeClr val="tx1"/>
                  </a:solidFill>
                  <a:latin typeface="Calibri" pitchFamily="34" charset="0"/>
                </a:rPr>
                <a:t>...</a:t>
              </a:r>
              <a:endParaRPr lang="nl-NL" altLang="nl-NL" sz="1800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</p:grpSp>
      <p:sp>
        <p:nvSpPr>
          <p:cNvPr id="20484" name="Text Box 1093"/>
          <p:cNvSpPr txBox="1">
            <a:spLocks noChangeArrowheads="1"/>
          </p:cNvSpPr>
          <p:nvPr/>
        </p:nvSpPr>
        <p:spPr bwMode="auto">
          <a:xfrm>
            <a:off x="7279741" y="6016344"/>
            <a:ext cx="1511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r>
              <a:rPr lang="nl-NL" altLang="nl-NL" sz="1800" dirty="0" smtClean="0">
                <a:solidFill>
                  <a:schemeClr val="tx1"/>
                </a:solidFill>
                <a:latin typeface="Calibri" pitchFamily="34" charset="0"/>
              </a:rPr>
              <a:t>Data </a:t>
            </a:r>
            <a:r>
              <a:rPr lang="nl-NL" altLang="nl-NL" sz="1800" dirty="0" err="1" smtClean="0">
                <a:solidFill>
                  <a:schemeClr val="tx1"/>
                </a:solidFill>
                <a:latin typeface="Calibri" pitchFamily="34" charset="0"/>
              </a:rPr>
              <a:t>marts</a:t>
            </a:r>
            <a:endParaRPr lang="nl-NL" altLang="nl-NL" sz="18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06460" y="1022646"/>
            <a:ext cx="7847038" cy="571504"/>
          </a:xfrm>
        </p:spPr>
        <p:txBody>
          <a:bodyPr/>
          <a:lstStyle/>
          <a:p>
            <a:r>
              <a:rPr lang="nl-NL" dirty="0" err="1" smtClean="0"/>
              <a:t>Architectures</a:t>
            </a:r>
            <a:r>
              <a:rPr lang="nl-NL" dirty="0" smtClean="0"/>
              <a:t> (1)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FE2BAF-8BB7-40C6-91BC-1E80E5036803}" type="slidenum">
              <a:rPr lang="nl-NL" altLang="nl-NL" sz="1000" smtClean="0"/>
              <a:pPr>
                <a:defRPr/>
              </a:pPr>
              <a:t>17</a:t>
            </a:fld>
            <a:endParaRPr lang="nl-NL" altLang="nl-NL" sz="1000" dirty="0"/>
          </a:p>
        </p:txBody>
      </p:sp>
    </p:spTree>
    <p:extLst>
      <p:ext uri="{BB962C8B-B14F-4D97-AF65-F5344CB8AC3E}">
        <p14:creationId xmlns:p14="http://schemas.microsoft.com/office/powerpoint/2010/main" val="78810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jdelijke aanduiding voor inhoud 2"/>
          <p:cNvSpPr>
            <a:spLocks noGrp="1"/>
          </p:cNvSpPr>
          <p:nvPr>
            <p:ph idx="1"/>
          </p:nvPr>
        </p:nvSpPr>
        <p:spPr>
          <a:xfrm>
            <a:off x="361766" y="2033295"/>
            <a:ext cx="7858180" cy="427358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Uniform view of </a:t>
            </a:r>
            <a:r>
              <a:rPr lang="nl-NL" altLang="nl-NL" sz="2800" dirty="0" err="1" smtClean="0">
                <a:latin typeface="Arial" charset="0"/>
                <a:ea typeface="ＭＳ Ｐゴシック" pitchFamily="34" charset="-128"/>
              </a:rPr>
              <a:t>your</a:t>
            </a: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 data</a:t>
            </a:r>
          </a:p>
          <a:p>
            <a:pPr eaLnBrk="1" hangingPunct="1">
              <a:lnSpc>
                <a:spcPct val="90000"/>
              </a:lnSpc>
            </a:pP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May </a:t>
            </a:r>
            <a:r>
              <a:rPr lang="nl-NL" altLang="nl-NL" sz="2800" dirty="0" err="1" smtClean="0">
                <a:latin typeface="Arial" charset="0"/>
                <a:ea typeface="ＭＳ Ｐゴシック" pitchFamily="34" charset="-128"/>
              </a:rPr>
              <a:t>be</a:t>
            </a: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 </a:t>
            </a:r>
            <a:r>
              <a:rPr lang="nl-NL" altLang="nl-NL" sz="2800" dirty="0" err="1" smtClean="0">
                <a:latin typeface="Arial" charset="0"/>
                <a:ea typeface="ＭＳ Ｐゴシック" pitchFamily="34" charset="-128"/>
              </a:rPr>
              <a:t>used</a:t>
            </a: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 </a:t>
            </a:r>
            <a:r>
              <a:rPr lang="nl-NL" altLang="nl-NL" sz="2800" dirty="0" err="1" smtClean="0">
                <a:latin typeface="Arial" charset="0"/>
                <a:ea typeface="ＭＳ Ｐゴシック" pitchFamily="34" charset="-128"/>
              </a:rPr>
              <a:t>for</a:t>
            </a: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 data </a:t>
            </a:r>
            <a:r>
              <a:rPr lang="nl-NL" altLang="nl-NL" sz="2800" dirty="0" err="1" smtClean="0">
                <a:latin typeface="Arial" charset="0"/>
                <a:ea typeface="ＭＳ Ｐゴシック" pitchFamily="34" charset="-128"/>
              </a:rPr>
              <a:t>mining</a:t>
            </a: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 </a:t>
            </a:r>
            <a:r>
              <a:rPr lang="nl-NL" altLang="nl-NL" sz="2800" dirty="0" err="1" smtClean="0">
                <a:latin typeface="Arial" charset="0"/>
                <a:ea typeface="ＭＳ Ｐゴシック" pitchFamily="34" charset="-128"/>
              </a:rPr>
              <a:t>and</a:t>
            </a: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 </a:t>
            </a:r>
            <a:r>
              <a:rPr lang="nl-NL" altLang="nl-NL" sz="2800" dirty="0" err="1" smtClean="0">
                <a:latin typeface="Arial" charset="0"/>
                <a:ea typeface="ＭＳ Ｐゴシック" pitchFamily="34" charset="-128"/>
              </a:rPr>
              <a:t>other</a:t>
            </a: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 analysis</a:t>
            </a:r>
          </a:p>
          <a:p>
            <a:pPr eaLnBrk="1" hangingPunct="1">
              <a:lnSpc>
                <a:spcPct val="90000"/>
              </a:lnSpc>
            </a:pPr>
            <a:r>
              <a:rPr lang="nl-NL" altLang="nl-NL" sz="2800" dirty="0" err="1" smtClean="0">
                <a:latin typeface="Arial" charset="0"/>
                <a:ea typeface="ＭＳ Ｐゴシック" pitchFamily="34" charset="-128"/>
              </a:rPr>
              <a:t>Requires</a:t>
            </a: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 </a:t>
            </a:r>
            <a:r>
              <a:rPr lang="nl-NL" altLang="nl-NL" sz="2800" dirty="0" err="1" smtClean="0">
                <a:latin typeface="Arial" charset="0"/>
                <a:ea typeface="ＭＳ Ｐゴシック" pitchFamily="34" charset="-128"/>
              </a:rPr>
              <a:t>an</a:t>
            </a: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 </a:t>
            </a:r>
            <a:r>
              <a:rPr lang="nl-NL" altLang="nl-NL" sz="2800" dirty="0" err="1" smtClean="0">
                <a:latin typeface="Arial" charset="0"/>
                <a:ea typeface="ＭＳ Ｐゴシック" pitchFamily="34" charset="-128"/>
              </a:rPr>
              <a:t>enormous</a:t>
            </a: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 effort </a:t>
            </a:r>
            <a:r>
              <a:rPr lang="nl-NL" altLang="nl-NL" sz="2800" dirty="0" err="1" smtClean="0">
                <a:latin typeface="Arial" charset="0"/>
                <a:ea typeface="ＭＳ Ｐゴシック" pitchFamily="34" charset="-128"/>
              </a:rPr>
              <a:t>to</a:t>
            </a: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 set up a DW</a:t>
            </a:r>
          </a:p>
          <a:p>
            <a:pPr lvl="4" eaLnBrk="1" hangingPunct="1">
              <a:lnSpc>
                <a:spcPct val="90000"/>
              </a:lnSpc>
              <a:buFont typeface="Arial" charset="0"/>
              <a:buNone/>
            </a:pP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- </a:t>
            </a:r>
            <a:r>
              <a:rPr lang="nl-NL" altLang="nl-NL" sz="2800" dirty="0" err="1" smtClean="0">
                <a:latin typeface="Arial" charset="0"/>
                <a:ea typeface="ＭＳ Ｐゴシック" pitchFamily="34" charset="-128"/>
              </a:rPr>
              <a:t>remove</a:t>
            </a: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 </a:t>
            </a:r>
            <a:r>
              <a:rPr lang="nl-NL" altLang="nl-NL" sz="2800" dirty="0" err="1" smtClean="0">
                <a:latin typeface="Arial" charset="0"/>
                <a:ea typeface="ＭＳ Ｐゴシック" pitchFamily="34" charset="-128"/>
              </a:rPr>
              <a:t>redundancy</a:t>
            </a:r>
            <a:endParaRPr lang="nl-NL" altLang="nl-NL" sz="2800" dirty="0" smtClean="0">
              <a:latin typeface="Arial" charset="0"/>
              <a:ea typeface="ＭＳ Ｐゴシック" pitchFamily="34" charset="-128"/>
            </a:endParaRPr>
          </a:p>
          <a:p>
            <a:pPr lvl="4" eaLnBrk="1" hangingPunct="1">
              <a:lnSpc>
                <a:spcPct val="90000"/>
              </a:lnSpc>
              <a:buFont typeface="Arial" charset="0"/>
              <a:buNone/>
            </a:pP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- search </a:t>
            </a:r>
            <a:r>
              <a:rPr lang="nl-NL" altLang="nl-NL" sz="2800" dirty="0" err="1" smtClean="0">
                <a:latin typeface="Arial" charset="0"/>
                <a:ea typeface="ＭＳ Ｐゴシック" pitchFamily="34" charset="-128"/>
              </a:rPr>
              <a:t>for</a:t>
            </a: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 </a:t>
            </a:r>
            <a:r>
              <a:rPr lang="nl-NL" altLang="nl-NL" sz="2800" dirty="0" err="1" smtClean="0">
                <a:latin typeface="Arial" charset="0"/>
                <a:ea typeface="ＭＳ Ｐゴシック" pitchFamily="34" charset="-128"/>
              </a:rPr>
              <a:t>functional</a:t>
            </a: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 </a:t>
            </a:r>
            <a:r>
              <a:rPr lang="nl-NL" altLang="nl-NL" sz="2800" dirty="0" err="1" smtClean="0">
                <a:latin typeface="Arial" charset="0"/>
                <a:ea typeface="ＭＳ Ｐゴシック" pitchFamily="34" charset="-128"/>
              </a:rPr>
              <a:t>dependencies</a:t>
            </a:r>
            <a:endParaRPr lang="nl-NL" altLang="nl-NL" sz="2800" dirty="0" smtClean="0">
              <a:latin typeface="Arial" charset="0"/>
              <a:ea typeface="ＭＳ Ｐゴシック" pitchFamily="34" charset="-128"/>
            </a:endParaRPr>
          </a:p>
          <a:p>
            <a:pPr lvl="4" eaLnBrk="1" hangingPunct="1">
              <a:lnSpc>
                <a:spcPct val="90000"/>
              </a:lnSpc>
              <a:buFont typeface="Arial" charset="0"/>
              <a:buNone/>
            </a:pP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- </a:t>
            </a:r>
            <a:r>
              <a:rPr lang="nl-NL" altLang="nl-NL" sz="2800" dirty="0" err="1" smtClean="0">
                <a:latin typeface="Arial" charset="0"/>
                <a:ea typeface="ＭＳ Ｐゴシック" pitchFamily="34" charset="-128"/>
              </a:rPr>
              <a:t>materialized</a:t>
            </a: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 data warehouse </a:t>
            </a:r>
            <a:r>
              <a:rPr lang="nl-NL" altLang="nl-NL" sz="2800" dirty="0" err="1" smtClean="0">
                <a:latin typeface="Arial" charset="0"/>
                <a:ea typeface="ＭＳ Ｐゴシック" pitchFamily="34" charset="-128"/>
              </a:rPr>
              <a:t>requires</a:t>
            </a: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 </a:t>
            </a:r>
            <a:r>
              <a:rPr lang="nl-NL" altLang="nl-NL" sz="2800" dirty="0" err="1" smtClean="0">
                <a:latin typeface="Arial" charset="0"/>
                <a:ea typeface="ＭＳ Ｐゴシック" pitchFamily="34" charset="-128"/>
              </a:rPr>
              <a:t>many</a:t>
            </a: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 </a:t>
            </a:r>
            <a:r>
              <a:rPr lang="nl-NL" altLang="nl-NL" sz="2800" dirty="0" err="1" smtClean="0">
                <a:latin typeface="Arial" charset="0"/>
                <a:ea typeface="ＭＳ Ｐゴシック" pitchFamily="34" charset="-128"/>
              </a:rPr>
              <a:t>joins</a:t>
            </a: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 (</a:t>
            </a:r>
            <a:r>
              <a:rPr lang="nl-NL" altLang="nl-NL" sz="2800" dirty="0" err="1" smtClean="0">
                <a:latin typeface="Arial" charset="0"/>
                <a:ea typeface="ＭＳ Ｐゴシック" pitchFamily="34" charset="-128"/>
              </a:rPr>
              <a:t>recall</a:t>
            </a: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 </a:t>
            </a:r>
            <a:r>
              <a:rPr lang="nl-NL" altLang="nl-NL" sz="2800" dirty="0" err="1" smtClean="0">
                <a:latin typeface="Arial" charset="0"/>
                <a:ea typeface="ＭＳ Ｐゴシック" pitchFamily="34" charset="-128"/>
              </a:rPr>
              <a:t>that</a:t>
            </a: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 a </a:t>
            </a:r>
            <a:r>
              <a:rPr lang="nl-NL" altLang="nl-NL" sz="2800" dirty="0" err="1" smtClean="0">
                <a:latin typeface="Arial" charset="0"/>
                <a:ea typeface="ＭＳ Ｐゴシック" pitchFamily="34" charset="-128"/>
              </a:rPr>
              <a:t>join</a:t>
            </a: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 is the most </a:t>
            </a:r>
            <a:r>
              <a:rPr lang="nl-NL" altLang="nl-NL" sz="2800" dirty="0" err="1" smtClean="0">
                <a:latin typeface="Arial" charset="0"/>
                <a:ea typeface="ＭＳ Ｐゴシック" pitchFamily="34" charset="-128"/>
              </a:rPr>
              <a:t>costly</a:t>
            </a: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 </a:t>
            </a:r>
            <a:r>
              <a:rPr lang="nl-NL" altLang="nl-NL" sz="2800" dirty="0" err="1" smtClean="0">
                <a:latin typeface="Arial" charset="0"/>
                <a:ea typeface="ＭＳ Ｐゴシック" pitchFamily="34" charset="-128"/>
              </a:rPr>
              <a:t>operation</a:t>
            </a:r>
            <a:r>
              <a:rPr lang="nl-NL" altLang="nl-NL" sz="2800" dirty="0" smtClean="0">
                <a:latin typeface="Arial" charset="0"/>
                <a:ea typeface="ＭＳ Ｐゴシック" pitchFamily="34" charset="-128"/>
              </a:rPr>
              <a:t> in query processing)</a:t>
            </a:r>
          </a:p>
          <a:p>
            <a:endParaRPr lang="nl-NL" altLang="nl-NL" sz="2800" dirty="0" smtClean="0">
              <a:ea typeface="ＭＳ Ｐゴシック" pitchFamily="34" charset="-128"/>
            </a:endParaRPr>
          </a:p>
        </p:txBody>
      </p:sp>
      <p:sp>
        <p:nvSpPr>
          <p:cNvPr id="22533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fld id="{8997019E-5321-4C2D-AAFC-E738210DEF77}" type="slidenum">
              <a:rPr lang="nl-NL" altLang="nl-NL" sz="1000" smtClean="0"/>
              <a:pPr/>
              <a:t>18</a:t>
            </a:fld>
            <a:endParaRPr lang="nl-NL" altLang="nl-NL" sz="1000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68300" y="1119751"/>
            <a:ext cx="7847038" cy="571504"/>
          </a:xfrm>
        </p:spPr>
        <p:txBody>
          <a:bodyPr/>
          <a:lstStyle/>
          <a:p>
            <a:r>
              <a:rPr lang="nl-NL" dirty="0" err="1" smtClean="0"/>
              <a:t>Architectures</a:t>
            </a:r>
            <a:r>
              <a:rPr lang="nl-NL" dirty="0" smtClean="0"/>
              <a:t>(2)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691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261" y="258678"/>
            <a:ext cx="7847038" cy="571504"/>
          </a:xfrm>
        </p:spPr>
        <p:txBody>
          <a:bodyPr/>
          <a:lstStyle/>
          <a:p>
            <a:pPr>
              <a:defRPr/>
            </a:pPr>
            <a:r>
              <a:rPr lang="nl-NL" sz="2600" dirty="0" err="1" smtClean="0"/>
              <a:t>Architectures</a:t>
            </a:r>
            <a:r>
              <a:rPr lang="nl-NL" sz="2600" dirty="0"/>
              <a:t> </a:t>
            </a:r>
            <a:r>
              <a:rPr lang="nl-NL" sz="2600" dirty="0" smtClean="0"/>
              <a:t>(3)</a:t>
            </a:r>
            <a:endParaRPr lang="nl-NL" sz="2600" dirty="0"/>
          </a:p>
        </p:txBody>
      </p:sp>
      <p:pic>
        <p:nvPicPr>
          <p:cNvPr id="24581" name="Picture 4" descr="dataspac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70" y="1798939"/>
            <a:ext cx="4597160" cy="4272948"/>
          </a:xfrm>
          <a:noFill/>
        </p:spPr>
      </p:pic>
      <p:sp>
        <p:nvSpPr>
          <p:cNvPr id="24580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fld id="{8979B7B0-6D81-4853-AC10-164DA74AD29A}" type="slidenum">
              <a:rPr lang="nl-NL" altLang="nl-NL" sz="1000" smtClean="0"/>
              <a:pPr/>
              <a:t>19</a:t>
            </a:fld>
            <a:endParaRPr lang="nl-NL" altLang="nl-NL" sz="1000" dirty="0" smtClean="0"/>
          </a:p>
        </p:txBody>
      </p:sp>
    </p:spTree>
    <p:extLst>
      <p:ext uri="{BB962C8B-B14F-4D97-AF65-F5344CB8AC3E}">
        <p14:creationId xmlns:p14="http://schemas.microsoft.com/office/powerpoint/2010/main" val="281727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mtClean="0"/>
              <a:t>Content</a:t>
            </a:r>
            <a:endParaRPr lang="nl-NL" altLang="nl-NL" dirty="0" smtClean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  <a:defRPr/>
            </a:pPr>
            <a:endParaRPr lang="nl-NL" dirty="0" smtClean="0"/>
          </a:p>
          <a:p>
            <a:pPr marL="457200" indent="-457200">
              <a:buFont typeface="Arial" pitchFamily="34" charset="0"/>
              <a:buChar char="•"/>
              <a:defRPr/>
            </a:pPr>
            <a:endParaRPr lang="nl-NL" dirty="0"/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nl-NL" sz="2400" dirty="0" err="1" smtClean="0"/>
              <a:t>Introduction</a:t>
            </a:r>
            <a:r>
              <a:rPr lang="nl-NL" sz="2400" dirty="0" smtClean="0"/>
              <a:t> WODC</a:t>
            </a:r>
            <a:endParaRPr lang="nl-NL" sz="2400" dirty="0"/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nl-NL" sz="2400" dirty="0" err="1" smtClean="0"/>
              <a:t>Challenges</a:t>
            </a:r>
            <a:r>
              <a:rPr lang="nl-NL" sz="2400" dirty="0" smtClean="0"/>
              <a:t> &amp; </a:t>
            </a:r>
            <a:r>
              <a:rPr lang="nl-NL" sz="2400" dirty="0" err="1" smtClean="0"/>
              <a:t>Solution</a:t>
            </a:r>
            <a:r>
              <a:rPr lang="nl-NL" sz="2400" dirty="0" smtClean="0"/>
              <a:t> </a:t>
            </a:r>
            <a:r>
              <a:rPr lang="nl-NL" sz="2400" dirty="0" err="1" smtClean="0"/>
              <a:t>Directions</a:t>
            </a:r>
            <a:endParaRPr lang="nl-NL" sz="2400" dirty="0" smtClean="0"/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nl-NL" sz="2400" dirty="0" err="1" smtClean="0"/>
              <a:t>From</a:t>
            </a:r>
            <a:r>
              <a:rPr lang="nl-NL" sz="2400" dirty="0" smtClean="0"/>
              <a:t> Open Data to </a:t>
            </a:r>
            <a:r>
              <a:rPr lang="nl-NL" sz="2400" dirty="0" err="1" smtClean="0"/>
              <a:t>Semi-Open</a:t>
            </a:r>
            <a:r>
              <a:rPr lang="nl-NL" sz="2400" dirty="0" smtClean="0"/>
              <a:t> Data</a:t>
            </a:r>
            <a:endParaRPr lang="nl-NL" sz="2400" dirty="0"/>
          </a:p>
          <a:p>
            <a:pPr>
              <a:defRPr/>
            </a:pPr>
            <a:endParaRPr lang="nl-NL" sz="2400" dirty="0"/>
          </a:p>
        </p:txBody>
      </p:sp>
      <p:sp>
        <p:nvSpPr>
          <p:cNvPr id="153604" name="Tijdelijke aanduiding voor dianumm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fld id="{F689D124-C680-46CF-9E99-108CC0BDDEAD}" type="slidenum">
              <a:rPr lang="nl-NL" altLang="nl-NL" sz="1000"/>
              <a:pPr/>
              <a:t>2</a:t>
            </a:fld>
            <a:endParaRPr lang="nl-NL" altLang="nl-NL" sz="1000" dirty="0"/>
          </a:p>
        </p:txBody>
      </p:sp>
      <p:sp>
        <p:nvSpPr>
          <p:cNvPr id="4" name="Tijdelijke aanduiding voor dianummer 3"/>
          <p:cNvSpPr txBox="1">
            <a:spLocks noGrp="1"/>
          </p:cNvSpPr>
          <p:nvPr/>
        </p:nvSpPr>
        <p:spPr bwMode="auto">
          <a:xfrm>
            <a:off x="373063" y="6376988"/>
            <a:ext cx="712787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90000" tIns="46800" rIns="90000" bIns="46800"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BB9C203-DD3E-4ECD-BA54-CB3075DB6A01}" type="slidenum">
              <a:rPr lang="nl-NL" sz="1000">
                <a:solidFill>
                  <a:srgbClr val="000000"/>
                </a:solidFill>
              </a:rPr>
              <a:pPr eaLnBrk="1" hangingPunct="1">
                <a:defRPr/>
              </a:pPr>
              <a:t>2</a:t>
            </a:fld>
            <a:endParaRPr lang="nl-NL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08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Architectures</a:t>
            </a:r>
            <a:r>
              <a:rPr lang="nl-NL" dirty="0" smtClean="0"/>
              <a:t> (4)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6875" indent="-396875" eaLnBrk="1" hangingPunct="1">
              <a:buClr>
                <a:srgbClr val="BD4F96"/>
              </a:buClr>
              <a:buFont typeface="Arial" panose="020B0604020202020204" pitchFamily="34" charset="0"/>
              <a:buChar char="•"/>
              <a:defRPr/>
            </a:pPr>
            <a:r>
              <a:rPr lang="nl-NL" altLang="nl-NL" sz="2400" dirty="0" err="1" smtClean="0">
                <a:latin typeface="Arial" pitchFamily="34" charset="0"/>
                <a:ea typeface="ＭＳ Ｐゴシック" pitchFamily="34" charset="-128"/>
              </a:rPr>
              <a:t>This</a:t>
            </a:r>
            <a:r>
              <a:rPr lang="nl-NL" altLang="nl-NL" sz="2400" dirty="0" smtClean="0">
                <a:latin typeface="Arial" pitchFamily="34" charset="0"/>
                <a:ea typeface="ＭＳ Ｐゴシック" pitchFamily="34" charset="-128"/>
              </a:rPr>
              <a:t> approach </a:t>
            </a:r>
            <a:r>
              <a:rPr lang="nl-NL" altLang="nl-NL" sz="2400" dirty="0" err="1" smtClean="0">
                <a:latin typeface="Arial" pitchFamily="34" charset="0"/>
                <a:ea typeface="ＭＳ Ｐゴシック" pitchFamily="34" charset="-128"/>
              </a:rPr>
              <a:t>distinguishes</a:t>
            </a:r>
            <a:r>
              <a:rPr lang="nl-NL" altLang="nl-NL" sz="24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2400" dirty="0" err="1" smtClean="0">
                <a:latin typeface="Arial" pitchFamily="34" charset="0"/>
                <a:ea typeface="ＭＳ Ｐゴシック" pitchFamily="34" charset="-128"/>
              </a:rPr>
              <a:t>three</a:t>
            </a:r>
            <a:r>
              <a:rPr lang="nl-NL" altLang="nl-NL" sz="24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2400" dirty="0" err="1" smtClean="0">
                <a:latin typeface="Arial" pitchFamily="34" charset="0"/>
                <a:ea typeface="ＭＳ Ｐゴシック" pitchFamily="34" charset="-128"/>
              </a:rPr>
              <a:t>layers</a:t>
            </a:r>
            <a:r>
              <a:rPr lang="nl-NL" altLang="nl-NL" sz="2400" dirty="0" smtClean="0">
                <a:latin typeface="Arial" pitchFamily="34" charset="0"/>
                <a:ea typeface="ＭＳ Ｐゴシック" pitchFamily="34" charset="-128"/>
              </a:rPr>
              <a:t>:</a:t>
            </a:r>
          </a:p>
          <a:p>
            <a:pPr marL="914400" lvl="1" indent="-396875" eaLnBrk="1" hangingPunct="1">
              <a:buClr>
                <a:srgbClr val="BD4F96"/>
              </a:buClr>
              <a:defRPr/>
            </a:pP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The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dataspace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layer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contains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 a set of (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cleaned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) databases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that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 are complement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to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each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other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and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may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be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related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. </a:t>
            </a:r>
          </a:p>
          <a:p>
            <a:pPr marL="914400" lvl="1" indent="-396875" eaLnBrk="1" hangingPunct="1">
              <a:buClr>
                <a:srgbClr val="BD4F96"/>
              </a:buClr>
              <a:defRPr/>
            </a:pP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The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space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 manager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layer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 has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two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key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tasks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:</a:t>
            </a:r>
          </a:p>
          <a:p>
            <a:pPr marL="1258888" lvl="2" indent="-344488" eaLnBrk="1" hangingPunct="1">
              <a:buClr>
                <a:srgbClr val="BD4F96"/>
              </a:buClr>
              <a:buFont typeface="Arial" panose="020B0604020202020204" pitchFamily="34" charset="0"/>
              <a:buChar char="•"/>
              <a:defRPr/>
            </a:pPr>
            <a:r>
              <a:rPr lang="nl-NL" altLang="nl-NL" sz="1800" dirty="0" smtClean="0">
                <a:latin typeface="Arial" pitchFamily="34" charset="0"/>
                <a:ea typeface="ＭＳ Ｐゴシック" pitchFamily="34" charset="-128"/>
              </a:rPr>
              <a:t>The relations </a:t>
            </a:r>
            <a:r>
              <a:rPr lang="nl-NL" altLang="nl-NL" sz="1800" dirty="0" err="1" smtClean="0">
                <a:latin typeface="Arial" pitchFamily="34" charset="0"/>
                <a:ea typeface="ＭＳ Ｐゴシック" pitchFamily="34" charset="-128"/>
              </a:rPr>
              <a:t>that</a:t>
            </a:r>
            <a:r>
              <a:rPr lang="nl-NL" altLang="nl-NL" sz="18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1800" dirty="0" err="1" smtClean="0">
                <a:latin typeface="Arial" pitchFamily="34" charset="0"/>
                <a:ea typeface="ＭＳ Ｐゴシック" pitchFamily="34" charset="-128"/>
              </a:rPr>
              <a:t>exist</a:t>
            </a:r>
            <a:r>
              <a:rPr lang="nl-NL" altLang="nl-NL" sz="18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1800" dirty="0" err="1" smtClean="0">
                <a:latin typeface="Arial" pitchFamily="34" charset="0"/>
                <a:ea typeface="ＭＳ Ｐゴシック" pitchFamily="34" charset="-128"/>
              </a:rPr>
              <a:t>between</a:t>
            </a:r>
            <a:r>
              <a:rPr lang="nl-NL" altLang="nl-NL" sz="1800" dirty="0" smtClean="0">
                <a:latin typeface="Arial" pitchFamily="34" charset="0"/>
                <a:ea typeface="ＭＳ Ｐゴシック" pitchFamily="34" charset="-128"/>
              </a:rPr>
              <a:t> these databases are </a:t>
            </a:r>
            <a:r>
              <a:rPr lang="nl-NL" altLang="nl-NL" sz="1800" dirty="0" err="1" smtClean="0">
                <a:latin typeface="Arial" pitchFamily="34" charset="0"/>
                <a:ea typeface="ＭＳ Ｐゴシック" pitchFamily="34" charset="-128"/>
              </a:rPr>
              <a:t>stored</a:t>
            </a:r>
            <a:r>
              <a:rPr lang="nl-NL" altLang="nl-NL" sz="1800" dirty="0" smtClean="0">
                <a:latin typeface="Arial" pitchFamily="34" charset="0"/>
                <a:ea typeface="ＭＳ Ｐゴシック" pitchFamily="34" charset="-128"/>
              </a:rPr>
              <a:t> in a </a:t>
            </a:r>
            <a:r>
              <a:rPr lang="nl-NL" altLang="nl-NL" sz="1800" dirty="0" err="1" smtClean="0">
                <a:latin typeface="Arial" pitchFamily="34" charset="0"/>
                <a:ea typeface="ＭＳ Ｐゴシック" pitchFamily="34" charset="-128"/>
              </a:rPr>
              <a:t>relationship</a:t>
            </a:r>
            <a:r>
              <a:rPr lang="nl-NL" altLang="nl-NL" sz="1800" dirty="0" smtClean="0">
                <a:latin typeface="Arial" pitchFamily="34" charset="0"/>
                <a:ea typeface="ＭＳ Ｐゴシック" pitchFamily="34" charset="-128"/>
              </a:rPr>
              <a:t> manager. </a:t>
            </a:r>
          </a:p>
          <a:p>
            <a:pPr marL="1258888" lvl="2" indent="-344488" eaLnBrk="1" hangingPunct="1">
              <a:buClr>
                <a:srgbClr val="BD4F96"/>
              </a:buClr>
              <a:buFont typeface="Arial" panose="020B0604020202020204" pitchFamily="34" charset="0"/>
              <a:buChar char="•"/>
              <a:defRPr/>
            </a:pPr>
            <a:r>
              <a:rPr lang="nl-NL" altLang="nl-NL" sz="1800" dirty="0" smtClean="0">
                <a:latin typeface="Arial" pitchFamily="34" charset="0"/>
                <a:ea typeface="ＭＳ Ｐゴシック" pitchFamily="34" charset="-128"/>
              </a:rPr>
              <a:t>The query </a:t>
            </a:r>
            <a:r>
              <a:rPr lang="nl-NL" altLang="nl-NL" sz="1800" dirty="0" err="1" smtClean="0">
                <a:latin typeface="Arial" pitchFamily="34" charset="0"/>
                <a:ea typeface="ＭＳ Ｐゴシック" pitchFamily="34" charset="-128"/>
              </a:rPr>
              <a:t>scheduler</a:t>
            </a:r>
            <a:r>
              <a:rPr lang="nl-NL" altLang="nl-NL" sz="1800" dirty="0" smtClean="0">
                <a:latin typeface="Arial" pitchFamily="34" charset="0"/>
                <a:ea typeface="ＭＳ Ｐゴシック" pitchFamily="34" charset="-128"/>
              </a:rPr>
              <a:t> serves as a </a:t>
            </a:r>
            <a:r>
              <a:rPr lang="nl-NL" altLang="nl-NL" sz="1800" dirty="0" err="1" smtClean="0">
                <a:latin typeface="Arial" pitchFamily="34" charset="0"/>
                <a:ea typeface="ＭＳ Ｐゴシック" pitchFamily="34" charset="-128"/>
              </a:rPr>
              <a:t>communicator</a:t>
            </a:r>
            <a:r>
              <a:rPr lang="nl-NL" altLang="nl-NL" sz="18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1800" dirty="0" err="1" smtClean="0">
                <a:latin typeface="Arial" pitchFamily="34" charset="0"/>
                <a:ea typeface="ＭＳ Ｐゴシック" pitchFamily="34" charset="-128"/>
              </a:rPr>
              <a:t>between</a:t>
            </a:r>
            <a:r>
              <a:rPr lang="nl-NL" altLang="nl-NL" sz="1800" dirty="0" smtClean="0">
                <a:latin typeface="Arial" pitchFamily="34" charset="0"/>
                <a:ea typeface="ＭＳ Ｐゴシック" pitchFamily="34" charset="-128"/>
              </a:rPr>
              <a:t> the databases </a:t>
            </a:r>
            <a:r>
              <a:rPr lang="nl-NL" altLang="nl-NL" sz="1800" dirty="0" err="1" smtClean="0">
                <a:latin typeface="Arial" pitchFamily="34" charset="0"/>
                <a:ea typeface="ＭＳ Ｐゴシック" pitchFamily="34" charset="-128"/>
              </a:rPr>
              <a:t>and</a:t>
            </a:r>
            <a:r>
              <a:rPr lang="nl-NL" altLang="nl-NL" sz="1800" dirty="0" smtClean="0">
                <a:latin typeface="Arial" pitchFamily="34" charset="0"/>
                <a:ea typeface="ＭＳ Ｐゴシック" pitchFamily="34" charset="-128"/>
              </a:rPr>
              <a:t> the user interface. As users </a:t>
            </a:r>
            <a:r>
              <a:rPr lang="nl-NL" altLang="nl-NL" sz="1800" dirty="0" err="1" smtClean="0">
                <a:latin typeface="Arial" pitchFamily="34" charset="0"/>
                <a:ea typeface="ＭＳ Ｐゴシック" pitchFamily="34" charset="-128"/>
              </a:rPr>
              <a:t>define</a:t>
            </a:r>
            <a:r>
              <a:rPr lang="nl-NL" altLang="nl-NL" sz="18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1800" dirty="0" err="1" smtClean="0">
                <a:latin typeface="Arial" pitchFamily="34" charset="0"/>
                <a:ea typeface="ＭＳ Ｐゴシック" pitchFamily="34" charset="-128"/>
              </a:rPr>
              <a:t>questions</a:t>
            </a:r>
            <a:r>
              <a:rPr lang="nl-NL" altLang="nl-NL" sz="1800" dirty="0" smtClean="0">
                <a:latin typeface="Arial" pitchFamily="34" charset="0"/>
                <a:ea typeface="ＭＳ Ｐゴシック" pitchFamily="34" charset="-128"/>
              </a:rPr>
              <a:t> at the interface level, the query </a:t>
            </a:r>
            <a:r>
              <a:rPr lang="nl-NL" altLang="nl-NL" sz="1800" dirty="0" err="1" smtClean="0">
                <a:latin typeface="Arial" pitchFamily="34" charset="0"/>
                <a:ea typeface="ＭＳ Ｐゴシック" pitchFamily="34" charset="-128"/>
              </a:rPr>
              <a:t>scheduler</a:t>
            </a:r>
            <a:r>
              <a:rPr lang="nl-NL" altLang="nl-NL" sz="18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1800" dirty="0" err="1" smtClean="0">
                <a:latin typeface="Arial" pitchFamily="34" charset="0"/>
                <a:ea typeface="ＭＳ Ｐゴシック" pitchFamily="34" charset="-128"/>
              </a:rPr>
              <a:t>decides</a:t>
            </a:r>
            <a:r>
              <a:rPr lang="nl-NL" altLang="nl-NL" sz="18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1800" dirty="0" err="1" smtClean="0">
                <a:latin typeface="Arial" pitchFamily="34" charset="0"/>
                <a:ea typeface="ＭＳ Ｐゴシック" pitchFamily="34" charset="-128"/>
              </a:rPr>
              <a:t>which</a:t>
            </a:r>
            <a:r>
              <a:rPr lang="nl-NL" altLang="nl-NL" sz="1800" dirty="0" smtClean="0">
                <a:latin typeface="Arial" pitchFamily="34" charset="0"/>
                <a:ea typeface="ＭＳ Ｐゴシック" pitchFamily="34" charset="-128"/>
              </a:rPr>
              <a:t> databases </a:t>
            </a:r>
            <a:r>
              <a:rPr lang="nl-NL" altLang="nl-NL" sz="1800" dirty="0" err="1" smtClean="0">
                <a:latin typeface="Arial" pitchFamily="34" charset="0"/>
                <a:ea typeface="ＭＳ Ｐゴシック" pitchFamily="34" charset="-128"/>
              </a:rPr>
              <a:t>to</a:t>
            </a:r>
            <a:r>
              <a:rPr lang="nl-NL" altLang="nl-NL" sz="1800" dirty="0" smtClean="0">
                <a:latin typeface="Arial" pitchFamily="34" charset="0"/>
                <a:ea typeface="ＭＳ Ｐゴシック" pitchFamily="34" charset="-128"/>
              </a:rPr>
              <a:t> query in order </a:t>
            </a:r>
            <a:r>
              <a:rPr lang="nl-NL" altLang="nl-NL" sz="1800" dirty="0" err="1" smtClean="0">
                <a:latin typeface="Arial" pitchFamily="34" charset="0"/>
                <a:ea typeface="ＭＳ Ｐゴシック" pitchFamily="34" charset="-128"/>
              </a:rPr>
              <a:t>to</a:t>
            </a:r>
            <a:r>
              <a:rPr lang="nl-NL" altLang="nl-NL" sz="18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1800" dirty="0" err="1" smtClean="0">
                <a:latin typeface="Arial" pitchFamily="34" charset="0"/>
                <a:ea typeface="ＭＳ Ｐゴシック" pitchFamily="34" charset="-128"/>
              </a:rPr>
              <a:t>answer</a:t>
            </a:r>
            <a:r>
              <a:rPr lang="nl-NL" altLang="nl-NL" sz="18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1800" dirty="0" err="1" smtClean="0">
                <a:latin typeface="Arial" pitchFamily="34" charset="0"/>
                <a:ea typeface="ＭＳ Ｐゴシック" pitchFamily="34" charset="-128"/>
              </a:rPr>
              <a:t>each</a:t>
            </a:r>
            <a:r>
              <a:rPr lang="nl-NL" altLang="nl-NL" sz="1800" dirty="0" smtClean="0">
                <a:latin typeface="Arial" pitchFamily="34" charset="0"/>
                <a:ea typeface="ＭＳ Ｐゴシック" pitchFamily="34" charset="-128"/>
              </a:rPr>
              <a:t> question.</a:t>
            </a:r>
          </a:p>
          <a:p>
            <a:pPr marL="914400" lvl="1" indent="-396875" eaLnBrk="1" hangingPunct="1">
              <a:buClr>
                <a:srgbClr val="BD4F96"/>
              </a:buClr>
              <a:defRPr/>
            </a:pP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The interface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layer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allows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 the user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to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ask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questions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and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 displays the query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results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to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 the user. It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contains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mashups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and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latin typeface="Arial" pitchFamily="34" charset="0"/>
                <a:ea typeface="ＭＳ Ｐゴシック" pitchFamily="34" charset="-128"/>
              </a:rPr>
              <a:t>reports</a:t>
            </a:r>
            <a:r>
              <a:rPr lang="nl-NL" altLang="nl-NL" sz="2000" dirty="0" smtClean="0">
                <a:latin typeface="Arial" pitchFamily="34" charset="0"/>
                <a:ea typeface="ＭＳ Ｐゴシック" pitchFamily="34" charset="-128"/>
              </a:rPr>
              <a:t>.</a:t>
            </a:r>
          </a:p>
          <a:p>
            <a:pPr>
              <a:buFont typeface="Arial" pitchFamily="34" charset="0"/>
              <a:buNone/>
              <a:defRPr/>
            </a:pPr>
            <a:endParaRPr lang="nl-NL" dirty="0"/>
          </a:p>
        </p:txBody>
      </p:sp>
      <p:sp>
        <p:nvSpPr>
          <p:cNvPr id="25603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fld id="{7AFEC194-2563-4EBA-A34B-4FDF6D7903E0}" type="slidenum">
              <a:rPr lang="nl-NL" altLang="nl-NL" sz="1000" smtClean="0"/>
              <a:pPr/>
              <a:t>20</a:t>
            </a:fld>
            <a:endParaRPr lang="nl-NL" altLang="nl-NL" sz="1000" dirty="0" smtClean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0681" y="85459"/>
            <a:ext cx="2380837" cy="221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6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dirty="0" err="1" smtClean="0"/>
              <a:t>Architectures</a:t>
            </a:r>
            <a:r>
              <a:rPr lang="nl-NL" sz="2400" dirty="0"/>
              <a:t> </a:t>
            </a:r>
            <a:r>
              <a:rPr lang="nl-NL" sz="2400" dirty="0" smtClean="0"/>
              <a:t>(5):</a:t>
            </a:r>
            <a:r>
              <a:rPr lang="nl-NL" altLang="nl-NL" sz="2200" dirty="0" smtClean="0">
                <a:latin typeface="Arial" charset="0"/>
                <a:ea typeface="ＭＳ Ｐゴシック" pitchFamily="34" charset="-128"/>
              </a:rPr>
              <a:t> Design of the Monitor: </a:t>
            </a:r>
            <a:r>
              <a:rPr lang="nl-NL" altLang="nl-NL" sz="2200" dirty="0" err="1" smtClean="0">
                <a:latin typeface="Arial" charset="0"/>
                <a:ea typeface="ＭＳ Ｐゴシック" pitchFamily="34" charset="-128"/>
              </a:rPr>
              <a:t>Relationship</a:t>
            </a:r>
            <a:r>
              <a:rPr lang="nl-NL" altLang="nl-NL" sz="2200" dirty="0" smtClean="0">
                <a:latin typeface="Arial" charset="0"/>
                <a:ea typeface="ＭＳ Ｐゴシック" pitchFamily="34" charset="-128"/>
              </a:rPr>
              <a:t> Manager </a:t>
            </a:r>
            <a:br>
              <a:rPr lang="nl-NL" altLang="nl-NL" sz="2200" dirty="0" smtClean="0">
                <a:latin typeface="Arial" charset="0"/>
                <a:ea typeface="ＭＳ Ｐゴシック" pitchFamily="34" charset="-128"/>
              </a:rPr>
            </a:br>
            <a:endParaRPr lang="nl-NL" altLang="nl-NL" sz="2200" dirty="0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7651" name="Tijdelijke aanduiding voor inhoud 2"/>
          <p:cNvSpPr>
            <a:spLocks noGrp="1"/>
          </p:cNvSpPr>
          <p:nvPr>
            <p:ph idx="1"/>
          </p:nvPr>
        </p:nvSpPr>
        <p:spPr>
          <a:xfrm>
            <a:off x="531698" y="1936190"/>
            <a:ext cx="7858180" cy="4273580"/>
          </a:xfrm>
        </p:spPr>
        <p:txBody>
          <a:bodyPr/>
          <a:lstStyle/>
          <a:p>
            <a:pPr eaLnBrk="1" hangingPunct="1"/>
            <a:endParaRPr lang="nl-NL" altLang="nl-NL" sz="2400" dirty="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nl-NL" altLang="nl-NL" sz="2400" dirty="0" smtClean="0">
                <a:latin typeface="Arial" charset="0"/>
                <a:ea typeface="ＭＳ Ｐゴシック" pitchFamily="34" charset="-128"/>
              </a:rPr>
              <a:t>Rules </a:t>
            </a:r>
            <a:r>
              <a:rPr lang="nl-NL" altLang="nl-NL" sz="2400" dirty="0" err="1" smtClean="0">
                <a:latin typeface="Arial" charset="0"/>
                <a:ea typeface="ＭＳ Ｐゴシック" pitchFamily="34" charset="-128"/>
              </a:rPr>
              <a:t>to</a:t>
            </a:r>
            <a:r>
              <a:rPr lang="nl-NL" altLang="nl-NL" sz="2400" dirty="0" smtClean="0">
                <a:latin typeface="Arial" charset="0"/>
                <a:ea typeface="ＭＳ Ｐゴシック" pitchFamily="34" charset="-128"/>
              </a:rPr>
              <a:t> handle </a:t>
            </a:r>
            <a:r>
              <a:rPr lang="nl-NL" altLang="nl-NL" sz="2400" dirty="0" err="1" smtClean="0">
                <a:latin typeface="Arial" charset="0"/>
                <a:ea typeface="ＭＳ Ｐゴシック" pitchFamily="34" charset="-128"/>
              </a:rPr>
              <a:t>similar</a:t>
            </a:r>
            <a:r>
              <a:rPr lang="nl-NL" altLang="nl-NL" sz="2400" dirty="0" smtClean="0">
                <a:latin typeface="Arial" charset="0"/>
                <a:ea typeface="ＭＳ Ｐゴシック" pitchFamily="34" charset="-128"/>
              </a:rPr>
              <a:t> data </a:t>
            </a:r>
            <a:r>
              <a:rPr lang="nl-NL" altLang="nl-NL" sz="2400" dirty="0" err="1" smtClean="0">
                <a:latin typeface="Arial" charset="0"/>
                <a:ea typeface="ＭＳ Ｐゴシック" pitchFamily="34" charset="-128"/>
              </a:rPr>
              <a:t>coming</a:t>
            </a:r>
            <a:r>
              <a:rPr lang="nl-NL" altLang="nl-NL" sz="2400" dirty="0" smtClean="0">
                <a:latin typeface="Arial" charset="0"/>
                <a:ea typeface="ＭＳ Ｐゴシック" pitchFamily="34" charset="-128"/>
              </a:rPr>
              <a:t> </a:t>
            </a:r>
            <a:r>
              <a:rPr lang="nl-NL" altLang="nl-NL" sz="2400" dirty="0" err="1" smtClean="0">
                <a:latin typeface="Arial" charset="0"/>
                <a:ea typeface="ＭＳ Ｐゴシック" pitchFamily="34" charset="-128"/>
              </a:rPr>
              <a:t>from</a:t>
            </a:r>
            <a:r>
              <a:rPr lang="nl-NL" altLang="nl-NL" sz="2400" dirty="0" smtClean="0">
                <a:latin typeface="Arial" charset="0"/>
                <a:ea typeface="ＭＳ Ｐゴシック" pitchFamily="34" charset="-128"/>
              </a:rPr>
              <a:t> different sources. </a:t>
            </a:r>
          </a:p>
          <a:p>
            <a:pPr eaLnBrk="1" hangingPunct="1">
              <a:buFont typeface="Arial" charset="0"/>
              <a:buNone/>
            </a:pPr>
            <a:r>
              <a:rPr lang="nl-NL" altLang="nl-NL" sz="2400" dirty="0" smtClean="0">
                <a:latin typeface="Arial" charset="0"/>
                <a:ea typeface="ＭＳ Ｐゴシック" pitchFamily="34" charset="-128"/>
              </a:rPr>
              <a:t>     </a:t>
            </a:r>
            <a:r>
              <a:rPr lang="nl-NL" altLang="nl-NL" sz="2000" dirty="0" smtClean="0">
                <a:latin typeface="Arial" charset="0"/>
                <a:ea typeface="ＭＳ Ｐゴシック" pitchFamily="34" charset="-128"/>
              </a:rPr>
              <a:t>e.g. the </a:t>
            </a:r>
            <a:r>
              <a:rPr lang="nl-NL" altLang="nl-NL" sz="2000" dirty="0" err="1" smtClean="0">
                <a:latin typeface="Arial" charset="0"/>
                <a:ea typeface="ＭＳ Ｐゴシック" pitchFamily="34" charset="-128"/>
              </a:rPr>
              <a:t>number</a:t>
            </a:r>
            <a:r>
              <a:rPr lang="nl-NL" altLang="nl-NL" sz="2000" dirty="0" smtClean="0">
                <a:latin typeface="Arial" charset="0"/>
                <a:ea typeface="ＭＳ Ｐゴシック" pitchFamily="34" charset="-128"/>
              </a:rPr>
              <a:t> of community services </a:t>
            </a:r>
            <a:r>
              <a:rPr lang="nl-NL" altLang="nl-NL" sz="2000" dirty="0" err="1" smtClean="0">
                <a:latin typeface="Arial" charset="0"/>
                <a:ea typeface="ＭＳ Ｐゴシック" pitchFamily="34" charset="-128"/>
              </a:rPr>
              <a:t>comes</a:t>
            </a:r>
            <a:r>
              <a:rPr lang="nl-NL" altLang="nl-NL" sz="2000" dirty="0" smtClean="0">
                <a:latin typeface="Arial" charset="0"/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latin typeface="Arial" charset="0"/>
                <a:ea typeface="ＭＳ Ｐゴシック" pitchFamily="34" charset="-128"/>
              </a:rPr>
              <a:t>from</a:t>
            </a:r>
            <a:r>
              <a:rPr lang="nl-NL" altLang="nl-NL" sz="2000" dirty="0" smtClean="0">
                <a:latin typeface="Arial" charset="0"/>
                <a:ea typeface="ＭＳ Ｐゴシック" pitchFamily="34" charset="-128"/>
              </a:rPr>
              <a:t> the public </a:t>
            </a:r>
            <a:r>
              <a:rPr lang="nl-NL" altLang="nl-NL" sz="2000" dirty="0" err="1" smtClean="0">
                <a:latin typeface="Arial" charset="0"/>
                <a:ea typeface="ＭＳ Ｐゴシック" pitchFamily="34" charset="-128"/>
              </a:rPr>
              <a:t>prosecutor</a:t>
            </a:r>
            <a:r>
              <a:rPr lang="nl-NL" altLang="nl-NL" sz="2000" dirty="0" smtClean="0">
                <a:latin typeface="Arial" charset="0"/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latin typeface="Arial" charset="0"/>
                <a:ea typeface="ＭＳ Ｐゴシック" pitchFamily="34" charset="-128"/>
              </a:rPr>
              <a:t>and</a:t>
            </a:r>
            <a:r>
              <a:rPr lang="nl-NL" altLang="nl-NL" sz="2000" dirty="0" smtClean="0">
                <a:latin typeface="Arial" charset="0"/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latin typeface="Arial" charset="0"/>
                <a:ea typeface="ＭＳ Ｐゴシック" pitchFamily="34" charset="-128"/>
              </a:rPr>
              <a:t>by</a:t>
            </a:r>
            <a:r>
              <a:rPr lang="nl-NL" altLang="nl-NL" sz="2000" dirty="0" smtClean="0">
                <a:latin typeface="Arial" charset="0"/>
                <a:ea typeface="ＭＳ Ｐゴシック" pitchFamily="34" charset="-128"/>
              </a:rPr>
              <a:t> the </a:t>
            </a:r>
            <a:r>
              <a:rPr lang="nl-NL" altLang="nl-NL" sz="2000" dirty="0" err="1" smtClean="0">
                <a:latin typeface="Arial" charset="0"/>
                <a:ea typeface="ＭＳ Ｐゴシック" pitchFamily="34" charset="-128"/>
              </a:rPr>
              <a:t>executing</a:t>
            </a:r>
            <a:r>
              <a:rPr lang="nl-NL" altLang="nl-NL" sz="2000" dirty="0" smtClean="0">
                <a:latin typeface="Arial" charset="0"/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latin typeface="Arial" charset="0"/>
                <a:ea typeface="ＭＳ Ｐゴシック" pitchFamily="34" charset="-128"/>
              </a:rPr>
              <a:t>organization</a:t>
            </a:r>
            <a:endParaRPr lang="nl-NL" altLang="nl-NL" sz="2000" dirty="0" smtClean="0">
              <a:latin typeface="Arial" charset="0"/>
              <a:ea typeface="ＭＳ Ｐゴシック" pitchFamily="34" charset="-128"/>
            </a:endParaRPr>
          </a:p>
          <a:p>
            <a:pPr eaLnBrk="1" hangingPunct="1">
              <a:buFont typeface="Arial" charset="0"/>
              <a:buNone/>
            </a:pPr>
            <a:r>
              <a:rPr lang="nl-NL" altLang="nl-NL" sz="2400" dirty="0" smtClean="0">
                <a:latin typeface="Arial" charset="0"/>
                <a:ea typeface="ＭＳ Ｐゴシック" pitchFamily="34" charset="-128"/>
              </a:rPr>
              <a:t>     </a:t>
            </a:r>
            <a:r>
              <a:rPr lang="nl-NL" altLang="nl-NL" sz="2000" dirty="0" smtClean="0">
                <a:latin typeface="Arial" charset="0"/>
                <a:ea typeface="ＭＳ Ｐゴシック" pitchFamily="34" charset="-128"/>
              </a:rPr>
              <a:t># of </a:t>
            </a:r>
            <a:r>
              <a:rPr lang="nl-NL" altLang="nl-NL" sz="2000" dirty="0" err="1" smtClean="0">
                <a:latin typeface="Arial" charset="0"/>
                <a:ea typeface="ＭＳ Ｐゴシック" pitchFamily="34" charset="-128"/>
              </a:rPr>
              <a:t>comm</a:t>
            </a:r>
            <a:r>
              <a:rPr lang="nl-NL" altLang="nl-NL" sz="2000" dirty="0" smtClean="0">
                <a:latin typeface="Arial" charset="0"/>
                <a:ea typeface="ＭＳ Ｐゴシック" pitchFamily="34" charset="-128"/>
              </a:rPr>
              <a:t>. </a:t>
            </a:r>
            <a:r>
              <a:rPr lang="nl-NL" altLang="nl-NL" sz="2000" dirty="0" err="1" smtClean="0">
                <a:latin typeface="Arial" charset="0"/>
                <a:ea typeface="ＭＳ Ｐゴシック" pitchFamily="34" charset="-128"/>
              </a:rPr>
              <a:t>serv</a:t>
            </a:r>
            <a:r>
              <a:rPr lang="nl-NL" altLang="nl-NL" sz="2000" dirty="0" smtClean="0">
                <a:latin typeface="Arial" charset="0"/>
                <a:ea typeface="ＭＳ Ｐゴシック" pitchFamily="34" charset="-128"/>
              </a:rPr>
              <a:t>. PP &gt;= # of </a:t>
            </a:r>
            <a:r>
              <a:rPr lang="nl-NL" altLang="nl-NL" sz="2000" dirty="0" err="1" smtClean="0">
                <a:latin typeface="Arial" charset="0"/>
                <a:ea typeface="ＭＳ Ｐゴシック" pitchFamily="34" charset="-128"/>
              </a:rPr>
              <a:t>comm</a:t>
            </a:r>
            <a:r>
              <a:rPr lang="nl-NL" altLang="nl-NL" sz="2000" dirty="0" smtClean="0">
                <a:latin typeface="Arial" charset="0"/>
                <a:ea typeface="ＭＳ Ｐゴシック" pitchFamily="34" charset="-128"/>
              </a:rPr>
              <a:t>. </a:t>
            </a:r>
            <a:r>
              <a:rPr lang="nl-NL" altLang="nl-NL" sz="2000" dirty="0" err="1" smtClean="0">
                <a:latin typeface="Arial" charset="0"/>
                <a:ea typeface="ＭＳ Ｐゴシック" pitchFamily="34" charset="-128"/>
              </a:rPr>
              <a:t>serv</a:t>
            </a:r>
            <a:r>
              <a:rPr lang="nl-NL" altLang="nl-NL" sz="2000" dirty="0" smtClean="0">
                <a:latin typeface="Arial" charset="0"/>
                <a:ea typeface="ＭＳ Ｐゴシック" pitchFamily="34" charset="-128"/>
              </a:rPr>
              <a:t>. </a:t>
            </a:r>
            <a:r>
              <a:rPr lang="nl-NL" altLang="nl-NL" sz="2000" dirty="0" err="1" smtClean="0">
                <a:latin typeface="Arial" charset="0"/>
                <a:ea typeface="ＭＳ Ｐゴシック" pitchFamily="34" charset="-128"/>
              </a:rPr>
              <a:t>exec</a:t>
            </a:r>
            <a:r>
              <a:rPr lang="nl-NL" altLang="nl-NL" sz="2000" dirty="0" smtClean="0">
                <a:latin typeface="Arial" charset="0"/>
                <a:ea typeface="ＭＳ Ｐゴシック" pitchFamily="34" charset="-128"/>
              </a:rPr>
              <a:t>. </a:t>
            </a:r>
            <a:r>
              <a:rPr lang="nl-NL" altLang="nl-NL" sz="2000" dirty="0" err="1" smtClean="0">
                <a:latin typeface="Arial" charset="0"/>
                <a:ea typeface="ＭＳ Ｐゴシック" pitchFamily="34" charset="-128"/>
              </a:rPr>
              <a:t>orgs</a:t>
            </a:r>
            <a:endParaRPr lang="nl-NL" altLang="nl-NL" sz="2000" dirty="0" smtClean="0">
              <a:latin typeface="Arial" charset="0"/>
              <a:ea typeface="ＭＳ Ｐゴシック" pitchFamily="34" charset="-128"/>
            </a:endParaRPr>
          </a:p>
          <a:p>
            <a:pPr eaLnBrk="1" hangingPunct="1"/>
            <a:r>
              <a:rPr lang="nl-NL" altLang="nl-NL" sz="2400" dirty="0" smtClean="0">
                <a:latin typeface="Arial" charset="0"/>
                <a:ea typeface="ＭＳ Ｐゴシック" pitchFamily="34" charset="-128"/>
              </a:rPr>
              <a:t>Rules </a:t>
            </a:r>
            <a:r>
              <a:rPr lang="nl-NL" altLang="nl-NL" sz="2400" dirty="0" err="1" smtClean="0">
                <a:latin typeface="Arial" charset="0"/>
                <a:ea typeface="ＭＳ Ｐゴシック" pitchFamily="34" charset="-128"/>
              </a:rPr>
              <a:t>to</a:t>
            </a:r>
            <a:r>
              <a:rPr lang="nl-NL" altLang="nl-NL" sz="2400" dirty="0" smtClean="0">
                <a:latin typeface="Arial" charset="0"/>
                <a:ea typeface="ＭＳ Ｐゴシック" pitchFamily="34" charset="-128"/>
              </a:rPr>
              <a:t> deal </a:t>
            </a:r>
            <a:r>
              <a:rPr lang="nl-NL" altLang="nl-NL" sz="2400" dirty="0" err="1" smtClean="0">
                <a:latin typeface="Arial" charset="0"/>
                <a:ea typeface="ＭＳ Ｐゴシック" pitchFamily="34" charset="-128"/>
              </a:rPr>
              <a:t>with</a:t>
            </a:r>
            <a:r>
              <a:rPr lang="nl-NL" altLang="nl-NL" sz="2400" dirty="0" smtClean="0">
                <a:latin typeface="Arial" charset="0"/>
                <a:ea typeface="ＭＳ Ｐゴシック" pitchFamily="34" charset="-128"/>
              </a:rPr>
              <a:t> missing data (</a:t>
            </a:r>
            <a:r>
              <a:rPr lang="nl-NL" altLang="nl-NL" sz="2400" dirty="0" err="1" smtClean="0">
                <a:latin typeface="Arial" charset="0"/>
                <a:ea typeface="ＭＳ Ｐゴシック" pitchFamily="34" charset="-128"/>
              </a:rPr>
              <a:t>that</a:t>
            </a:r>
            <a:r>
              <a:rPr lang="nl-NL" altLang="nl-NL" sz="2400" dirty="0" smtClean="0">
                <a:latin typeface="Arial" charset="0"/>
                <a:ea typeface="ＭＳ Ｐゴシック" pitchFamily="34" charset="-128"/>
              </a:rPr>
              <a:t>, </a:t>
            </a:r>
            <a:r>
              <a:rPr lang="nl-NL" altLang="nl-NL" sz="2400" dirty="0" err="1" smtClean="0">
                <a:latin typeface="Arial" charset="0"/>
                <a:ea typeface="ＭＳ Ｐゴシック" pitchFamily="34" charset="-128"/>
              </a:rPr>
              <a:t>for</a:t>
            </a:r>
            <a:r>
              <a:rPr lang="nl-NL" altLang="nl-NL" sz="2400" dirty="0" smtClean="0">
                <a:latin typeface="Arial" charset="0"/>
                <a:ea typeface="ＭＳ Ｐゴシック" pitchFamily="34" charset="-128"/>
              </a:rPr>
              <a:t> </a:t>
            </a:r>
            <a:r>
              <a:rPr lang="nl-NL" altLang="nl-NL" sz="2400" dirty="0" err="1" smtClean="0">
                <a:latin typeface="Arial" charset="0"/>
                <a:ea typeface="ＭＳ Ｐゴシック" pitchFamily="34" charset="-128"/>
              </a:rPr>
              <a:t>instance</a:t>
            </a:r>
            <a:r>
              <a:rPr lang="nl-NL" altLang="nl-NL" sz="2400" dirty="0" smtClean="0">
                <a:latin typeface="Arial" charset="0"/>
                <a:ea typeface="ＭＳ Ｐゴシック" pitchFamily="34" charset="-128"/>
              </a:rPr>
              <a:t>, </a:t>
            </a:r>
            <a:r>
              <a:rPr lang="nl-NL" altLang="nl-NL" sz="2400" dirty="0" err="1" smtClean="0">
                <a:latin typeface="Arial" charset="0"/>
                <a:ea typeface="ＭＳ Ｐゴシック" pitchFamily="34" charset="-128"/>
              </a:rPr>
              <a:t>allow</a:t>
            </a:r>
            <a:r>
              <a:rPr lang="nl-NL" altLang="nl-NL" sz="2400" dirty="0" smtClean="0">
                <a:latin typeface="Arial" charset="0"/>
                <a:ea typeface="ＭＳ Ｐゴシック" pitchFamily="34" charset="-128"/>
              </a:rPr>
              <a:t> </a:t>
            </a:r>
            <a:r>
              <a:rPr lang="nl-NL" altLang="nl-NL" sz="2400" dirty="0" err="1" smtClean="0">
                <a:latin typeface="Arial" charset="0"/>
                <a:ea typeface="ＭＳ Ｐゴシック" pitchFamily="34" charset="-128"/>
              </a:rPr>
              <a:t>for</a:t>
            </a:r>
            <a:r>
              <a:rPr lang="nl-NL" altLang="nl-NL" sz="2400" dirty="0" smtClean="0">
                <a:latin typeface="Arial" charset="0"/>
                <a:ea typeface="ＭＳ Ｐゴシック" pitchFamily="34" charset="-128"/>
              </a:rPr>
              <a:t> the </a:t>
            </a:r>
            <a:r>
              <a:rPr lang="nl-NL" altLang="nl-NL" sz="2400" dirty="0" err="1" smtClean="0">
                <a:latin typeface="Arial" charset="0"/>
                <a:ea typeface="ＭＳ Ｐゴシック" pitchFamily="34" charset="-128"/>
              </a:rPr>
              <a:t>imputation</a:t>
            </a:r>
            <a:r>
              <a:rPr lang="nl-NL" altLang="nl-NL" sz="2400" dirty="0" smtClean="0">
                <a:latin typeface="Arial" charset="0"/>
                <a:ea typeface="ＭＳ Ｐゴシック" pitchFamily="34" charset="-128"/>
              </a:rPr>
              <a:t> of missing </a:t>
            </a:r>
            <a:r>
              <a:rPr lang="nl-NL" altLang="nl-NL" sz="2400" dirty="0" err="1" smtClean="0">
                <a:latin typeface="Arial" charset="0"/>
                <a:ea typeface="ＭＳ Ｐゴシック" pitchFamily="34" charset="-128"/>
              </a:rPr>
              <a:t>values</a:t>
            </a:r>
            <a:r>
              <a:rPr lang="nl-NL" altLang="nl-NL" sz="2400" dirty="0" smtClean="0">
                <a:latin typeface="Arial" charset="0"/>
                <a:ea typeface="ＭＳ Ｐゴシック" pitchFamily="34" charset="-128"/>
              </a:rPr>
              <a:t> </a:t>
            </a:r>
            <a:r>
              <a:rPr lang="nl-NL" altLang="nl-NL" sz="2400" dirty="0" err="1" smtClean="0">
                <a:latin typeface="Arial" charset="0"/>
                <a:ea typeface="ＭＳ Ｐゴシック" pitchFamily="34" charset="-128"/>
              </a:rPr>
              <a:t>based</a:t>
            </a:r>
            <a:r>
              <a:rPr lang="nl-NL" altLang="nl-NL" sz="2400" dirty="0" smtClean="0">
                <a:latin typeface="Arial" charset="0"/>
                <a:ea typeface="ＭＳ Ｐゴシック" pitchFamily="34" charset="-128"/>
              </a:rPr>
              <a:t> on </a:t>
            </a:r>
            <a:r>
              <a:rPr lang="nl-NL" altLang="nl-NL" sz="2400" dirty="0" err="1" smtClean="0">
                <a:latin typeface="Arial" charset="0"/>
                <a:ea typeface="ＭＳ Ｐゴシック" pitchFamily="34" charset="-128"/>
              </a:rPr>
              <a:t>similar</a:t>
            </a:r>
            <a:r>
              <a:rPr lang="nl-NL" altLang="nl-NL" sz="2400" dirty="0" smtClean="0">
                <a:latin typeface="Arial" charset="0"/>
                <a:ea typeface="ＭＳ Ｐゴシック" pitchFamily="34" charset="-128"/>
              </a:rPr>
              <a:t>, </a:t>
            </a:r>
            <a:r>
              <a:rPr lang="nl-NL" altLang="nl-NL" sz="2400" dirty="0" err="1" smtClean="0">
                <a:latin typeface="Arial" charset="0"/>
                <a:ea typeface="ＭＳ Ｐゴシック" pitchFamily="34" charset="-128"/>
              </a:rPr>
              <a:t>correlated</a:t>
            </a:r>
            <a:r>
              <a:rPr lang="nl-NL" altLang="nl-NL" sz="2400" dirty="0" smtClean="0">
                <a:latin typeface="Arial" charset="0"/>
                <a:ea typeface="ＭＳ Ｐゴシック" pitchFamily="34" charset="-128"/>
              </a:rPr>
              <a:t> </a:t>
            </a:r>
            <a:r>
              <a:rPr lang="nl-NL" altLang="nl-NL" sz="2400" dirty="0" err="1" smtClean="0">
                <a:latin typeface="Arial" charset="0"/>
                <a:ea typeface="ＭＳ Ｐゴシック" pitchFamily="34" charset="-128"/>
              </a:rPr>
              <a:t>attributes</a:t>
            </a:r>
            <a:r>
              <a:rPr lang="nl-NL" altLang="nl-NL" sz="2400" dirty="0" smtClean="0">
                <a:latin typeface="Arial" charset="0"/>
                <a:ea typeface="ＭＳ Ｐゴシック" pitchFamily="34" charset="-128"/>
              </a:rPr>
              <a:t>).</a:t>
            </a:r>
          </a:p>
          <a:p>
            <a:pPr eaLnBrk="1" hangingPunct="1">
              <a:buFont typeface="Arial" charset="0"/>
              <a:buNone/>
            </a:pPr>
            <a:r>
              <a:rPr lang="nl-NL" altLang="nl-NL" sz="2400" dirty="0" smtClean="0">
                <a:latin typeface="Arial" charset="0"/>
                <a:ea typeface="ＭＳ Ｐゴシック" pitchFamily="34" charset="-128"/>
              </a:rPr>
              <a:t>     </a:t>
            </a:r>
            <a:r>
              <a:rPr lang="nl-NL" altLang="nl-NL" sz="2000" dirty="0" smtClean="0">
                <a:latin typeface="Arial" charset="0"/>
                <a:ea typeface="ＭＳ Ｐゴシック" pitchFamily="34" charset="-128"/>
              </a:rPr>
              <a:t>e.g. date of </a:t>
            </a:r>
            <a:r>
              <a:rPr lang="nl-NL" altLang="nl-NL" sz="2000" dirty="0" err="1" smtClean="0">
                <a:latin typeface="Arial" charset="0"/>
                <a:ea typeface="ＭＳ Ｐゴシック" pitchFamily="34" charset="-128"/>
              </a:rPr>
              <a:t>committed</a:t>
            </a:r>
            <a:r>
              <a:rPr lang="nl-NL" altLang="nl-NL" sz="2000" dirty="0" smtClean="0">
                <a:latin typeface="Arial" charset="0"/>
                <a:ea typeface="ＭＳ Ｐゴシック" pitchFamily="34" charset="-128"/>
              </a:rPr>
              <a:t> crime = date crime </a:t>
            </a:r>
            <a:r>
              <a:rPr lang="nl-NL" altLang="nl-NL" sz="2000" dirty="0" err="1" smtClean="0">
                <a:latin typeface="Arial" charset="0"/>
                <a:ea typeface="ＭＳ Ｐゴシック" pitchFamily="34" charset="-128"/>
              </a:rPr>
              <a:t>reported</a:t>
            </a:r>
            <a:r>
              <a:rPr lang="nl-NL" altLang="nl-NL" sz="2000" dirty="0" smtClean="0">
                <a:latin typeface="Arial" charset="0"/>
                <a:ea typeface="ＭＳ Ｐゴシック" pitchFamily="34" charset="-128"/>
              </a:rPr>
              <a:t> </a:t>
            </a:r>
            <a:r>
              <a:rPr lang="nl-NL" altLang="nl-NL" sz="2000" dirty="0" err="1" smtClean="0">
                <a:latin typeface="Arial" charset="0"/>
                <a:ea typeface="ＭＳ Ｐゴシック" pitchFamily="34" charset="-128"/>
              </a:rPr>
              <a:t>to</a:t>
            </a:r>
            <a:r>
              <a:rPr lang="nl-NL" altLang="nl-NL" sz="2000" dirty="0" smtClean="0">
                <a:latin typeface="Arial" charset="0"/>
                <a:ea typeface="ＭＳ Ｐゴシック" pitchFamily="34" charset="-128"/>
              </a:rPr>
              <a:t> the </a:t>
            </a:r>
            <a:r>
              <a:rPr lang="nl-NL" altLang="nl-NL" sz="2000" dirty="0" err="1" smtClean="0">
                <a:latin typeface="Arial" charset="0"/>
                <a:ea typeface="ＭＳ Ｐゴシック" pitchFamily="34" charset="-128"/>
              </a:rPr>
              <a:t>police</a:t>
            </a:r>
            <a:endParaRPr lang="nl-NL" altLang="nl-NL" sz="2000" dirty="0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FE2BAF-8BB7-40C6-91BC-1E80E5036803}" type="slidenum">
              <a:rPr lang="nl-NL" altLang="nl-NL" sz="1000" smtClean="0"/>
              <a:pPr>
                <a:defRPr/>
              </a:pPr>
              <a:t>21</a:t>
            </a:fld>
            <a:endParaRPr lang="nl-NL" altLang="nl-NL" sz="1000" dirty="0"/>
          </a:p>
        </p:txBody>
      </p:sp>
      <p:sp>
        <p:nvSpPr>
          <p:cNvPr id="27652" name="Tijdelijke aanduiding voor dianummer 3"/>
          <p:cNvSpPr txBox="1">
            <a:spLocks noGrp="1"/>
          </p:cNvSpPr>
          <p:nvPr/>
        </p:nvSpPr>
        <p:spPr bwMode="auto">
          <a:xfrm>
            <a:off x="866489" y="6423728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pPr eaLnBrk="1" hangingPunct="1"/>
            <a:endParaRPr lang="nl-NL" altLang="nl-NL" sz="1000" dirty="0"/>
          </a:p>
        </p:txBody>
      </p:sp>
    </p:spTree>
    <p:extLst>
      <p:ext uri="{BB962C8B-B14F-4D97-AF65-F5344CB8AC3E}">
        <p14:creationId xmlns:p14="http://schemas.microsoft.com/office/powerpoint/2010/main" val="131744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3259138"/>
            <a:ext cx="64420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>
          <a:xfrm>
            <a:off x="361766" y="2265769"/>
            <a:ext cx="7858180" cy="3490847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46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fld id="{F62F374D-7CE5-46A2-891C-5B2032E6F04C}" type="slidenum">
              <a:rPr lang="nl-NL" altLang="nl-NL">
                <a:solidFill>
                  <a:srgbClr val="000000"/>
                </a:solidFill>
                <a:cs typeface="Arial" pitchFamily="34" charset="0"/>
              </a:rPr>
              <a:pPr/>
              <a:t>22</a:t>
            </a:fld>
            <a:endParaRPr lang="nl-NL" altLang="nl-NL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 err="1" smtClean="0"/>
              <a:t>Architectures</a:t>
            </a:r>
            <a:r>
              <a:rPr lang="nl-NL" sz="3200" dirty="0" smtClean="0"/>
              <a:t>(7): </a:t>
            </a:r>
            <a:r>
              <a:rPr lang="nl-NL" sz="3200" dirty="0" err="1" smtClean="0"/>
              <a:t>Relationship</a:t>
            </a:r>
            <a:r>
              <a:rPr lang="nl-NL" sz="3200" dirty="0" smtClean="0"/>
              <a:t> </a:t>
            </a:r>
            <a:r>
              <a:rPr lang="nl-NL" sz="3200" dirty="0" err="1" smtClean="0"/>
              <a:t>Layer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15730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69858" y="2057571"/>
            <a:ext cx="7858180" cy="4273580"/>
          </a:xfrm>
        </p:spPr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None/>
              <a:tabLst>
                <a:tab pos="742950" algn="l"/>
                <a:tab pos="806450" algn="l"/>
              </a:tabLst>
              <a:defRPr/>
            </a:pP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relations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integrated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databases are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stored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relationship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manager.</a:t>
            </a:r>
          </a:p>
          <a:p>
            <a:pPr>
              <a:buFont typeface="Arial" pitchFamily="34" charset="0"/>
              <a:buNone/>
              <a:tabLst>
                <a:tab pos="742950" algn="l"/>
                <a:tab pos="806450" algn="l"/>
              </a:tabLst>
              <a:defRPr/>
            </a:pP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relationship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manager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maintains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quality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(the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plausibility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consistency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the data)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providing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data must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adhere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lvl="1">
              <a:tabLst>
                <a:tab pos="742950" algn="l"/>
                <a:tab pos="806450" algn="l"/>
              </a:tabLst>
              <a:defRPr/>
            </a:pP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handle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coming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different sources. </a:t>
            </a:r>
          </a:p>
          <a:p>
            <a:pPr lvl="1">
              <a:tabLst>
                <a:tab pos="742950" algn="l"/>
                <a:tab pos="806450" algn="l"/>
              </a:tabLst>
              <a:defRPr/>
            </a:pP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deal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missing data. </a:t>
            </a:r>
          </a:p>
          <a:p>
            <a:pPr lvl="1">
              <a:tabLst>
                <a:tab pos="742950" algn="l"/>
                <a:tab pos="806450" algn="l"/>
              </a:tabLst>
              <a:defRPr/>
            </a:pP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incomplete or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tentative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data. </a:t>
            </a:r>
          </a:p>
          <a:p>
            <a:pPr lvl="1">
              <a:tabLst>
                <a:tab pos="742950" algn="l"/>
                <a:tab pos="806450" algn="l"/>
              </a:tabLst>
              <a:defRPr/>
            </a:pP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record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semantic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changes in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attributes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1">
              <a:tabLst>
                <a:tab pos="742950" algn="l"/>
                <a:tab pos="806450" algn="l"/>
              </a:tabLst>
              <a:defRPr/>
            </a:pP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filter out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results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shown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user. </a:t>
            </a:r>
          </a:p>
          <a:p>
            <a:pPr lvl="1">
              <a:tabLst>
                <a:tab pos="742950" algn="l"/>
                <a:tab pos="806450" algn="l"/>
              </a:tabLst>
              <a:defRPr/>
            </a:pP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Rules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determine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whether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large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deviations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past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future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 or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nl-NL" altLang="nl-NL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</a:t>
            </a:r>
            <a:r>
              <a:rPr lang="nl-NL" altLang="nl-N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different databases.</a:t>
            </a:r>
          </a:p>
          <a:p>
            <a:pPr>
              <a:buFont typeface="Arial" pitchFamily="34" charset="0"/>
              <a:buNone/>
              <a:tabLst>
                <a:tab pos="742950" algn="l"/>
                <a:tab pos="806450" algn="l"/>
              </a:tabLst>
              <a:defRPr/>
            </a:pPr>
            <a:endParaRPr lang="nl-NL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67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fld id="{1A7A3495-FB6C-4462-B963-344D421EA23D}" type="slidenum">
              <a:rPr lang="nl-NL" altLang="nl-NL" sz="1000" smtClean="0"/>
              <a:pPr/>
              <a:t>23</a:t>
            </a:fld>
            <a:endParaRPr lang="nl-NL" altLang="nl-NL" sz="1000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00669" y="1119751"/>
            <a:ext cx="7847038" cy="571504"/>
          </a:xfrm>
        </p:spPr>
        <p:txBody>
          <a:bodyPr/>
          <a:lstStyle/>
          <a:p>
            <a:r>
              <a:rPr lang="nl-NL" dirty="0" err="1" smtClean="0"/>
              <a:t>Architectures</a:t>
            </a:r>
            <a:r>
              <a:rPr lang="nl-NL" dirty="0" smtClean="0"/>
              <a:t>(6)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610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charset="0"/>
              </a:rPr>
              <a:t>Open Data Paradox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On the one hand there are many obstacles to realize the goals of open data. And coming with feasible solutions for them (</a:t>
            </a:r>
            <a:r>
              <a:rPr lang="en-US" dirty="0" err="1" smtClean="0"/>
              <a:t>e.g</a:t>
            </a:r>
            <a:r>
              <a:rPr lang="en-US" dirty="0" smtClean="0"/>
              <a:t> interoperability of data) is really hard. Therefore, open data is not very beneficial for many organizations. Especially, small organizations are becoming less enthusiastic </a:t>
            </a:r>
            <a:r>
              <a:rPr lang="en-US" dirty="0" err="1" smtClean="0"/>
              <a:t>wrt</a:t>
            </a:r>
            <a:r>
              <a:rPr lang="en-US" dirty="0" smtClean="0"/>
              <a:t> open data.</a:t>
            </a:r>
          </a:p>
          <a:p>
            <a:endParaRPr lang="en-US" dirty="0"/>
          </a:p>
          <a:p>
            <a:r>
              <a:rPr lang="en-US" dirty="0" smtClean="0"/>
              <a:t>On the other hand we observe also a growing interest </a:t>
            </a:r>
            <a:r>
              <a:rPr lang="en-US" dirty="0" err="1" smtClean="0"/>
              <a:t>wrt</a:t>
            </a:r>
            <a:r>
              <a:rPr lang="en-US" dirty="0" smtClean="0"/>
              <a:t> Open Data at government organizations. </a:t>
            </a:r>
          </a:p>
          <a:p>
            <a:r>
              <a:rPr lang="en-US" dirty="0" smtClean="0"/>
              <a:t>(more organizations and citizens are appealing on the freedom of information act)</a:t>
            </a:r>
            <a:endParaRPr lang="en-US" dirty="0"/>
          </a:p>
          <a:p>
            <a:endParaRPr lang="en-US" dirty="0"/>
          </a:p>
          <a:p>
            <a:r>
              <a:rPr lang="en-US" dirty="0"/>
              <a:t>Too restrictive </a:t>
            </a:r>
            <a:r>
              <a:rPr lang="en-US" dirty="0" smtClean="0"/>
              <a:t>criteria/requirements of Open Data (our focus!) </a:t>
            </a:r>
            <a:endParaRPr lang="en-US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7B7C45-0E51-45D8-B52A-93251E44704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4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charset="0"/>
              </a:rPr>
              <a:t>Semi-Open Data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Motivations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Many data dissemination initiatives that do </a:t>
            </a:r>
            <a:r>
              <a:rPr lang="en-US" dirty="0"/>
              <a:t>not comply with Open Data requirements </a:t>
            </a:r>
            <a:r>
              <a:rPr lang="en-US" dirty="0" smtClean="0"/>
              <a:t>but </a:t>
            </a:r>
            <a:r>
              <a:rPr lang="en-US" dirty="0"/>
              <a:t>serve, to some degree, </a:t>
            </a:r>
            <a:r>
              <a:rPr lang="en-US" dirty="0" smtClean="0"/>
              <a:t>Open Data objectives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One </a:t>
            </a:r>
            <a:r>
              <a:rPr lang="en-US" dirty="0" smtClean="0"/>
              <a:t>should acknowledge </a:t>
            </a:r>
            <a:r>
              <a:rPr lang="en-US" dirty="0"/>
              <a:t>those </a:t>
            </a:r>
            <a:r>
              <a:rPr lang="en-US" dirty="0" smtClean="0"/>
              <a:t>initiatives </a:t>
            </a:r>
            <a:r>
              <a:rPr lang="en-US" dirty="0"/>
              <a:t>that push the frontiers of information sharing towards </a:t>
            </a:r>
            <a:r>
              <a:rPr lang="en-US" dirty="0" smtClean="0"/>
              <a:t>Open Data objectives</a:t>
            </a:r>
          </a:p>
          <a:p>
            <a:pPr marL="484188" lvl="2" indent="-285750">
              <a:buFont typeface="Arial"/>
              <a:buChar char="•"/>
            </a:pPr>
            <a:r>
              <a:rPr lang="en-US" dirty="0" smtClean="0"/>
              <a:t>Encouragement of such initiatives</a:t>
            </a:r>
          </a:p>
          <a:p>
            <a:pPr marL="484188" lvl="2" indent="-285750">
              <a:buFont typeface="Arial"/>
              <a:buChar char="•"/>
            </a:pPr>
            <a:r>
              <a:rPr lang="en-US" dirty="0" smtClean="0"/>
              <a:t>Realistic overview of such initiatives </a:t>
            </a:r>
          </a:p>
          <a:p>
            <a:endParaRPr lang="en-US" dirty="0"/>
          </a:p>
          <a:p>
            <a:r>
              <a:rPr lang="en-US" dirty="0" smtClean="0"/>
              <a:t>Our suggestion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Not making </a:t>
            </a:r>
            <a:r>
              <a:rPr lang="en-US" dirty="0"/>
              <a:t>a binary decision whether or not a data sharing initiative fulfills all conditions of Open </a:t>
            </a:r>
            <a:r>
              <a:rPr lang="en-US" dirty="0" smtClean="0"/>
              <a:t>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Adopting </a:t>
            </a:r>
            <a:r>
              <a:rPr lang="en-US" dirty="0"/>
              <a:t>a multi-dimensional multi-level measurement framework to measure and quantify those </a:t>
            </a:r>
            <a:r>
              <a:rPr lang="en-US" dirty="0" smtClean="0"/>
              <a:t>initiatives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7B7C45-0E51-45D8-B52A-93251E4470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1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charset="0"/>
              </a:rPr>
              <a:t>Semi-Open Data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Definition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Semi-Open Data refers to those data disclosure initiatives that partially satisfy the requirements of Open Data </a:t>
            </a:r>
            <a:r>
              <a:rPr lang="en-US" dirty="0"/>
              <a:t>— i.e., anyone can freely access, use, modify, and share the data for any purpose subject, at most, to requirements that preserve provenance and openness — </a:t>
            </a:r>
            <a:r>
              <a:rPr lang="en-US" dirty="0" smtClean="0">
                <a:solidFill>
                  <a:srgbClr val="FF0000"/>
                </a:solidFill>
              </a:rPr>
              <a:t>while </a:t>
            </a:r>
            <a:r>
              <a:rPr lang="en-US" dirty="0">
                <a:solidFill>
                  <a:srgbClr val="FF0000"/>
                </a:solidFill>
              </a:rPr>
              <a:t>certainly aim at achieving some objectives of Open Data</a:t>
            </a:r>
            <a:r>
              <a:rPr lang="en-US" dirty="0"/>
              <a:t> — i.e., transparency, participation and collaboration. </a:t>
            </a:r>
          </a:p>
          <a:p>
            <a:endParaRPr lang="en-US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7B7C45-0E51-45D8-B52A-93251E44704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8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Verdana" charset="0"/>
              </a:rPr>
              <a:t>Measure Semi-Open Data Initiatives</a:t>
            </a:r>
            <a:endParaRPr lang="en-US" sz="32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multi-dimensional multi-level measurement framework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Dimensions can correspond to Open Data requirements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Per dimension define a number of ordinal levels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Assign appropriate number of units to the ordinal levels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Adopt an appropriate (distance) measure to determine a data opening initiative to the Open Data point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7B7C45-0E51-45D8-B52A-93251E44704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erdana" charset="0"/>
              </a:rPr>
              <a:t>Semi-Open Data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Dimension</a:t>
            </a:r>
          </a:p>
          <a:p>
            <a:pPr marL="484188" lvl="2" indent="-285750">
              <a:buFont typeface="Arial"/>
              <a:buChar char="•"/>
            </a:pPr>
            <a:r>
              <a:rPr lang="en-US" dirty="0" smtClean="0"/>
              <a:t>“for the public”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Ordinal levels</a:t>
            </a:r>
          </a:p>
          <a:p>
            <a:pPr marL="484188" lvl="2" indent="-285750">
              <a:buFont typeface="Arial"/>
              <a:buChar char="•"/>
            </a:pPr>
            <a:r>
              <a:rPr lang="en-US" dirty="0" smtClean="0"/>
              <a:t>‘share </a:t>
            </a:r>
            <a:r>
              <a:rPr lang="en-US" dirty="0"/>
              <a:t>with no one</a:t>
            </a:r>
            <a:r>
              <a:rPr lang="en-US" dirty="0" smtClean="0"/>
              <a:t>’</a:t>
            </a:r>
          </a:p>
          <a:p>
            <a:pPr marL="484188" lvl="2" indent="-285750">
              <a:buFont typeface="Arial"/>
              <a:buChar char="•"/>
            </a:pPr>
            <a:r>
              <a:rPr lang="en-US" dirty="0"/>
              <a:t>‘share data within a specific group</a:t>
            </a:r>
            <a:r>
              <a:rPr lang="en-US" dirty="0" smtClean="0"/>
              <a:t>’</a:t>
            </a:r>
          </a:p>
          <a:p>
            <a:pPr marL="484188" lvl="2" indent="-285750">
              <a:buFont typeface="Arial"/>
              <a:buChar char="•"/>
            </a:pPr>
            <a:r>
              <a:rPr lang="en-US" dirty="0"/>
              <a:t>‘share data within a department of an organization</a:t>
            </a:r>
            <a:r>
              <a:rPr lang="en-US" dirty="0" smtClean="0"/>
              <a:t>’</a:t>
            </a:r>
          </a:p>
          <a:p>
            <a:pPr marL="484188" lvl="2" indent="-285750">
              <a:buFont typeface="Arial"/>
              <a:buChar char="•"/>
            </a:pPr>
            <a:r>
              <a:rPr lang="en-US" dirty="0" smtClean="0"/>
              <a:t>‘</a:t>
            </a:r>
            <a:r>
              <a:rPr lang="en-US" dirty="0"/>
              <a:t>share data within an organization /ministry’</a:t>
            </a:r>
            <a:endParaRPr lang="en-US" dirty="0" smtClean="0"/>
          </a:p>
          <a:p>
            <a:pPr marL="484188" lvl="2" indent="-285750">
              <a:buFont typeface="Arial"/>
              <a:buChar char="•"/>
            </a:pPr>
            <a:r>
              <a:rPr lang="en-US" dirty="0"/>
              <a:t>‘share data among a federation of organizations</a:t>
            </a:r>
            <a:r>
              <a:rPr lang="en-US" dirty="0" smtClean="0"/>
              <a:t>’</a:t>
            </a:r>
          </a:p>
          <a:p>
            <a:pPr marL="484188" lvl="2" indent="-285750">
              <a:buFont typeface="Arial"/>
              <a:buChar char="•"/>
            </a:pPr>
            <a:r>
              <a:rPr lang="en-US" dirty="0" smtClean="0"/>
              <a:t>‘share </a:t>
            </a:r>
            <a:r>
              <a:rPr lang="en-US" dirty="0"/>
              <a:t>with the public</a:t>
            </a:r>
            <a:r>
              <a:rPr lang="en-US" dirty="0" smtClean="0"/>
              <a:t>’</a:t>
            </a:r>
          </a:p>
          <a:p>
            <a:pPr marL="287338" lvl="1" indent="-285750">
              <a:buFont typeface="Arial"/>
              <a:buChar char="•"/>
            </a:pPr>
            <a:r>
              <a:rPr lang="en-US" dirty="0" smtClean="0"/>
              <a:t>Assign values to each level</a:t>
            </a:r>
          </a:p>
          <a:p>
            <a:pPr marL="287338" lvl="1" indent="-285750">
              <a:buFont typeface="Arial"/>
              <a:buChar char="•"/>
            </a:pPr>
            <a:r>
              <a:rPr lang="en-US" dirty="0" smtClean="0"/>
              <a:t>Measure the distance to ideal Open Data point (see the next slide)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7B7C45-0E51-45D8-B52A-93251E44704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8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Measuring data opening initiatives</a:t>
            </a:r>
            <a:endParaRPr lang="en-US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0D46C0-48D3-4755-ADE6-C832F1AE610B}" type="slidenum">
              <a:rPr lang="nl-NL" smtClean="0"/>
              <a:pPr/>
              <a:t>29</a:t>
            </a:fld>
            <a:endParaRPr lang="nl-NL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71" y="2152651"/>
            <a:ext cx="4976851" cy="40692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/>
          <p:cNvSpPr txBox="1"/>
          <p:nvPr/>
        </p:nvSpPr>
        <p:spPr>
          <a:xfrm>
            <a:off x="6159500" y="3949700"/>
            <a:ext cx="2564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An illustration in a </a:t>
            </a:r>
          </a:p>
          <a:p>
            <a:r>
              <a:rPr lang="en-US" sz="1800" dirty="0" smtClean="0"/>
              <a:t>2-dimensional space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8970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 err="1" smtClean="0"/>
              <a:t>Introduction</a:t>
            </a:r>
            <a:endParaRPr lang="nl-NL" altLang="nl-NL" dirty="0" smtClean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altLang="nl-NL" sz="2000" dirty="0" smtClean="0"/>
              <a:t>The WODC is a governmental </a:t>
            </a:r>
            <a:r>
              <a:rPr lang="nl-NL" altLang="nl-NL" sz="2000" dirty="0" err="1" smtClean="0"/>
              <a:t>criminal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justice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knowledge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centre</a:t>
            </a:r>
            <a:r>
              <a:rPr lang="nl-NL" altLang="nl-NL" sz="2000" dirty="0" smtClean="0"/>
              <a:t>. </a:t>
            </a:r>
          </a:p>
          <a:p>
            <a:r>
              <a:rPr lang="nl-NL" altLang="nl-NL" sz="2000" dirty="0" err="1" smtClean="0"/>
              <a:t>It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aims</a:t>
            </a:r>
            <a:r>
              <a:rPr lang="nl-NL" altLang="nl-NL" sz="2000" dirty="0" smtClean="0"/>
              <a:t> to </a:t>
            </a:r>
            <a:r>
              <a:rPr lang="nl-NL" altLang="nl-NL" sz="2000" dirty="0" err="1" smtClean="0"/>
              <a:t>make</a:t>
            </a:r>
            <a:r>
              <a:rPr lang="nl-NL" altLang="nl-NL" sz="2000" dirty="0" smtClean="0"/>
              <a:t> a professional </a:t>
            </a:r>
            <a:r>
              <a:rPr lang="nl-NL" altLang="nl-NL" sz="2000" dirty="0" err="1" smtClean="0"/>
              <a:t>contribution</a:t>
            </a:r>
            <a:r>
              <a:rPr lang="nl-NL" altLang="nl-NL" sz="2000" dirty="0" smtClean="0"/>
              <a:t> to </a:t>
            </a:r>
            <a:r>
              <a:rPr lang="nl-NL" altLang="nl-NL" sz="2000" dirty="0" err="1" smtClean="0"/>
              <a:t>development</a:t>
            </a:r>
            <a:r>
              <a:rPr lang="nl-NL" altLang="nl-NL" sz="2000" dirty="0" smtClean="0"/>
              <a:t> and </a:t>
            </a:r>
            <a:r>
              <a:rPr lang="nl-NL" altLang="nl-NL" sz="2000" dirty="0" err="1" smtClean="0"/>
              <a:t>evaluation</a:t>
            </a:r>
            <a:r>
              <a:rPr lang="nl-NL" altLang="nl-NL" sz="2000" dirty="0" smtClean="0"/>
              <a:t> of </a:t>
            </a:r>
            <a:r>
              <a:rPr lang="nl-NL" altLang="nl-NL" sz="2000" dirty="0" err="1" smtClean="0"/>
              <a:t>justice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policy</a:t>
            </a:r>
            <a:r>
              <a:rPr lang="nl-NL" altLang="nl-NL" sz="2000" dirty="0" smtClean="0"/>
              <a:t> set </a:t>
            </a:r>
            <a:r>
              <a:rPr lang="nl-NL" altLang="nl-NL" sz="2000" dirty="0" err="1" smtClean="0"/>
              <a:t>by</a:t>
            </a:r>
            <a:r>
              <a:rPr lang="nl-NL" altLang="nl-NL" sz="2000" dirty="0" smtClean="0"/>
              <a:t> the Dutch </a:t>
            </a:r>
            <a:r>
              <a:rPr lang="nl-NL" altLang="nl-NL" sz="2000" dirty="0" err="1" smtClean="0"/>
              <a:t>Ministry</a:t>
            </a:r>
            <a:r>
              <a:rPr lang="nl-NL" altLang="nl-NL" sz="2000" dirty="0" smtClean="0"/>
              <a:t> of </a:t>
            </a:r>
            <a:r>
              <a:rPr lang="nl-NL" altLang="nl-NL" sz="2000" dirty="0" err="1" smtClean="0"/>
              <a:t>Security</a:t>
            </a:r>
            <a:r>
              <a:rPr lang="nl-NL" altLang="nl-NL" sz="2000" dirty="0" smtClean="0"/>
              <a:t> and </a:t>
            </a:r>
            <a:r>
              <a:rPr lang="nl-NL" altLang="nl-NL" sz="2000" dirty="0" err="1" smtClean="0"/>
              <a:t>Justice</a:t>
            </a:r>
            <a:r>
              <a:rPr lang="nl-NL" altLang="nl-NL" sz="2000" dirty="0" smtClean="0"/>
              <a:t>. </a:t>
            </a:r>
          </a:p>
          <a:p>
            <a:r>
              <a:rPr lang="nl-NL" altLang="nl-NL" sz="2000" dirty="0" err="1" smtClean="0"/>
              <a:t>Some</a:t>
            </a:r>
            <a:r>
              <a:rPr lang="nl-NL" altLang="nl-NL" sz="2000" dirty="0" smtClean="0"/>
              <a:t> of </a:t>
            </a:r>
            <a:r>
              <a:rPr lang="nl-NL" altLang="nl-NL" sz="2000" dirty="0" err="1" smtClean="0"/>
              <a:t>its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tasks</a:t>
            </a:r>
            <a:r>
              <a:rPr lang="nl-NL" altLang="nl-NL" sz="2000" dirty="0" smtClean="0"/>
              <a:t>:</a:t>
            </a:r>
          </a:p>
          <a:p>
            <a:pPr lvl="1"/>
            <a:r>
              <a:rPr lang="nl-NL" altLang="nl-NL" sz="2000" dirty="0" err="1" smtClean="0"/>
              <a:t>Advising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how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much</a:t>
            </a:r>
            <a:r>
              <a:rPr lang="nl-NL" altLang="nl-NL" sz="2000" dirty="0" smtClean="0"/>
              <a:t> and </a:t>
            </a:r>
            <a:r>
              <a:rPr lang="nl-NL" altLang="nl-NL" sz="2000" dirty="0" err="1" smtClean="0"/>
              <a:t>what</a:t>
            </a:r>
            <a:r>
              <a:rPr lang="nl-NL" altLang="nl-NL" sz="2000" dirty="0" smtClean="0"/>
              <a:t> kind of research is </a:t>
            </a:r>
            <a:r>
              <a:rPr lang="nl-NL" altLang="nl-NL" sz="2000" dirty="0" err="1" smtClean="0"/>
              <a:t>needed</a:t>
            </a:r>
            <a:r>
              <a:rPr lang="nl-NL" altLang="nl-NL" sz="2000" dirty="0" smtClean="0"/>
              <a:t> to </a:t>
            </a:r>
            <a:r>
              <a:rPr lang="nl-NL" altLang="nl-NL" sz="2000" dirty="0" err="1" smtClean="0"/>
              <a:t>answer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policy-related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questions</a:t>
            </a:r>
            <a:r>
              <a:rPr lang="nl-NL" altLang="nl-NL" sz="2000" dirty="0" smtClean="0"/>
              <a:t>.   </a:t>
            </a:r>
          </a:p>
          <a:p>
            <a:pPr lvl="1"/>
            <a:r>
              <a:rPr lang="nl-NL" altLang="nl-NL" sz="2000" dirty="0" err="1" smtClean="0"/>
              <a:t>Conducting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in-house</a:t>
            </a:r>
            <a:r>
              <a:rPr lang="nl-NL" altLang="nl-NL" sz="2000" dirty="0" smtClean="0"/>
              <a:t> research and </a:t>
            </a:r>
            <a:r>
              <a:rPr lang="nl-NL" altLang="nl-NL" sz="2000" dirty="0" err="1" smtClean="0"/>
              <a:t>commissioning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external</a:t>
            </a:r>
            <a:r>
              <a:rPr lang="nl-NL" altLang="nl-NL" sz="2000" dirty="0" smtClean="0"/>
              <a:t> research.</a:t>
            </a:r>
          </a:p>
          <a:p>
            <a:pPr lvl="1"/>
            <a:r>
              <a:rPr lang="nl-NL" altLang="nl-NL" sz="2000" dirty="0" err="1" smtClean="0"/>
              <a:t>Systematically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collecting</a:t>
            </a:r>
            <a:r>
              <a:rPr lang="nl-NL" altLang="nl-NL" sz="2000" dirty="0" smtClean="0"/>
              <a:t>, storing, </a:t>
            </a:r>
            <a:r>
              <a:rPr lang="nl-NL" altLang="nl-NL" sz="2000" dirty="0" err="1" smtClean="0"/>
              <a:t>enhancing</a:t>
            </a:r>
            <a:r>
              <a:rPr lang="nl-NL" altLang="nl-NL" sz="2000" dirty="0" smtClean="0"/>
              <a:t> and </a:t>
            </a:r>
            <a:r>
              <a:rPr lang="nl-NL" altLang="nl-NL" sz="2000" dirty="0" err="1" smtClean="0"/>
              <a:t>providing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criminal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justice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information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produced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by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external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organizations</a:t>
            </a:r>
            <a:r>
              <a:rPr lang="nl-NL" altLang="nl-NL" sz="2000" dirty="0" smtClean="0"/>
              <a:t>. </a:t>
            </a:r>
          </a:p>
          <a:p>
            <a:endParaRPr lang="nl-NL" altLang="nl-NL" dirty="0" smtClean="0"/>
          </a:p>
        </p:txBody>
      </p:sp>
      <p:sp>
        <p:nvSpPr>
          <p:cNvPr id="153604" name="Tijdelijke aanduiding voor dianumm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fld id="{F689D124-C680-46CF-9E99-108CC0BDDEAD}" type="slidenum">
              <a:rPr lang="nl-NL" altLang="nl-NL" sz="1000"/>
              <a:pPr/>
              <a:t>3</a:t>
            </a:fld>
            <a:endParaRPr lang="nl-NL" altLang="nl-NL" sz="1000" dirty="0"/>
          </a:p>
        </p:txBody>
      </p:sp>
      <p:sp>
        <p:nvSpPr>
          <p:cNvPr id="4" name="Tijdelijke aanduiding voor dianummer 3"/>
          <p:cNvSpPr txBox="1">
            <a:spLocks noGrp="1"/>
          </p:cNvSpPr>
          <p:nvPr/>
        </p:nvSpPr>
        <p:spPr bwMode="auto">
          <a:xfrm>
            <a:off x="373063" y="6376988"/>
            <a:ext cx="712787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90000" tIns="46800" rIns="90000" bIns="46800"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BB9C203-DD3E-4ECD-BA54-CB3075DB6A01}" type="slidenum">
              <a:rPr lang="nl-NL" sz="1000">
                <a:solidFill>
                  <a:srgbClr val="000000"/>
                </a:solidFill>
              </a:rPr>
              <a:pPr eaLnBrk="1" hangingPunct="1">
                <a:defRPr/>
              </a:pPr>
              <a:t>3</a:t>
            </a:fld>
            <a:endParaRPr lang="nl-NL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04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Example</a:t>
            </a:r>
            <a:endParaRPr lang="nl-NL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0D46C0-48D3-4755-ADE6-C832F1AE610B}" type="slidenum">
              <a:rPr lang="nl-NL" smtClean="0"/>
              <a:pPr/>
              <a:t>30</a:t>
            </a:fld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190499" y="1686074"/>
            <a:ext cx="87350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Dimension</a:t>
            </a:r>
            <a:endParaRPr lang="en-US" dirty="0"/>
          </a:p>
          <a:p>
            <a:r>
              <a:rPr lang="en-US" dirty="0"/>
              <a:t>        Standard data format </a:t>
            </a:r>
            <a:r>
              <a:rPr lang="en-US" dirty="0" smtClean="0"/>
              <a:t>aspect, </a:t>
            </a:r>
            <a:endParaRPr lang="en-US" dirty="0"/>
          </a:p>
          <a:p>
            <a:r>
              <a:rPr lang="en-US" dirty="0"/>
              <a:t>    Ordinal levels </a:t>
            </a:r>
          </a:p>
          <a:p>
            <a:r>
              <a:rPr lang="en-US" dirty="0"/>
              <a:t>        ‘without any specific data format’, </a:t>
            </a:r>
          </a:p>
          <a:p>
            <a:r>
              <a:rPr lang="en-US" dirty="0"/>
              <a:t>        ‘with a data format of acceptable convertibility’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        ‘with a data format of </a:t>
            </a:r>
            <a:r>
              <a:rPr lang="en-US" dirty="0" smtClean="0"/>
              <a:t>high/precise convertibility’</a:t>
            </a:r>
            <a:endParaRPr lang="en-US" dirty="0"/>
          </a:p>
          <a:p>
            <a:r>
              <a:rPr lang="en-US" dirty="0"/>
              <a:t>        ‘with a standardized data format</a:t>
            </a:r>
            <a:r>
              <a:rPr lang="en-US" dirty="0" smtClean="0"/>
              <a:t>’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61117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Support </a:t>
            </a:r>
            <a:r>
              <a:rPr lang="nl-NL" dirty="0" err="1" smtClean="0"/>
              <a:t>the</a:t>
            </a:r>
            <a:r>
              <a:rPr lang="nl-NL" dirty="0" smtClean="0"/>
              <a:t> </a:t>
            </a:r>
            <a:r>
              <a:rPr lang="nl-NL" dirty="0" err="1" smtClean="0"/>
              <a:t>Use</a:t>
            </a:r>
            <a:r>
              <a:rPr lang="nl-NL" dirty="0" smtClean="0"/>
              <a:t> of Open Data</a:t>
            </a: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0D46C0-48D3-4755-ADE6-C832F1AE610B}" type="slidenum">
              <a:rPr lang="nl-NL" smtClean="0"/>
              <a:pPr/>
              <a:t>31</a:t>
            </a:fld>
            <a:endParaRPr lang="nl-NL"/>
          </a:p>
        </p:txBody>
      </p:sp>
      <p:sp>
        <p:nvSpPr>
          <p:cNvPr id="4" name="Tekstvak 3"/>
          <p:cNvSpPr txBox="1"/>
          <p:nvPr/>
        </p:nvSpPr>
        <p:spPr>
          <a:xfrm>
            <a:off x="507185" y="2161500"/>
            <a:ext cx="801283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nl-NL" dirty="0" err="1" smtClean="0"/>
              <a:t>Opened</a:t>
            </a:r>
            <a:r>
              <a:rPr lang="nl-NL" dirty="0" smtClean="0"/>
              <a:t> data, but </a:t>
            </a:r>
            <a:r>
              <a:rPr lang="nl-NL" dirty="0" err="1" smtClean="0"/>
              <a:t>also</a:t>
            </a:r>
            <a:r>
              <a:rPr lang="nl-NL" dirty="0" smtClean="0"/>
              <a:t> 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Meta data</a:t>
            </a:r>
          </a:p>
          <a:p>
            <a:pPr marL="342900" indent="-342900">
              <a:buFontTx/>
              <a:buChar char="-"/>
            </a:pPr>
            <a:r>
              <a:rPr lang="nl-NL" dirty="0" smtClean="0"/>
              <a:t>Tools </a:t>
            </a:r>
            <a:r>
              <a:rPr lang="nl-NL" dirty="0" err="1" smtClean="0"/>
              <a:t>to</a:t>
            </a:r>
            <a:r>
              <a:rPr lang="nl-NL" dirty="0" smtClean="0"/>
              <a:t> analyse data</a:t>
            </a:r>
          </a:p>
          <a:p>
            <a:pPr marL="342900" indent="-342900">
              <a:buFontTx/>
              <a:buChar char="-"/>
            </a:pPr>
            <a:r>
              <a:rPr lang="nl-NL" dirty="0" err="1" smtClean="0"/>
              <a:t>Guidelines</a:t>
            </a:r>
            <a:r>
              <a:rPr lang="nl-NL" dirty="0" smtClean="0"/>
              <a:t> </a:t>
            </a:r>
            <a:r>
              <a:rPr lang="nl-NL" dirty="0" err="1" smtClean="0"/>
              <a:t>how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choose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apply</a:t>
            </a:r>
            <a:r>
              <a:rPr lang="nl-NL" dirty="0" smtClean="0"/>
              <a:t> tools </a:t>
            </a:r>
            <a:r>
              <a:rPr lang="nl-NL" dirty="0" err="1" smtClean="0"/>
              <a:t>to</a:t>
            </a:r>
            <a:endParaRPr lang="nl-NL" dirty="0" smtClean="0"/>
          </a:p>
          <a:p>
            <a:r>
              <a:rPr lang="nl-NL" dirty="0" smtClean="0"/>
              <a:t>    </a:t>
            </a:r>
            <a:r>
              <a:rPr lang="nl-NL" dirty="0" err="1" smtClean="0"/>
              <a:t>answer</a:t>
            </a:r>
            <a:r>
              <a:rPr lang="nl-NL" dirty="0" smtClean="0"/>
              <a:t> different types of question; </a:t>
            </a:r>
          </a:p>
          <a:p>
            <a:r>
              <a:rPr lang="nl-NL" dirty="0"/>
              <a:t> </a:t>
            </a:r>
            <a:r>
              <a:rPr lang="nl-NL" dirty="0" smtClean="0"/>
              <a:t>   </a:t>
            </a:r>
            <a:r>
              <a:rPr lang="nl-NL" dirty="0" err="1" smtClean="0"/>
              <a:t>guidelines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interpret</a:t>
            </a:r>
            <a:r>
              <a:rPr lang="nl-NL" dirty="0" smtClean="0"/>
              <a:t> </a:t>
            </a:r>
            <a:r>
              <a:rPr lang="nl-NL" dirty="0" err="1" smtClean="0"/>
              <a:t>results</a:t>
            </a:r>
            <a:endParaRPr lang="nl-NL" dirty="0" smtClean="0"/>
          </a:p>
          <a:p>
            <a:pPr marL="342900" indent="-342900">
              <a:buFontTx/>
              <a:buChar char="-"/>
            </a:pPr>
            <a:r>
              <a:rPr lang="nl-NL" dirty="0" err="1" smtClean="0"/>
              <a:t>Interaction</a:t>
            </a:r>
            <a:r>
              <a:rPr lang="nl-NL" dirty="0" smtClean="0"/>
              <a:t> platform </a:t>
            </a:r>
            <a:r>
              <a:rPr lang="nl-NL" dirty="0" err="1" smtClean="0"/>
              <a:t>for</a:t>
            </a:r>
            <a:r>
              <a:rPr lang="nl-NL" dirty="0" smtClean="0"/>
              <a:t> users (e.g., </a:t>
            </a:r>
            <a:r>
              <a:rPr lang="nl-NL" dirty="0" err="1" smtClean="0"/>
              <a:t>where</a:t>
            </a:r>
            <a:r>
              <a:rPr lang="nl-NL" dirty="0" smtClean="0"/>
              <a:t> </a:t>
            </a:r>
            <a:r>
              <a:rPr lang="nl-NL" dirty="0" err="1" smtClean="0"/>
              <a:t>the</a:t>
            </a:r>
            <a:r>
              <a:rPr lang="nl-NL" dirty="0" err="1"/>
              <a:t>y</a:t>
            </a:r>
            <a:r>
              <a:rPr lang="nl-NL" dirty="0" smtClean="0"/>
              <a:t> </a:t>
            </a:r>
          </a:p>
          <a:p>
            <a:r>
              <a:rPr lang="nl-NL" dirty="0" smtClean="0"/>
              <a:t>   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discuss</a:t>
            </a:r>
            <a:r>
              <a:rPr lang="nl-NL" dirty="0" smtClean="0"/>
              <a:t> </a:t>
            </a:r>
            <a:r>
              <a:rPr lang="nl-NL" dirty="0" err="1" smtClean="0"/>
              <a:t>quality</a:t>
            </a:r>
            <a:r>
              <a:rPr lang="nl-NL" dirty="0" smtClean="0"/>
              <a:t> issues of data sets, ..)</a:t>
            </a:r>
          </a:p>
          <a:p>
            <a:pPr>
              <a:buFontTx/>
              <a:buChar char="-"/>
            </a:pPr>
            <a:r>
              <a:rPr lang="en-US" dirty="0" smtClean="0"/>
              <a:t>  Recognize and appreciate the efforts of those </a:t>
            </a:r>
          </a:p>
          <a:p>
            <a:r>
              <a:rPr lang="en-US" dirty="0" smtClean="0"/>
              <a:t>    organizations behind semi-open data initiatives </a:t>
            </a:r>
            <a:endParaRPr lang="nl-NL" dirty="0" smtClean="0"/>
          </a:p>
          <a:p>
            <a:pPr marL="342900" indent="-342900"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2421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73062" y="1063519"/>
            <a:ext cx="8475103" cy="531346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nl-NL" sz="900" dirty="0" smtClean="0"/>
              <a:t>P. </a:t>
            </a:r>
            <a:r>
              <a:rPr lang="nl-NL" sz="900" dirty="0" err="1" smtClean="0"/>
              <a:t>Conradie</a:t>
            </a:r>
            <a:r>
              <a:rPr lang="nl-NL" sz="900" dirty="0" smtClean="0"/>
              <a:t>, R. Choenni, On the </a:t>
            </a:r>
            <a:r>
              <a:rPr lang="nl-NL" sz="900" dirty="0" err="1" smtClean="0"/>
              <a:t>barriers</a:t>
            </a:r>
            <a:r>
              <a:rPr lang="nl-NL" sz="900" dirty="0" smtClean="0"/>
              <a:t> </a:t>
            </a:r>
            <a:r>
              <a:rPr lang="nl-NL" sz="900" dirty="0" err="1" smtClean="0"/>
              <a:t>for</a:t>
            </a:r>
            <a:r>
              <a:rPr lang="nl-NL" sz="900" dirty="0" smtClean="0"/>
              <a:t> </a:t>
            </a:r>
            <a:r>
              <a:rPr lang="nl-NL" sz="900" dirty="0" err="1" smtClean="0"/>
              <a:t>local</a:t>
            </a:r>
            <a:r>
              <a:rPr lang="nl-NL" sz="900" dirty="0" smtClean="0"/>
              <a:t> </a:t>
            </a:r>
            <a:r>
              <a:rPr lang="nl-NL" sz="900" dirty="0" err="1" smtClean="0"/>
              <a:t>government</a:t>
            </a:r>
            <a:r>
              <a:rPr lang="nl-NL" sz="900" dirty="0" smtClean="0"/>
              <a:t> releasing open data, GIQ </a:t>
            </a:r>
            <a:r>
              <a:rPr lang="nl-NL" sz="900" dirty="0" err="1" smtClean="0"/>
              <a:t>Government</a:t>
            </a:r>
            <a:r>
              <a:rPr lang="nl-NL" sz="900" dirty="0" smtClean="0"/>
              <a:t> Information </a:t>
            </a:r>
            <a:r>
              <a:rPr lang="nl-NL" sz="900" dirty="0" err="1" smtClean="0"/>
              <a:t>Quarterly</a:t>
            </a:r>
            <a:r>
              <a:rPr lang="nl-NL" sz="900" dirty="0" smtClean="0"/>
              <a:t> 31(Supplement 1), pp. S10-S17, Elsevier Press</a:t>
            </a:r>
          </a:p>
          <a:p>
            <a:pPr>
              <a:defRPr/>
            </a:pPr>
            <a:endParaRPr lang="nl-NL" sz="900" dirty="0" smtClean="0"/>
          </a:p>
          <a:p>
            <a:pPr>
              <a:defRPr/>
            </a:pPr>
            <a:r>
              <a:rPr lang="nl-NL" sz="900" dirty="0" smtClean="0"/>
              <a:t>Zuiderwijk, M. Janssen, R. Meijer, R. Choenni, Y. </a:t>
            </a:r>
            <a:r>
              <a:rPr lang="nl-NL" sz="900" dirty="0" err="1" smtClean="0"/>
              <a:t>Charalabidis</a:t>
            </a:r>
            <a:r>
              <a:rPr lang="nl-NL" sz="900" dirty="0" smtClean="0"/>
              <a:t>,  K. </a:t>
            </a:r>
            <a:r>
              <a:rPr lang="nl-NL" sz="900" dirty="0" err="1" smtClean="0"/>
              <a:t>Jeffery</a:t>
            </a:r>
            <a:r>
              <a:rPr lang="nl-NL" sz="900" dirty="0" smtClean="0"/>
              <a:t>, Issues </a:t>
            </a:r>
            <a:r>
              <a:rPr lang="nl-NL" sz="900" dirty="0" err="1" smtClean="0"/>
              <a:t>and</a:t>
            </a:r>
            <a:r>
              <a:rPr lang="nl-NL" sz="900" dirty="0" smtClean="0"/>
              <a:t> </a:t>
            </a:r>
            <a:r>
              <a:rPr lang="nl-NL" sz="900" dirty="0" err="1" smtClean="0"/>
              <a:t>Guiding</a:t>
            </a:r>
            <a:r>
              <a:rPr lang="nl-NL" sz="900" dirty="0" smtClean="0"/>
              <a:t> </a:t>
            </a:r>
            <a:r>
              <a:rPr lang="nl-NL" sz="900" dirty="0" err="1" smtClean="0"/>
              <a:t>Principles</a:t>
            </a:r>
            <a:r>
              <a:rPr lang="nl-NL" sz="900" dirty="0" smtClean="0"/>
              <a:t> </a:t>
            </a:r>
            <a:r>
              <a:rPr lang="nl-NL" sz="900" dirty="0" err="1" smtClean="0"/>
              <a:t>for</a:t>
            </a:r>
            <a:r>
              <a:rPr lang="nl-NL" sz="900" dirty="0" smtClean="0"/>
              <a:t> Opening </a:t>
            </a:r>
            <a:r>
              <a:rPr lang="nl-NL" sz="900" dirty="0" err="1" smtClean="0"/>
              <a:t>Governmental</a:t>
            </a:r>
            <a:r>
              <a:rPr lang="nl-NL" sz="900" dirty="0" smtClean="0"/>
              <a:t> </a:t>
            </a:r>
            <a:r>
              <a:rPr lang="nl-NL" sz="900" dirty="0" err="1" smtClean="0"/>
              <a:t>Judicial</a:t>
            </a:r>
            <a:r>
              <a:rPr lang="nl-NL" sz="900" dirty="0" smtClean="0"/>
              <a:t> Research Data. Proc. EGOV 2012, 11th European </a:t>
            </a:r>
            <a:r>
              <a:rPr lang="nl-NL" sz="900" dirty="0" err="1" smtClean="0"/>
              <a:t>Conf</a:t>
            </a:r>
            <a:r>
              <a:rPr lang="nl-NL" sz="900" dirty="0" smtClean="0"/>
              <a:t>. On Electronic </a:t>
            </a:r>
            <a:r>
              <a:rPr lang="nl-NL" sz="900" dirty="0" err="1" smtClean="0"/>
              <a:t>Government</a:t>
            </a:r>
            <a:r>
              <a:rPr lang="nl-NL" sz="900" dirty="0" smtClean="0"/>
              <a:t>, </a:t>
            </a:r>
            <a:r>
              <a:rPr lang="nl-NL" sz="900" dirty="0" err="1" smtClean="0"/>
              <a:t>Kristiansand</a:t>
            </a:r>
            <a:r>
              <a:rPr lang="nl-NL" sz="900" dirty="0" smtClean="0"/>
              <a:t>, Norway, September 3-6, LNCS 7443, Springer verlag, Germany, pp. 90-101. </a:t>
            </a:r>
          </a:p>
          <a:p>
            <a:pPr>
              <a:defRPr/>
            </a:pPr>
            <a:endParaRPr lang="nl-NL" sz="900" dirty="0" smtClean="0"/>
          </a:p>
          <a:p>
            <a:pPr>
              <a:defRPr/>
            </a:pPr>
            <a:r>
              <a:rPr lang="nl-NL" sz="900" dirty="0" smtClean="0"/>
              <a:t>Zuiderwijk, M. Janssen, R. Choenni, R. Meijer, R. Sheikh Alibaks, </a:t>
            </a:r>
            <a:r>
              <a:rPr lang="nl-NL" sz="900" dirty="0" err="1" smtClean="0"/>
              <a:t>Socio-technical</a:t>
            </a:r>
            <a:r>
              <a:rPr lang="nl-NL" sz="900" dirty="0" smtClean="0"/>
              <a:t> </a:t>
            </a:r>
            <a:r>
              <a:rPr lang="nl-NL" sz="900" dirty="0" err="1" smtClean="0"/>
              <a:t>Impediments</a:t>
            </a:r>
            <a:r>
              <a:rPr lang="nl-NL" sz="900" dirty="0" smtClean="0"/>
              <a:t> of Open Data, EJEG, </a:t>
            </a:r>
            <a:r>
              <a:rPr lang="nl-NL" sz="900" dirty="0" err="1" smtClean="0"/>
              <a:t>Electr</a:t>
            </a:r>
            <a:r>
              <a:rPr lang="nl-NL" sz="900" dirty="0" smtClean="0"/>
              <a:t>. </a:t>
            </a:r>
            <a:r>
              <a:rPr lang="nl-NL" sz="900" dirty="0" err="1" smtClean="0"/>
              <a:t>Journ</a:t>
            </a:r>
            <a:r>
              <a:rPr lang="nl-NL" sz="900" dirty="0" smtClean="0"/>
              <a:t>. on E-</a:t>
            </a:r>
            <a:r>
              <a:rPr lang="nl-NL" sz="900" dirty="0" err="1" smtClean="0"/>
              <a:t>Government</a:t>
            </a:r>
            <a:r>
              <a:rPr lang="nl-NL" sz="900" dirty="0" smtClean="0"/>
              <a:t> 10(2), December 2012, pp. 156-172. </a:t>
            </a:r>
            <a:r>
              <a:rPr lang="nl-NL" sz="900" dirty="0" smtClean="0">
                <a:hlinkClick r:id="rId2"/>
              </a:rPr>
              <a:t>http://www.ejeg.com/volume10/issue2/p156</a:t>
            </a:r>
            <a:endParaRPr lang="nl-NL" sz="900" dirty="0" smtClean="0"/>
          </a:p>
          <a:p>
            <a:pPr>
              <a:defRPr/>
            </a:pPr>
            <a:endParaRPr lang="nl-NL" sz="900" dirty="0" smtClean="0"/>
          </a:p>
          <a:p>
            <a:pPr>
              <a:defRPr/>
            </a:pPr>
            <a:r>
              <a:rPr lang="nl-NL" sz="900" dirty="0" smtClean="0"/>
              <a:t>R. Meijer, P. </a:t>
            </a:r>
            <a:r>
              <a:rPr lang="nl-NL" sz="900" dirty="0" err="1" smtClean="0"/>
              <a:t>Conradie</a:t>
            </a:r>
            <a:r>
              <a:rPr lang="nl-NL" sz="900" dirty="0" smtClean="0"/>
              <a:t>, R. Choenni, </a:t>
            </a:r>
            <a:r>
              <a:rPr lang="nl-NL" sz="900" dirty="0" err="1" smtClean="0"/>
              <a:t>Reconciling</a:t>
            </a:r>
            <a:r>
              <a:rPr lang="nl-NL" sz="900" dirty="0" smtClean="0"/>
              <a:t> </a:t>
            </a:r>
            <a:r>
              <a:rPr lang="nl-NL" sz="900" dirty="0" err="1" smtClean="0"/>
              <a:t>Contradictions</a:t>
            </a:r>
            <a:r>
              <a:rPr lang="nl-NL" sz="900" dirty="0" smtClean="0"/>
              <a:t> of Open Data </a:t>
            </a:r>
            <a:r>
              <a:rPr lang="nl-NL" sz="900" dirty="0" err="1" smtClean="0"/>
              <a:t>Regarding</a:t>
            </a:r>
            <a:r>
              <a:rPr lang="nl-NL" sz="900" dirty="0" smtClean="0"/>
              <a:t> </a:t>
            </a:r>
            <a:r>
              <a:rPr lang="nl-NL" sz="900" dirty="0" err="1" smtClean="0"/>
              <a:t>Transparency</a:t>
            </a:r>
            <a:r>
              <a:rPr lang="nl-NL" sz="900" dirty="0" smtClean="0"/>
              <a:t>, Privacy, Security </a:t>
            </a:r>
            <a:r>
              <a:rPr lang="nl-NL" sz="900" dirty="0" err="1" smtClean="0"/>
              <a:t>and</a:t>
            </a:r>
            <a:r>
              <a:rPr lang="nl-NL" sz="900" dirty="0" smtClean="0"/>
              <a:t> Trust,  JTAER, Int. J. of </a:t>
            </a:r>
            <a:r>
              <a:rPr lang="nl-NL" sz="900" dirty="0" err="1" smtClean="0"/>
              <a:t>Theoretical</a:t>
            </a:r>
            <a:r>
              <a:rPr lang="nl-NL" sz="900" dirty="0" smtClean="0"/>
              <a:t> </a:t>
            </a:r>
            <a:r>
              <a:rPr lang="nl-NL" sz="900" dirty="0" err="1" smtClean="0"/>
              <a:t>and</a:t>
            </a:r>
            <a:r>
              <a:rPr lang="nl-NL" sz="900" dirty="0" smtClean="0"/>
              <a:t> </a:t>
            </a:r>
            <a:r>
              <a:rPr lang="nl-NL" sz="900" dirty="0" err="1" smtClean="0"/>
              <a:t>Applied</a:t>
            </a:r>
            <a:r>
              <a:rPr lang="nl-NL" sz="900" dirty="0" smtClean="0"/>
              <a:t> Electronic Commerce Research 9(3), pp. 32-44, </a:t>
            </a:r>
            <a:r>
              <a:rPr lang="nl-NL" sz="900" dirty="0" err="1" smtClean="0"/>
              <a:t>Universidad</a:t>
            </a:r>
            <a:r>
              <a:rPr lang="nl-NL" sz="900" dirty="0" smtClean="0"/>
              <a:t> de </a:t>
            </a:r>
            <a:r>
              <a:rPr lang="nl-NL" sz="900" dirty="0" err="1" smtClean="0"/>
              <a:t>Talca</a:t>
            </a:r>
            <a:r>
              <a:rPr lang="nl-NL" sz="900" dirty="0" smtClean="0"/>
              <a:t>, </a:t>
            </a:r>
            <a:r>
              <a:rPr lang="nl-NL" sz="900" dirty="0" smtClean="0">
                <a:hlinkClick r:id="rId3"/>
              </a:rPr>
              <a:t>www.jtaer.com</a:t>
            </a:r>
            <a:r>
              <a:rPr lang="nl-NL" sz="900" dirty="0" smtClean="0"/>
              <a:t>.</a:t>
            </a:r>
          </a:p>
          <a:p>
            <a:pPr>
              <a:defRPr/>
            </a:pPr>
            <a:endParaRPr lang="nl-NL" sz="900" dirty="0" smtClean="0"/>
          </a:p>
          <a:p>
            <a:pPr>
              <a:defRPr/>
            </a:pPr>
            <a:r>
              <a:rPr lang="nl-NL" sz="900" dirty="0" smtClean="0"/>
              <a:t>S. Kalidien, R. Choenni, R. Meijer, Crime </a:t>
            </a:r>
            <a:r>
              <a:rPr lang="nl-NL" sz="900" dirty="0" err="1" smtClean="0"/>
              <a:t>Statistics</a:t>
            </a:r>
            <a:r>
              <a:rPr lang="nl-NL" sz="900" dirty="0" smtClean="0"/>
              <a:t> On Line: </a:t>
            </a:r>
            <a:r>
              <a:rPr lang="nl-NL" sz="900" dirty="0" err="1" smtClean="0"/>
              <a:t>Potentials</a:t>
            </a:r>
            <a:r>
              <a:rPr lang="nl-NL" sz="900" dirty="0" smtClean="0"/>
              <a:t> </a:t>
            </a:r>
            <a:r>
              <a:rPr lang="nl-NL" sz="900" dirty="0" err="1" smtClean="0"/>
              <a:t>and</a:t>
            </a:r>
            <a:r>
              <a:rPr lang="nl-NL" sz="900" dirty="0" smtClean="0"/>
              <a:t> </a:t>
            </a:r>
            <a:r>
              <a:rPr lang="nl-NL" sz="900" dirty="0" err="1" smtClean="0"/>
              <a:t>Challenges</a:t>
            </a:r>
            <a:r>
              <a:rPr lang="nl-NL" sz="900" dirty="0" smtClean="0"/>
              <a:t>, Proc.  DG.O 2010,  11th </a:t>
            </a:r>
            <a:r>
              <a:rPr lang="nl-NL" sz="900" dirty="0" err="1" smtClean="0"/>
              <a:t>Annual</a:t>
            </a:r>
            <a:r>
              <a:rPr lang="nl-NL" sz="900" dirty="0" smtClean="0"/>
              <a:t> Int. </a:t>
            </a:r>
            <a:r>
              <a:rPr lang="nl-NL" sz="900" dirty="0" err="1" smtClean="0"/>
              <a:t>Conf</a:t>
            </a:r>
            <a:r>
              <a:rPr lang="nl-NL" sz="900" dirty="0" smtClean="0"/>
              <a:t>. on Digital </a:t>
            </a:r>
            <a:r>
              <a:rPr lang="nl-NL" sz="900" dirty="0" err="1" smtClean="0"/>
              <a:t>Government</a:t>
            </a:r>
            <a:r>
              <a:rPr lang="nl-NL" sz="900" dirty="0" smtClean="0"/>
              <a:t> Research, Puebla, Mexico, May 17-20, ACM Press, pp. 131-137. </a:t>
            </a:r>
            <a:endParaRPr lang="nl-NL" sz="900" dirty="0" smtClean="0"/>
          </a:p>
          <a:p>
            <a:pPr>
              <a:defRPr/>
            </a:pPr>
            <a:endParaRPr lang="en-US" sz="900" dirty="0" smtClean="0"/>
          </a:p>
          <a:p>
            <a:pPr>
              <a:defRPr/>
            </a:pPr>
            <a:r>
              <a:rPr lang="en-US" sz="900" dirty="0" smtClean="0"/>
              <a:t>M</a:t>
            </a:r>
            <a:r>
              <a:rPr lang="en-US" sz="900" dirty="0"/>
              <a:t>. </a:t>
            </a:r>
            <a:r>
              <a:rPr lang="en-US" sz="900" dirty="0" err="1"/>
              <a:t>Shoae</a:t>
            </a:r>
            <a:r>
              <a:rPr lang="en-US" sz="900" dirty="0"/>
              <a:t> Bargh, R. Choenni, R. Meijer, Meeting  Open Data Halfway: On Semi-Open Data Paradigm, Proc. ICEGOV 2016, 9th Int. Conf. on Theory and Practice of Electronic Government, Montevideo, Uruguay, March 1-3, ACM Press, USA, pp 199-206.</a:t>
            </a:r>
          </a:p>
          <a:p>
            <a:pPr>
              <a:defRPr/>
            </a:pPr>
            <a:endParaRPr lang="nl-NL" sz="900" dirty="0" smtClean="0"/>
          </a:p>
          <a:p>
            <a:pPr>
              <a:defRPr/>
            </a:pPr>
            <a:r>
              <a:rPr lang="nl-NL" sz="900" dirty="0" smtClean="0"/>
              <a:t>R. Choenni, M. Shoae Bargh, C. </a:t>
            </a:r>
            <a:r>
              <a:rPr lang="nl-NL" sz="900" dirty="0" err="1" smtClean="0"/>
              <a:t>Roepan</a:t>
            </a:r>
            <a:r>
              <a:rPr lang="nl-NL" sz="900" dirty="0" smtClean="0"/>
              <a:t>, R. Meijer, Privacy </a:t>
            </a:r>
            <a:r>
              <a:rPr lang="nl-NL" sz="900" dirty="0" err="1" smtClean="0"/>
              <a:t>and</a:t>
            </a:r>
            <a:r>
              <a:rPr lang="nl-NL" sz="900" dirty="0" smtClean="0"/>
              <a:t> Security in Smart Data Collection </a:t>
            </a:r>
            <a:r>
              <a:rPr lang="nl-NL" sz="900" dirty="0" err="1" smtClean="0"/>
              <a:t>by</a:t>
            </a:r>
            <a:r>
              <a:rPr lang="nl-NL" sz="900" dirty="0" smtClean="0"/>
              <a:t> </a:t>
            </a:r>
            <a:r>
              <a:rPr lang="nl-NL" sz="900" dirty="0" err="1" smtClean="0"/>
              <a:t>Citizens</a:t>
            </a:r>
            <a:r>
              <a:rPr lang="nl-NL" sz="900" dirty="0" smtClean="0"/>
              <a:t>, in </a:t>
            </a:r>
            <a:r>
              <a:rPr lang="nl-NL" sz="900" dirty="0" err="1" smtClean="0"/>
              <a:t>Smarter</a:t>
            </a:r>
            <a:r>
              <a:rPr lang="nl-NL" sz="900" dirty="0" smtClean="0"/>
              <a:t> as the New Urban Agenda: A Comprehensive View of the 21st </a:t>
            </a:r>
            <a:r>
              <a:rPr lang="nl-NL" sz="900" dirty="0" err="1" smtClean="0"/>
              <a:t>Century</a:t>
            </a:r>
            <a:r>
              <a:rPr lang="nl-NL" sz="900" dirty="0" smtClean="0"/>
              <a:t> City, Gil </a:t>
            </a:r>
            <a:r>
              <a:rPr lang="nl-NL" sz="900" dirty="0" err="1" smtClean="0"/>
              <a:t>Garcia</a:t>
            </a:r>
            <a:r>
              <a:rPr lang="nl-NL" sz="900" dirty="0" smtClean="0"/>
              <a:t>, J. </a:t>
            </a:r>
            <a:r>
              <a:rPr lang="nl-NL" sz="900" dirty="0" err="1" smtClean="0"/>
              <a:t>Pardo</a:t>
            </a:r>
            <a:r>
              <a:rPr lang="nl-NL" sz="900" dirty="0" smtClean="0"/>
              <a:t>, T., Nam, T., (</a:t>
            </a:r>
            <a:r>
              <a:rPr lang="nl-NL" sz="900" dirty="0" err="1" smtClean="0"/>
              <a:t>eds</a:t>
            </a:r>
            <a:r>
              <a:rPr lang="nl-NL" sz="900" dirty="0" smtClean="0"/>
              <a:t>), Springer, New York, USA</a:t>
            </a:r>
            <a:r>
              <a:rPr lang="nl-NL" sz="900" dirty="0" smtClean="0"/>
              <a:t>,</a:t>
            </a:r>
          </a:p>
          <a:p>
            <a:pPr>
              <a:defRPr/>
            </a:pPr>
            <a:endParaRPr lang="nl-NL" sz="900" dirty="0"/>
          </a:p>
          <a:p>
            <a:pPr>
              <a:defRPr/>
            </a:pPr>
            <a:r>
              <a:rPr lang="en-US" sz="900" dirty="0"/>
              <a:t>M. </a:t>
            </a:r>
            <a:r>
              <a:rPr lang="en-US" sz="900" dirty="0" err="1"/>
              <a:t>Shoae</a:t>
            </a:r>
            <a:r>
              <a:rPr lang="en-US" sz="900" dirty="0"/>
              <a:t> Bargh, R. Choenni, R, Meijer, On Design and Deployment of Two Privacy-Preserving Procedures for Judicial-Data Dissemination, GIQ Government Information Quarterly 33(3), pp. 481-493, Elsevier Press</a:t>
            </a:r>
            <a:r>
              <a:rPr lang="en-US" sz="900" dirty="0" smtClean="0"/>
              <a:t>.</a:t>
            </a:r>
            <a:endParaRPr lang="nl-NL" sz="900" dirty="0" smtClean="0"/>
          </a:p>
          <a:p>
            <a:pPr>
              <a:defRPr/>
            </a:pPr>
            <a:endParaRPr lang="nl-NL" sz="900" dirty="0" smtClean="0"/>
          </a:p>
          <a:p>
            <a:r>
              <a:rPr lang="en-US" sz="900" dirty="0"/>
              <a:t>S. van den </a:t>
            </a:r>
            <a:r>
              <a:rPr lang="en-US" sz="900" dirty="0" err="1"/>
              <a:t>Braak</a:t>
            </a:r>
            <a:r>
              <a:rPr lang="en-US" sz="900" dirty="0"/>
              <a:t>, R. Choenni, Development and use of data-centric information systems to support policymakers: applied to criminal justice systems, in Policy Analytics, Modelling, and Informatics: Innovative Tools for Solving Complex Social Problems, Gil Garcia, J., Pardo, T., Luna Reyes, L., (</a:t>
            </a:r>
            <a:r>
              <a:rPr lang="en-US" sz="900" dirty="0" err="1"/>
              <a:t>eds</a:t>
            </a:r>
            <a:r>
              <a:rPr lang="en-US" sz="900" dirty="0"/>
              <a:t>), Springer, New York, USA, to appear.</a:t>
            </a:r>
          </a:p>
          <a:p>
            <a:r>
              <a:rPr lang="en-US" sz="900" dirty="0"/>
              <a:t> </a:t>
            </a:r>
          </a:p>
          <a:p>
            <a:r>
              <a:rPr lang="en-US" sz="900" dirty="0"/>
              <a:t>M. </a:t>
            </a:r>
            <a:r>
              <a:rPr lang="en-US" sz="900" dirty="0" err="1"/>
              <a:t>Shoae</a:t>
            </a:r>
            <a:r>
              <a:rPr lang="en-US" sz="900" dirty="0"/>
              <a:t> Bargh, R. Choenni, R, Meijer, On Addressing Privacy in Disseminating Judicial Data: Towards a Methodology, TGPPP, Transforming Government: People, Process and Policy x(y), 2016, pp., Emerald Group Publishing, accepted</a:t>
            </a:r>
            <a:r>
              <a:rPr lang="en-US" sz="900" dirty="0" smtClean="0"/>
              <a:t>.</a:t>
            </a:r>
          </a:p>
          <a:p>
            <a:endParaRPr lang="en-US" sz="900" dirty="0" smtClean="0"/>
          </a:p>
          <a:p>
            <a:r>
              <a:rPr lang="en-US" sz="900" dirty="0"/>
              <a:t>J. van </a:t>
            </a:r>
            <a:r>
              <a:rPr lang="en-US" sz="900" dirty="0" err="1" smtClean="0"/>
              <a:t>Dijk</a:t>
            </a:r>
            <a:r>
              <a:rPr lang="en-US" sz="900" dirty="0" smtClean="0"/>
              <a:t>, S</a:t>
            </a:r>
            <a:r>
              <a:rPr lang="en-US" sz="900" dirty="0"/>
              <a:t>. </a:t>
            </a:r>
            <a:r>
              <a:rPr lang="en-US" sz="900" dirty="0" err="1"/>
              <a:t>Kalidien</a:t>
            </a:r>
            <a:r>
              <a:rPr lang="en-US" sz="900" dirty="0"/>
              <a:t>, R. Choenni, Smart Monitoring of the Criminal Justice System, GIQ Government Information Quarterly,  Elsevier Press</a:t>
            </a:r>
            <a:r>
              <a:rPr lang="en-US" sz="900" dirty="0" smtClean="0"/>
              <a:t>,.</a:t>
            </a:r>
            <a:endParaRPr lang="nl-NL" sz="900" dirty="0"/>
          </a:p>
          <a:p>
            <a:endParaRPr lang="en-US" sz="1100" dirty="0"/>
          </a:p>
          <a:p>
            <a:pPr>
              <a:defRPr/>
            </a:pPr>
            <a:endParaRPr lang="nl-NL" sz="1100" dirty="0" smtClean="0"/>
          </a:p>
          <a:p>
            <a:pPr marL="228600" indent="-228600">
              <a:buFont typeface="+mj-lt"/>
              <a:buAutoNum type="arabicPeriod"/>
              <a:defRPr/>
            </a:pPr>
            <a:endParaRPr lang="nl-NL" sz="1100" dirty="0"/>
          </a:p>
          <a:p>
            <a:pPr>
              <a:defRPr/>
            </a:pPr>
            <a:endParaRPr lang="nl-NL" sz="1100" dirty="0" smtClean="0"/>
          </a:p>
        </p:txBody>
      </p:sp>
      <p:sp>
        <p:nvSpPr>
          <p:cNvPr id="38917" name="Tijdelijke aanduiding voor dianumm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charset="0"/>
              </a:defRPr>
            </a:lvl9pPr>
          </a:lstStyle>
          <a:p>
            <a:fld id="{2147E4B1-620B-4EB6-905A-5DA614ACE19C}" type="slidenum">
              <a:rPr lang="nl-NL" altLang="nl-NL" sz="1000" smtClean="0"/>
              <a:pPr/>
              <a:t>32</a:t>
            </a:fld>
            <a:endParaRPr lang="nl-NL" altLang="nl-NL" sz="1000" dirty="0" smtClean="0"/>
          </a:p>
        </p:txBody>
      </p:sp>
    </p:spTree>
    <p:extLst>
      <p:ext uri="{BB962C8B-B14F-4D97-AF65-F5344CB8AC3E}">
        <p14:creationId xmlns:p14="http://schemas.microsoft.com/office/powerpoint/2010/main" val="400253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sz="3200" dirty="0" smtClean="0"/>
              <a:t>Monitoring crime </a:t>
            </a:r>
            <a:r>
              <a:rPr lang="nl-NL" altLang="nl-NL" sz="3200" dirty="0" err="1" smtClean="0"/>
              <a:t>and</a:t>
            </a:r>
            <a:r>
              <a:rPr lang="nl-NL" altLang="nl-NL" sz="3200" dirty="0" smtClean="0"/>
              <a:t> </a:t>
            </a:r>
            <a:r>
              <a:rPr lang="nl-NL" altLang="nl-NL" sz="3200" dirty="0" err="1" smtClean="0"/>
              <a:t>law</a:t>
            </a:r>
            <a:r>
              <a:rPr lang="nl-NL" altLang="nl-NL" sz="3200" dirty="0" smtClean="0"/>
              <a:t> </a:t>
            </a:r>
            <a:r>
              <a:rPr lang="nl-NL" altLang="nl-NL" sz="3200" dirty="0" err="1" smtClean="0"/>
              <a:t>enforcement</a:t>
            </a:r>
            <a:r>
              <a:rPr lang="nl-NL" altLang="nl-NL" sz="3200" dirty="0" smtClean="0"/>
              <a:t> 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377951" y="1992835"/>
            <a:ext cx="7858180" cy="4273580"/>
          </a:xfrm>
        </p:spPr>
        <p:txBody>
          <a:bodyPr/>
          <a:lstStyle/>
          <a:p>
            <a:endParaRPr lang="nl-NL" altLang="nl-NL" sz="2000" dirty="0" smtClean="0"/>
          </a:p>
          <a:p>
            <a:r>
              <a:rPr lang="nl-NL" altLang="nl-NL" sz="2000" dirty="0" smtClean="0"/>
              <a:t>To monitor crime and </a:t>
            </a:r>
            <a:r>
              <a:rPr lang="nl-NL" altLang="nl-NL" sz="2000" dirty="0" err="1" smtClean="0"/>
              <a:t>law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enforcement</a:t>
            </a:r>
            <a:r>
              <a:rPr lang="nl-NL" altLang="nl-NL" sz="2000" dirty="0" smtClean="0"/>
              <a:t>, databases of </a:t>
            </a:r>
            <a:r>
              <a:rPr lang="nl-NL" altLang="nl-NL" sz="2000" dirty="0" err="1" smtClean="0"/>
              <a:t>several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organizations</a:t>
            </a:r>
            <a:r>
              <a:rPr lang="nl-NL" altLang="nl-NL" sz="2000" dirty="0" smtClean="0"/>
              <a:t>, covering different </a:t>
            </a:r>
            <a:r>
              <a:rPr lang="nl-NL" altLang="nl-NL" sz="2000" dirty="0" err="1" smtClean="0"/>
              <a:t>parts</a:t>
            </a:r>
            <a:r>
              <a:rPr lang="nl-NL" altLang="nl-NL" sz="2000" dirty="0" smtClean="0"/>
              <a:t> of the </a:t>
            </a:r>
            <a:r>
              <a:rPr lang="nl-NL" altLang="nl-NL" sz="2000" dirty="0" err="1" smtClean="0"/>
              <a:t>criminal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justice</a:t>
            </a:r>
            <a:r>
              <a:rPr lang="nl-NL" altLang="nl-NL" sz="2000" dirty="0" smtClean="0"/>
              <a:t> system, have </a:t>
            </a:r>
            <a:r>
              <a:rPr lang="nl-NL" altLang="nl-NL" sz="2000" dirty="0" err="1" smtClean="0"/>
              <a:t>to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be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integrated</a:t>
            </a:r>
            <a:r>
              <a:rPr lang="nl-NL" altLang="nl-NL" sz="2000" dirty="0" smtClean="0"/>
              <a:t>. </a:t>
            </a:r>
          </a:p>
          <a:p>
            <a:r>
              <a:rPr lang="nl-NL" altLang="nl-NL" sz="2000" dirty="0" err="1" smtClean="0"/>
              <a:t>Combined</a:t>
            </a:r>
            <a:r>
              <a:rPr lang="nl-NL" altLang="nl-NL" sz="2000" dirty="0" smtClean="0"/>
              <a:t> data </a:t>
            </a:r>
            <a:r>
              <a:rPr lang="nl-NL" altLang="nl-NL" sz="2000" dirty="0" err="1" smtClean="0"/>
              <a:t>from</a:t>
            </a:r>
            <a:r>
              <a:rPr lang="nl-NL" altLang="nl-NL" sz="2000" dirty="0" smtClean="0"/>
              <a:t> different </a:t>
            </a:r>
            <a:r>
              <a:rPr lang="nl-NL" altLang="nl-NL" sz="2000" dirty="0" err="1" smtClean="0"/>
              <a:t>organizations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may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then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be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analyzed</a:t>
            </a:r>
            <a:r>
              <a:rPr lang="nl-NL" altLang="nl-NL" sz="2000" dirty="0" smtClean="0"/>
              <a:t>, </a:t>
            </a:r>
            <a:r>
              <a:rPr lang="nl-NL" altLang="nl-NL" sz="2000" dirty="0" err="1" smtClean="0"/>
              <a:t>for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instance</a:t>
            </a:r>
            <a:r>
              <a:rPr lang="nl-NL" altLang="nl-NL" sz="2000" dirty="0" smtClean="0"/>
              <a:t>, </a:t>
            </a:r>
            <a:r>
              <a:rPr lang="nl-NL" altLang="nl-NL" sz="2000" dirty="0" err="1" smtClean="0"/>
              <a:t>to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investigate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how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specific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groups</a:t>
            </a:r>
            <a:r>
              <a:rPr lang="nl-NL" altLang="nl-NL" sz="2000" dirty="0" smtClean="0"/>
              <a:t> of suspects move </a:t>
            </a:r>
            <a:r>
              <a:rPr lang="nl-NL" altLang="nl-NL" sz="2000" dirty="0" err="1" smtClean="0"/>
              <a:t>through</a:t>
            </a:r>
            <a:r>
              <a:rPr lang="nl-NL" altLang="nl-NL" sz="2000" dirty="0" smtClean="0"/>
              <a:t> the system. </a:t>
            </a:r>
          </a:p>
          <a:p>
            <a:r>
              <a:rPr lang="nl-NL" altLang="nl-NL" sz="2000" dirty="0" err="1" smtClean="0"/>
              <a:t>Such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insight</a:t>
            </a:r>
            <a:r>
              <a:rPr lang="nl-NL" altLang="nl-NL" sz="2000" dirty="0" smtClean="0"/>
              <a:t> is </a:t>
            </a:r>
            <a:r>
              <a:rPr lang="nl-NL" altLang="nl-NL" sz="2000" dirty="0" err="1" smtClean="0"/>
              <a:t>needed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for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several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reasons</a:t>
            </a:r>
            <a:r>
              <a:rPr lang="nl-NL" altLang="nl-NL" sz="2000" dirty="0" smtClean="0"/>
              <a:t>, </a:t>
            </a:r>
            <a:r>
              <a:rPr lang="nl-NL" altLang="nl-NL" sz="2000" dirty="0" err="1" smtClean="0"/>
              <a:t>for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example</a:t>
            </a:r>
            <a:r>
              <a:rPr lang="nl-NL" altLang="nl-NL" sz="2000" dirty="0" smtClean="0"/>
              <a:t>, </a:t>
            </a:r>
            <a:r>
              <a:rPr lang="nl-NL" altLang="nl-NL" sz="2000" dirty="0" err="1" smtClean="0"/>
              <a:t>to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identify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potential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problems</a:t>
            </a:r>
            <a:r>
              <a:rPr lang="nl-NL" altLang="nl-NL" sz="2000" dirty="0" smtClean="0"/>
              <a:t> or </a:t>
            </a:r>
            <a:r>
              <a:rPr lang="nl-NL" altLang="nl-NL" sz="2000" dirty="0" err="1" smtClean="0"/>
              <a:t>define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an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effective</a:t>
            </a:r>
            <a:r>
              <a:rPr lang="nl-NL" altLang="nl-NL" sz="2000" dirty="0" smtClean="0"/>
              <a:t> </a:t>
            </a:r>
            <a:r>
              <a:rPr lang="nl-NL" altLang="nl-NL" sz="2000" dirty="0" err="1" smtClean="0"/>
              <a:t>and</a:t>
            </a:r>
            <a:r>
              <a:rPr lang="nl-NL" altLang="nl-NL" sz="2000" dirty="0" smtClean="0"/>
              <a:t> coherent </a:t>
            </a:r>
            <a:r>
              <a:rPr lang="nl-NL" altLang="nl-NL" sz="2000" dirty="0" err="1" smtClean="0"/>
              <a:t>safety</a:t>
            </a:r>
            <a:r>
              <a:rPr lang="nl-NL" altLang="nl-NL" sz="2000" dirty="0" smtClean="0"/>
              <a:t> policy.</a:t>
            </a:r>
          </a:p>
          <a:p>
            <a:endParaRPr lang="nl-NL" altLang="nl-NL" sz="2000" dirty="0" smtClean="0"/>
          </a:p>
        </p:txBody>
      </p:sp>
      <p:sp>
        <p:nvSpPr>
          <p:cNvPr id="155652" name="Tijdelijke aanduiding voor dianumm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fld id="{5CEDBA97-25BE-41BF-A389-254B9960D5AD}" type="slidenum">
              <a:rPr lang="nl-NL" altLang="nl-NL" sz="1000"/>
              <a:pPr/>
              <a:t>4</a:t>
            </a:fld>
            <a:endParaRPr lang="nl-NL" altLang="nl-NL" sz="1000" dirty="0"/>
          </a:p>
        </p:txBody>
      </p:sp>
      <p:sp>
        <p:nvSpPr>
          <p:cNvPr id="4" name="Tijdelijke aanduiding voor dianummer 3"/>
          <p:cNvSpPr txBox="1">
            <a:spLocks noGrp="1"/>
          </p:cNvSpPr>
          <p:nvPr/>
        </p:nvSpPr>
        <p:spPr bwMode="auto">
          <a:xfrm>
            <a:off x="373063" y="6376988"/>
            <a:ext cx="712787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90000" tIns="46800" rIns="90000" bIns="46800"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685D32D-A8F4-486B-B44A-E41CD8680D6B}" type="slidenum">
              <a:rPr lang="nl-NL" sz="1000">
                <a:solidFill>
                  <a:srgbClr val="000000"/>
                </a:solidFill>
              </a:rPr>
              <a:pPr eaLnBrk="1" hangingPunct="1">
                <a:defRPr/>
              </a:pPr>
              <a:t>4</a:t>
            </a:fld>
            <a:endParaRPr lang="nl-NL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18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dirty="0" smtClean="0"/>
              <a:t>The Dutch </a:t>
            </a:r>
            <a:r>
              <a:rPr lang="nl-NL" altLang="nl-NL" dirty="0" err="1" smtClean="0"/>
              <a:t>criminal</a:t>
            </a:r>
            <a:r>
              <a:rPr lang="nl-NL" altLang="nl-NL" dirty="0" smtClean="0"/>
              <a:t> </a:t>
            </a:r>
            <a:r>
              <a:rPr lang="nl-NL" altLang="nl-NL" dirty="0" err="1" smtClean="0"/>
              <a:t>justice</a:t>
            </a:r>
            <a:r>
              <a:rPr lang="nl-NL" altLang="nl-NL" dirty="0" smtClean="0"/>
              <a:t> system</a:t>
            </a:r>
          </a:p>
        </p:txBody>
      </p:sp>
      <p:pic>
        <p:nvPicPr>
          <p:cNvPr id="176131" name="Picture 5" descr="datasources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8" y="2399506"/>
            <a:ext cx="7858125" cy="3071813"/>
          </a:xfrm>
        </p:spPr>
      </p:pic>
      <p:sp>
        <p:nvSpPr>
          <p:cNvPr id="176132" name="Tijdelijke aanduiding voor dianummer 1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rgbClr val="000000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fld id="{2C805F8E-FBE8-46F2-A110-80676A21FBA7}" type="slidenum">
              <a:rPr lang="nl-NL" altLang="nl-NL" sz="1000"/>
              <a:pPr/>
              <a:t>5</a:t>
            </a:fld>
            <a:endParaRPr lang="nl-NL" altLang="nl-NL" sz="1000" dirty="0"/>
          </a:p>
        </p:txBody>
      </p:sp>
      <p:sp>
        <p:nvSpPr>
          <p:cNvPr id="4" name="Tijdelijke aanduiding voor dianummer 3"/>
          <p:cNvSpPr txBox="1">
            <a:spLocks noGrp="1"/>
          </p:cNvSpPr>
          <p:nvPr/>
        </p:nvSpPr>
        <p:spPr bwMode="auto">
          <a:xfrm>
            <a:off x="373063" y="6376988"/>
            <a:ext cx="712787" cy="3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lIns="90000" tIns="46800" rIns="90000" bIns="46800"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31AC7ED1-FDC7-447F-BACF-918FE6B11187}" type="slidenum">
              <a:rPr lang="nl-NL" sz="1000">
                <a:solidFill>
                  <a:srgbClr val="000000"/>
                </a:solidFill>
              </a:rPr>
              <a:pPr eaLnBrk="1" hangingPunct="1">
                <a:defRPr/>
              </a:pPr>
              <a:t>5</a:t>
            </a:fld>
            <a:endParaRPr lang="nl-NL" sz="1000" dirty="0">
              <a:solidFill>
                <a:srgbClr val="000000"/>
              </a:solidFill>
            </a:endParaRPr>
          </a:p>
        </p:txBody>
      </p:sp>
      <p:pic>
        <p:nvPicPr>
          <p:cNvPr id="176134" name="Picture 5" descr="datasources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1500"/>
            <a:ext cx="9144000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69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1588" y="1079291"/>
            <a:ext cx="7847038" cy="571504"/>
          </a:xfrm>
        </p:spPr>
        <p:txBody>
          <a:bodyPr/>
          <a:lstStyle/>
          <a:p>
            <a:r>
              <a:rPr lang="en-US" dirty="0" smtClean="0">
                <a:latin typeface="Verdana" charset="0"/>
              </a:rPr>
              <a:t>Open Data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Definition: “</a:t>
            </a:r>
            <a:r>
              <a:rPr lang="en-US" dirty="0"/>
              <a:t>Open means anyone can freely access, use, modify, and share for any purpose (subject, at most, to requirements that preserve provenance and openness)”</a:t>
            </a:r>
          </a:p>
          <a:p>
            <a:endParaRPr lang="en-US" dirty="0"/>
          </a:p>
          <a:p>
            <a:r>
              <a:rPr lang="en-US" dirty="0" smtClean="0"/>
              <a:t>Open Data objectives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Improving transparency of governments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Increasing </a:t>
            </a:r>
            <a:r>
              <a:rPr lang="en-US" dirty="0"/>
              <a:t>accountability and </a:t>
            </a:r>
            <a:r>
              <a:rPr lang="en-US" dirty="0" smtClean="0"/>
              <a:t>compliance of governments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Supporting </a:t>
            </a:r>
            <a:r>
              <a:rPr lang="en-US" dirty="0"/>
              <a:t>participatory </a:t>
            </a:r>
            <a:r>
              <a:rPr lang="en-US" dirty="0" smtClean="0"/>
              <a:t>governance by </a:t>
            </a:r>
            <a:r>
              <a:rPr lang="en-US" dirty="0"/>
              <a:t>citizens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Supporting innovation by </a:t>
            </a:r>
            <a:r>
              <a:rPr lang="en-US" dirty="0"/>
              <a:t>private </a:t>
            </a:r>
            <a:r>
              <a:rPr lang="en-US" dirty="0" smtClean="0"/>
              <a:t>sector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Improving efficiency/cost</a:t>
            </a:r>
            <a:r>
              <a:rPr lang="en-US" dirty="0"/>
              <a:t>-</a:t>
            </a:r>
            <a:r>
              <a:rPr lang="en-US" dirty="0" smtClean="0"/>
              <a:t>effectiveness of public/private services   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Supporting </a:t>
            </a:r>
            <a:r>
              <a:rPr lang="en-US" dirty="0"/>
              <a:t>informed </a:t>
            </a:r>
            <a:r>
              <a:rPr lang="en-US" dirty="0" smtClean="0"/>
              <a:t>decisions by consumers</a:t>
            </a:r>
            <a:r>
              <a:rPr lang="en-US" dirty="0"/>
              <a:t>, policymakers and businesses 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Supporting evidence based research by scientists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7B7C45-0E51-45D8-B52A-93251E44704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2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5012" y="1135935"/>
            <a:ext cx="7847038" cy="571504"/>
          </a:xfrm>
        </p:spPr>
        <p:txBody>
          <a:bodyPr/>
          <a:lstStyle/>
          <a:p>
            <a:r>
              <a:rPr lang="en-US" dirty="0">
                <a:latin typeface="Verdana" charset="0"/>
              </a:rPr>
              <a:t>Open Data characteristics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45582" y="1984743"/>
            <a:ext cx="7858180" cy="427358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Ways of data access</a:t>
            </a:r>
          </a:p>
          <a:p>
            <a:pPr marL="484188" lvl="2" indent="-285750">
              <a:buFont typeface="Arial"/>
              <a:buChar char="•"/>
            </a:pPr>
            <a:r>
              <a:rPr lang="en-US" dirty="0" smtClean="0"/>
              <a:t>Ease </a:t>
            </a:r>
            <a:r>
              <a:rPr lang="en-US" dirty="0"/>
              <a:t>of </a:t>
            </a:r>
            <a:r>
              <a:rPr lang="en-US" dirty="0" smtClean="0"/>
              <a:t>access, without </a:t>
            </a:r>
            <a:r>
              <a:rPr lang="en-US" dirty="0"/>
              <a:t>any registration </a:t>
            </a:r>
            <a:r>
              <a:rPr lang="en-US" dirty="0" smtClean="0"/>
              <a:t>and technological restrictions, via </a:t>
            </a:r>
            <a:r>
              <a:rPr lang="en-US" dirty="0"/>
              <a:t>an </a:t>
            </a:r>
            <a:r>
              <a:rPr lang="en-US" dirty="0" smtClean="0"/>
              <a:t>API, via </a:t>
            </a:r>
            <a:r>
              <a:rPr lang="en-US" dirty="0"/>
              <a:t>a web </a:t>
            </a:r>
            <a:r>
              <a:rPr lang="en-US" dirty="0" smtClean="0"/>
              <a:t>portal, free </a:t>
            </a:r>
            <a:r>
              <a:rPr lang="en-US" dirty="0"/>
              <a:t>of </a:t>
            </a:r>
            <a:r>
              <a:rPr lang="en-US" dirty="0" smtClean="0"/>
              <a:t>or low charge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Data formats</a:t>
            </a:r>
          </a:p>
          <a:p>
            <a:pPr marL="484188" lvl="2" indent="-285750">
              <a:buFont typeface="Arial"/>
              <a:buChar char="•"/>
            </a:pPr>
            <a:r>
              <a:rPr lang="en-US" dirty="0" smtClean="0"/>
              <a:t>Being machine</a:t>
            </a:r>
            <a:r>
              <a:rPr lang="en-US" dirty="0"/>
              <a:t>-readable and process-</a:t>
            </a:r>
            <a:r>
              <a:rPr lang="en-US" dirty="0" smtClean="0"/>
              <a:t>able (e.g</a:t>
            </a:r>
            <a:r>
              <a:rPr lang="en-US" dirty="0"/>
              <a:t>., CSV </a:t>
            </a:r>
            <a:r>
              <a:rPr lang="en-US" dirty="0" smtClean="0"/>
              <a:t>and XML) </a:t>
            </a:r>
          </a:p>
          <a:p>
            <a:pPr marL="287338" lvl="1" indent="-285750">
              <a:buFont typeface="Arial"/>
              <a:buChar char="•"/>
            </a:pPr>
            <a:endParaRPr lang="en-US" dirty="0" smtClean="0"/>
          </a:p>
          <a:p>
            <a:pPr lvl="1" indent="0">
              <a:buNone/>
            </a:pPr>
            <a:r>
              <a:rPr lang="en-US" dirty="0" smtClean="0"/>
              <a:t>Data content and types</a:t>
            </a:r>
          </a:p>
          <a:p>
            <a:pPr marL="484188" lvl="2" indent="-285750">
              <a:buFont typeface="Arial"/>
              <a:buChar char="•"/>
            </a:pPr>
            <a:r>
              <a:rPr lang="en-US" dirty="0" smtClean="0"/>
              <a:t>Timely, as it is (as raw as possible), complete (as a bulk), in primacy, with metadata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r>
              <a:rPr lang="en-US" dirty="0" smtClean="0"/>
              <a:t>Post release support</a:t>
            </a:r>
          </a:p>
          <a:p>
            <a:pPr marL="484188" lvl="2" indent="-285750">
              <a:buFont typeface="Arial"/>
              <a:buChar char="•"/>
            </a:pPr>
            <a:r>
              <a:rPr lang="en-US" dirty="0" smtClean="0"/>
              <a:t>To remain </a:t>
            </a:r>
            <a:r>
              <a:rPr lang="en-US" dirty="0"/>
              <a:t>online with </a:t>
            </a:r>
            <a:r>
              <a:rPr lang="en-US" dirty="0" smtClean="0"/>
              <a:t>permanent URIs, appropriate </a:t>
            </a:r>
            <a:r>
              <a:rPr lang="en-US" dirty="0"/>
              <a:t>version tracking, archiving, and history logging over </a:t>
            </a:r>
            <a:r>
              <a:rPr lang="en-US" dirty="0" smtClean="0"/>
              <a:t>times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7B7C45-0E51-45D8-B52A-93251E44704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9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0D46C0-48D3-4755-ADE6-C832F1AE610B}" type="slidenum">
              <a:rPr lang="nl-NL" smtClean="0"/>
              <a:pPr/>
              <a:t>8</a:t>
            </a:fld>
            <a:endParaRPr lang="nl-NL"/>
          </a:p>
        </p:txBody>
      </p:sp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61471"/>
              </p:ext>
            </p:extLst>
          </p:nvPr>
        </p:nvGraphicFramePr>
        <p:xfrm>
          <a:off x="850900" y="927100"/>
          <a:ext cx="7632699" cy="593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36900"/>
                <a:gridCol w="1028700"/>
                <a:gridCol w="901700"/>
                <a:gridCol w="1092200"/>
                <a:gridCol w="1473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Open Data 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Canada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smtClean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The NL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SOUTH AF.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For the 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License free and reusable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Ease of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Accessible via a web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Free of 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Machine-readable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Standard data formats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Timely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As it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Complete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Primacy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With 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With URLs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Permanence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No sensitive information</a:t>
                      </a:r>
                      <a:endParaRPr lang="en-US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28600"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Zapf Dingbats"/>
                          <a:ea typeface="Times New Roman"/>
                        </a:rPr>
                        <a:t>✓</a:t>
                      </a:r>
                      <a:endParaRPr lang="en-US" sz="18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38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768333"/>
              </p:ext>
            </p:extLst>
          </p:nvPr>
        </p:nvGraphicFramePr>
        <p:xfrm>
          <a:off x="1066799" y="1168400"/>
          <a:ext cx="6756401" cy="502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93983"/>
                <a:gridCol w="15624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Datasets opened by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Number</a:t>
                      </a:r>
                      <a:endParaRPr lang="en-US" sz="1600" noProof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Ministry of Infrastructure and Environment</a:t>
                      </a:r>
                      <a:endParaRPr lang="en-US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noProof="0" dirty="0" smtClean="0"/>
                        <a:t>1225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Ministry of Economic Affairs</a:t>
                      </a:r>
                      <a:endParaRPr lang="en-US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noProof="0" dirty="0" smtClean="0"/>
                        <a:t>177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Diverse</a:t>
                      </a:r>
                      <a:endParaRPr lang="en-US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noProof="0" dirty="0" smtClean="0"/>
                        <a:t>118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Ministry of Education, Culture and Science</a:t>
                      </a:r>
                      <a:endParaRPr lang="en-US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noProof="0" dirty="0" smtClean="0"/>
                        <a:t>96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smtClean="0"/>
                        <a:t>Ministry of the Interior and Kingdom Relations</a:t>
                      </a:r>
                      <a:endParaRPr lang="en-US" sz="1600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noProof="0" dirty="0" smtClean="0"/>
                        <a:t>25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Ministry of Health, Welfare and Sport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noProof="0" dirty="0" smtClean="0"/>
                        <a:t>18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Ministry of General Affairs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noProof="0" dirty="0" smtClean="0"/>
                        <a:t>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Ministry of Finance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noProof="0" dirty="0" smtClean="0"/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Ministry of Defense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noProof="0" dirty="0" smtClean="0"/>
                        <a:t>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Ministry of Foreign Affairs / Ministry of Foreign Trade and Development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noProof="0" dirty="0" smtClean="0"/>
                        <a:t>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Ministry of Social Affairs and Employment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noProof="0" dirty="0" smtClean="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smtClean="0"/>
                        <a:t>Ministry of Security and Justice</a:t>
                      </a:r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noProof="0" dirty="0" smtClean="0"/>
                        <a:t>0</a:t>
                      </a:r>
                      <a:endParaRPr lang="is-IS" sz="1600" noProof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0316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ARMA DOCSYS~XML" val="&lt;?xml version=&quot;1.0&quot;?&gt;&#10;&lt;data customer=&quot;minjus&quot; profile=&quot;minjus&quot; model=&quot;presentatie-2010.xml&quot; country-code=&quot;31&quot; target=&quot;Microsoft PowerPoint&quot; target-version=&quot;14.0.7121&quot; existing=&quot;Presentatie1#Presentation&quot;&gt;&lt;presentatie template=&quot;/presentatie-2010.potm&quot; id=&quot;e3a426f50c43425da8b7644120b7d287&quot; version=&quot;1.0&quot; lcid=&quot;1043&quot;&gt;&lt;PAPER/&gt;&lt;digijust value=&quot;0&quot; formatted-value=&quot;0&quot;/&gt;&lt;onskenmerk/&gt;&lt;logofield value=&quot;(slides)/images/woordmerk/logo.png&quot;/&gt;&lt;titel-txt value=&quot;Data Analytics in Practice IFIP I3E2015&quot; formatted-value=&quot;Data Analytics in Practice IFIP I3E2015&quot; format-disabled=&quot;true&quot;/&gt;&lt;titel formatted-value=&quot;Data Analytics in Practice IFIP I3E2015&quot;/&gt;&lt;subtitel-txt/&gt;&lt;subtitel formatted-value=&quot;&quot;/&gt;&lt;datum value=&quot;2015-10-13T00:00:00&quot; formatted-value=&quot;13 oktober 2015&quot;/&gt;&lt;datumvoor formatted-value=&quot;13 oktober 2015&quot;/&gt;&lt;voettekst formatted-value=&quot;Data Analytics in Practice IFIP I3E2015 | 13 oktober 2015&quot;/&gt;&lt;woordmerk formatted-value=&quot;(slides)/images/woordmerk/RO_J_WODC_zwart.png&quot;/&gt;&lt;kleuren value=&quot;alles&quot; formatted-value=&quot; &quot;/&gt;&lt;eerstedia value=&quot;1&quot; formatted-value=&quot;Alleen tekst&quot;/&gt;&lt;typelogo value=&quot;1&quot; formatted-value=&quot;Organisatieonderdeel&quot;/&gt;&lt;rubriek value=&quot;1&quot; formatted-value=&quot; &quot;/&gt;&lt;merking value=&quot;1&quot; formatted-value=&quot; &quot;/&gt;&lt;rubricering formatted-value=&quot;&quot;/&gt;&lt;afbeelding value=&quot;1&quot; formatted-value=&quot;Rechters&quot;/&gt;&lt;strapline-image formatted-value=&quot;(slides)/images/dividers/blanco.gif&quot;/&gt;&lt;strapline-thumb formatted-value=&quot;(slides)/images/dividers/(thumbnails)/blanco.gif&quot;/&gt;&lt;lsttaal/&gt;&lt;reopened value=&quot;true&quot; formatted-value=&quot;true&quot;/&gt;&lt;organisatie-item value=&quot;98&quot; formatted-value=&quot;WODC - SIBa&quot;&gt;&lt;organisatie zoekveld=&quot;WODC - SIBa&quot; facebook=&quot;&quot; linkedin=&quot;&quot; twitter=&quot;&quot; youtube=&quot;&quot; id=&quot;98&quot;&gt;&#10;    &lt;taal id=&quot;1043&quot; zoekveld=&quot;WODC - SIBa&quot; taal=&quot;1043&quot; omschrijving=&quot;WODC - SIBa&quot; naamdirectoraatgeneraal=&quot;Afdeling Statistische Informatievoorziening en Beleidsanalyse (SIBa)&quot; naamdirectie=&quot;&quot; naamgebouw=&quot;&quot; baadres=&quot;Turfmarkt 147&quot; bapostcode=&quot;2511 DP&quot; baplaats=&quot;Den Haag&quot; paadres=&quot;20301&quot; papostcode=&quot;2500 EH&quot; paplaats=&quot;Den Haag&quot; land=&quot;Nederland&quot; telefoonnummer=&quot;070 370 65 61&quot; faxnummer=&quot;070 370 79 48&quot; website=&quot;www.wodc.nl&quot; banknaam=&quot;&quot; banknummer=&quot;&quot; logo=&quot;RO_J_WODC&quot; kleuren=&quot;lichtblauw&quot; vrijkopje=&quot;&quot; vrij1=&quot;&quot; vrij2=&quot;&quot; vrij3=&quot;&quot; vrij4=&quot;&quot; vrij5=&quot;&quot; vrij6=&quot;&quot; vrij7=&quot;&quot; vrij8=&quot;&quot; payoff=&quot;Voor een veilige en rechtvaardige samenleving&quot; instructies=&quot;Bij beantwoording de datum en ons kenmerk vermelden. Wilt u slechts één zaak in uw brief behandelen.&quot; email=&quot;&quot; iban=&quot;&quot; bic=&quot;&quot; infonummer=&quot;&quot; koptekst=&quot;\nAfdeling Statistische Informatievoorziening en Beleidsanalyse (SIBa)\n&quot; bezoekadres=&quot;Bezoekadres\nTurfmarkt 147\n2511 DP Den Haag\nTelefoon 070 370 65 61\nFax 070 370 79 48\nwww.wodc.nl&quot; postadres=&quot;Postadres:\nPostbus 20301,\n2500 EH Den Haag&quot;/&gt;&#10;    &lt;taal id=&quot;2057&quot; zoekveld=&quot;WODC - SIBa&quot; taal=&quot;2057&quot; omschrijving=&quot;WODC - SIBa&quot; naamdirectoraatgeneraal=&quot;Statistical Data and Policy Analysis Division (SIBa)&quot; naamdirectie=&quot;&quot; naamgebouw=&quot;&quot; baadres=&quot;Turfmarkt 147&quot; bapostcode=&quot;2511 DP&quot; baplaats=&quot;The Hague&quot; paadres=&quot;20301&quot; papostcode=&quot;2500 EH&quot; paplaats=&quot;The Hague&quot; land=&quot;The Netherlands&quot; telefoonnummer=&quot;+31 70 370 65 61&quot; faxnummer=&quot;+31 70 370 79 48&quot; website=&quot;www.wodc.nl&quot; banknaam=&quot;&quot; banknummer=&quot;&quot; logo=&quot;RO_J_WODC&quot; kleuren=&quot;lichtblauw&quot; vrijkopje=&quot;&quot; vrij1=&quot;&quot; vrij2=&quot;&quot; vrij3=&quot;&quot; vrij4=&quot;&quot; vrij5=&quot;&quot; vrij6=&quot;&quot; vrij7=&quot;&quot; vrij8=&quot;&quot; payoff=&quot;Voor een veilige en rechtvaardige samenleving&quot; instructies=&quot;Please quote date of letter and our ref. when replying. Do not raise more than one subject per letter.&quot; email=&quot;&quot; iban=&quot;&quot; bic=&quot;&quot; infonummer=&quot;&quot; koptekst=&quot;\nStatistical Data and Policy Analysis Division (SIBa)\n&quot; bezoekadres=&quot;Bezoekadres\nTurfmarkt 147\n2511 DP The Hague\nTelefoon +31 70 370 65 61\nFax +31 70 370 79 48\nwww.wodc.nl&quot; postadres=&quot;Postadres:\nPostbus 20301,\n2500 EH The Hague&quot;/&gt;&#10;    &lt;taal id=&quot;1031&quot; zoekveld=&quot;WODC - SIBa&quot; taal=&quot;1031&quot; omschrijving=&quot;WODC - SIBa&quot; naamdirectoraatgeneraal=&quot;Afdeling Statistische Informatievoorziening en Beleidsanalyse (SIBa)&quot; naamdirectie=&quot;&quot; naamgebouw=&quot;&quot; baadres=&quot;Turfmarkt 147&quot; bapostcode=&quot;2511 DP&quot; baplaats=&quot;Den Haag&quot; paadres=&quot;20301&quot; papostcode=&quot;2500 EH&quot; paplaats=&quot;Den Haag&quot; land=&quot;Niederlande&quot; telefoonnummer=&quot;+31 70 370 65 61&quot; faxnummer=&quot;+31 70 370 79 48&quot; website=&quot;www.wodc.nl&quot; banknaam=&quot;&quot; banknummer=&quot;&quot; logo=&quot;RO_J_WODC&quot; kleuren=&quot;lichtblauw&quot; vrijkopje=&quot;&quot; vrij1=&quot;&quot; vrij2=&quot;&quot; vrij3=&quot;&quot; vrij4=&quot;&quot; vrij5=&quot;&quot; vrij6=&quot;&quot; vrij7=&quot;&quot; vrij8=&quot;&quot; payoff=&quot;&quot; instructies=&quot;Antwortt bitte Datum und unser Zeichen angeben. Bitte pro Zuschrift nur eine Angelegenheit behandeln.&quot; email=&quot;&quot; iban=&quot;&quot; bic=&quot;&quot; infonummer=&quot;&quot; koptekst=&quot;\nAfdeling Statistische Informatievoorziening en Beleidsanalyse (SIBa)\n&quot; bezoekadres=&quot;Bezoekadres\nTurfmarkt 147\n2511 DP Den Haag\nTelefoon +31 70 370 65 61\nFax +31 70 370 79 48\nwww.wodc.nl&quot; postadres=&quot;Postadres:\nPostbus 20301,\n2500 EH Den Haag&quot;/&gt;&#10;    &lt;taal id=&quot;1036&quot; zoekveld=&quot;WODC - SIBa&quot; taal=&quot;1036&quot; omschrijving=&quot;WODC - SIBa&quot; naamdirectoraatgeneraal=&quot;Afdeling Statistische Informatievoorziening en Beleidsanalyse (SIBa)&quot; naamdirectie=&quot;&quot; naamgebouw=&quot;&quot; baadres=&quot;Turfmarkt 147&quot; bapostcode=&quot;2511 DP&quot; baplaats=&quot;La Haye&quot; paadres=&quot;20301&quot; papostcode=&quot;2500 EH&quot; paplaats=&quot;La Haye&quot; land=&quot;Pays-Bas&quot; telefoonnummer=&quot;+31 70 370 65 61&quot; faxnummer=&quot;+31 70 370 79 48&quot; website=&quot;www.wodc.nl&quot; banknaam=&quot;&quot; banknummer=&quot;&quot; logo=&quot;RO_J_WODC&quot; kleuren=&quot;lichtblauw&quot; vrijkopje=&quot;&quot; vrij1=&quot;&quot; vrij2=&quot;&quot; vrij3=&quot;&quot; vrij4=&quot;&quot; vrij5=&quot;&quot; vrij6=&quot;&quot; vrij7=&quot;&quot; vrij8=&quot;&quot; payoff=&quot;&quot; instructies=&quot;Prière de mentionner dans toute correspondance la date et notre référence. Prière de ne traiter qu'une seule affaire par lettre.&quot; email=&quot;&quot; iban=&quot;&quot; bic=&quot;&quot; infonummer=&quot;&quot; koptekst=&quot;\nAfdeling Statistische Informatievoorziening en Beleidsanalyse (SIBa)\n&quot; bezoekadres=&quot;Bezoekadres\nTurfmarkt 147\n2511 DP La Haye\nTelefoon +31 70 370 65 61\nFax +31 70 370 79 48\nwww.wodc.nl&quot; postadres=&quot;Postadres:\nPostbus 20301,\n2500 EH La Haye&quot;/&gt;&#10;    &lt;taal id=&quot;1034&quot; zoekveld=&quot;WODC - SIBa&quot; taal=&quot;1034&quot; omschrijving=&quot;WODC - SIBa&quot; naamdirectoraatgeneraal=&quot;Afdeling Statistische Informatievoorziening en Beleidsanalyse (SIBa)&quot; naamdirectie=&quot;&quot; naamgebouw=&quot;&quot; baadres=&quot;Turfmarkt 147&quot; bapostcode=&quot;2511 DP&quot; baplaats=&quot;La Haya&quot; paadres=&quot;20301&quot; papostcode=&quot;2500 EH&quot; paplaats=&quot;La Haya&quot; land=&quot;Países Bajos&quot; telefoonnummer=&quot;+31 70 370 65 61&quot; faxnummer=&quot;+31 70 370 79 48&quot; website=&quot;www.wodc.nl&quot; banknaam=&quot;&quot; banknummer=&quot;&quot; logo=&quot;RO_J_WODC&quot; kleuren=&quot;lichtblauw&quot; vrijkopje=&quot;&quot; vrij1=&quot;&quot; vrij2=&quot;&quot; vrij3=&quot;&quot; vrij4=&quot;&quot; vrij5=&quot;&quot; vrij6=&quot;&quot; vrij7=&quot;&quot; vrij8=&quot;&quot; payoff=&quot;&quot; instructies=&quot;En su eventual contestación, por favor, indique la fecha y nuestro número de referencia. Le rogamos en cada carta trate un solo asunto.&quot; email=&quot;&quot; iban=&quot;&quot; bic=&quot;&quot; infonummer=&quot;&quot; koptekst=&quot;\nAfdeling Statistische Informatievoorziening en Beleidsanalyse (SIBa)\n&quot; bezoekadres=&quot;Bezoekadres\nTurfmarkt 147\n2511 DP La Haya\nTelefoon +31 70 370 65 61\nFax +31 70 370 79 48\nwww.wodc.nl&quot; postadres=&quot;Postadres:\nPostbus 20301,\n2500 EH La Haya&quot;/&gt;&#10;   &lt;/organisatie&gt;&#10;  &lt;/organisatie-item&gt;&lt;zaak/&gt;&lt;size value=&quot;OnScreen&quot; formatted-value=&quot;OnScreen&quot;/&gt;&lt;documentsubtype formatted-value=&quot;Presentatie&quot;/&gt;&lt;documenttitel formatted-value=&quot;Presentatie - Data Analytics in Practice IFIP I3E2015&quot;/&gt;&lt;heropend value=&quot;false&quot;/&gt;&lt;vorm value=&quot;Digitaal&quot;/&gt;&lt;ZaakLocatie/&gt;&lt;zaakkenmerk/&gt;&lt;zaaktitel/&gt;&lt;drager formatted-value=&quot;Document&quot;/&gt;&lt;documentclass value=&quot;Presentatie&quot; formatted-value=&quot;Presentatie&quot;/&gt;&lt;digionderdeel/&gt;&lt;documenttype value=&quot;Intern Justitie&quot; formatted-value=&quot;Intern Justitie&quot;/&gt;&lt;docstatus value=&quot;Informeel concept&quot; formatted-value=&quot;Informeel concept&quot;/&gt;&lt;_onskenmerk formatted-value=&quot;&quot;/&gt;&lt;/presentatie&gt;&lt;/data&gt;&#10;"/>
</p:tagLst>
</file>

<file path=ppt/theme/theme1.xml><?xml version="1.0" encoding="utf-8"?>
<a:theme xmlns:a="http://schemas.openxmlformats.org/drawingml/2006/main" name="std-lichtblauw">
  <a:themeElements>
    <a:clrScheme name="std-oranj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FCAE7"/>
      </a:accent1>
      <a:accent2>
        <a:srgbClr val="76D2B6"/>
      </a:accent2>
      <a:accent3>
        <a:srgbClr val="39870C"/>
      </a:accent3>
      <a:accent4>
        <a:srgbClr val="777C00"/>
      </a:accent4>
      <a:accent5>
        <a:srgbClr val="275937"/>
      </a:accent5>
      <a:accent6>
        <a:srgbClr val="673327"/>
      </a:accent6>
      <a:hlink>
        <a:srgbClr val="0000FF"/>
      </a:hlink>
      <a:folHlink>
        <a:srgbClr val="800080"/>
      </a:folHlink>
    </a:clrScheme>
    <a:fontScheme name="std-oranj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47145C"/>
        </a:dk2>
        <a:lt2>
          <a:srgbClr val="47145C"/>
        </a:lt2>
        <a:accent1>
          <a:srgbClr val="CC003D"/>
        </a:accent1>
        <a:accent2>
          <a:srgbClr val="ED8FBB"/>
        </a:accent2>
        <a:accent3>
          <a:srgbClr val="FFFFFF"/>
        </a:accent3>
        <a:accent4>
          <a:srgbClr val="000000"/>
        </a:accent4>
        <a:accent5>
          <a:srgbClr val="E2AAAF"/>
        </a:accent5>
        <a:accent6>
          <a:srgbClr val="D781A9"/>
        </a:accent6>
        <a:hlink>
          <a:srgbClr val="900079"/>
        </a:hlink>
        <a:folHlink>
          <a:srgbClr val="6065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td-oranje">
    <a:dk1>
      <a:srgbClr val="000000"/>
    </a:dk1>
    <a:lt1>
      <a:srgbClr val="FFFFFF"/>
    </a:lt1>
    <a:dk2>
      <a:srgbClr val="1F497D"/>
    </a:dk2>
    <a:lt2>
      <a:srgbClr val="EEECE1"/>
    </a:lt2>
    <a:accent1>
      <a:srgbClr val="8FCAE7"/>
    </a:accent1>
    <a:accent2>
      <a:srgbClr val="76D2B6"/>
    </a:accent2>
    <a:accent3>
      <a:srgbClr val="39870C"/>
    </a:accent3>
    <a:accent4>
      <a:srgbClr val="777C00"/>
    </a:accent4>
    <a:accent5>
      <a:srgbClr val="275937"/>
    </a:accent5>
    <a:accent6>
      <a:srgbClr val="673327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2523</Words>
  <Application>Microsoft Office PowerPoint</Application>
  <PresentationFormat>Diavoorstelling (4:3)</PresentationFormat>
  <Paragraphs>411</Paragraphs>
  <Slides>32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32</vt:i4>
      </vt:variant>
    </vt:vector>
  </HeadingPairs>
  <TitlesOfParts>
    <vt:vector size="40" baseType="lpstr">
      <vt:lpstr>ＭＳ Ｐゴシック</vt:lpstr>
      <vt:lpstr>Arial</vt:lpstr>
      <vt:lpstr>Calibri</vt:lpstr>
      <vt:lpstr>Times New Roman</vt:lpstr>
      <vt:lpstr>Verdana</vt:lpstr>
      <vt:lpstr>Wingdings</vt:lpstr>
      <vt:lpstr>Zapf Dingbats</vt:lpstr>
      <vt:lpstr>std-lichtblauw</vt:lpstr>
      <vt:lpstr>Open Data: Facing the Challenges</vt:lpstr>
      <vt:lpstr>Content</vt:lpstr>
      <vt:lpstr>Introduction</vt:lpstr>
      <vt:lpstr>Monitoring crime and law enforcement </vt:lpstr>
      <vt:lpstr>The Dutch criminal justice system</vt:lpstr>
      <vt:lpstr>Open Data</vt:lpstr>
      <vt:lpstr>Open Data characteristics</vt:lpstr>
      <vt:lpstr>PowerPoint-presentatie</vt:lpstr>
      <vt:lpstr>PowerPoint-presentatie</vt:lpstr>
      <vt:lpstr>Undesired side effects (in judicial settings)</vt:lpstr>
      <vt:lpstr>Challenges</vt:lpstr>
      <vt:lpstr>Privacy (1)</vt:lpstr>
      <vt:lpstr>Publishing and Using Data III  Privacy (2)</vt:lpstr>
      <vt:lpstr>Legacy (1)</vt:lpstr>
      <vt:lpstr>Legacy(2)  </vt:lpstr>
      <vt:lpstr>Legacy Data(3)</vt:lpstr>
      <vt:lpstr>Architectures (1)</vt:lpstr>
      <vt:lpstr>Architectures(2)</vt:lpstr>
      <vt:lpstr>Architectures (3)</vt:lpstr>
      <vt:lpstr>Architectures (4)</vt:lpstr>
      <vt:lpstr>Architectures (5): Design of the Monitor: Relationship Manager  </vt:lpstr>
      <vt:lpstr>Architectures(7): Relationship Layer</vt:lpstr>
      <vt:lpstr>Architectures(6)</vt:lpstr>
      <vt:lpstr>Open Data Paradox</vt:lpstr>
      <vt:lpstr>Semi-Open Data</vt:lpstr>
      <vt:lpstr>Semi-Open Data</vt:lpstr>
      <vt:lpstr>Measure Semi-Open Data Initiatives</vt:lpstr>
      <vt:lpstr>Semi-Open Data</vt:lpstr>
      <vt:lpstr>Measuring data opening initiatives</vt:lpstr>
      <vt:lpstr>Example</vt:lpstr>
      <vt:lpstr>Support the Use of Open Data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in Practice IFIP I3E2015</dc:title>
  <dc:creator/>
  <cp:lastModifiedBy/>
  <cp:revision>1</cp:revision>
  <dcterms:created xsi:type="dcterms:W3CDTF">2015-08-25T11:20:42Z</dcterms:created>
  <dcterms:modified xsi:type="dcterms:W3CDTF">2016-11-30T22:01:16Z</dcterms:modified>
</cp:coreProperties>
</file>