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63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55D89-A3A0-4BD8-BC2B-229941685595}" type="datetimeFigureOut">
              <a:rPr lang="sk-SK" smtClean="0"/>
              <a:t>19. 2. 2025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7CAA3-A73B-45E9-B8E4-FC255463C40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864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lovak-egov.atlassian.net/wiki/spaces/opendata/pages/20055183/Publika+n+minimum+t+tnej+spr+v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stice.gov.sk/sluzby/opakovane-pouzitie-informacii/" TargetMode="External"/><Relationship Id="rId2" Type="http://schemas.openxmlformats.org/officeDocument/2006/relationships/hyperlink" Target="https://mirri.gov.sk/sekcie/informatizacia/o-sekciach/centralna-datova-kancelaria/legislativne-povinnosti-vyplyvajuce-z-infozakona-zakon-c-211-2000-z-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3600" b="1" dirty="0" err="1"/>
              <a:t>Datasety</a:t>
            </a:r>
            <a:r>
              <a:rPr lang="sk-SK" sz="3600" b="1" dirty="0"/>
              <a:t> s vysokou hodnotou (HVD) a dátové služby v Národnom katalógu otvorených údajov</a:t>
            </a:r>
            <a:endParaRPr lang="sk-SK" sz="3600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Viktória Šunderlíková</a:t>
            </a:r>
          </a:p>
          <a:p>
            <a:r>
              <a:rPr lang="sk-SK" dirty="0" smtClean="0"/>
              <a:t>Lukáš Jankovič</a:t>
            </a:r>
            <a:endParaRPr lang="sk-SK" dirty="0"/>
          </a:p>
        </p:txBody>
      </p:sp>
      <p:pic>
        <p:nvPicPr>
          <p:cNvPr id="3" name="Obrázo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63" y="5637958"/>
            <a:ext cx="2859272" cy="1402202"/>
          </a:xfrm>
          <a:prstGeom prst="rect">
            <a:avLst/>
          </a:prstGeom>
        </p:spPr>
      </p:pic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61" y="5903662"/>
            <a:ext cx="2491851" cy="675117"/>
          </a:xfrm>
          <a:prstGeom prst="rect">
            <a:avLst/>
          </a:prstGeom>
        </p:spPr>
      </p:pic>
      <p:sp>
        <p:nvSpPr>
          <p:cNvPr id="2" name="Zástupný objekt pre pätu 1"/>
          <p:cNvSpPr>
            <a:spLocks noGrp="1"/>
          </p:cNvSpPr>
          <p:nvPr>
            <p:ph type="ftr" sz="quarter" idx="11"/>
          </p:nvPr>
        </p:nvSpPr>
        <p:spPr>
          <a:xfrm>
            <a:off x="2589213" y="6106785"/>
            <a:ext cx="7619999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2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Legislatívne povinnosti pri publikovaní otvorených údajov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979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Publikačné minimum pre štátnu správu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k-SK" dirty="0" smtClean="0"/>
              <a:t>Záväzné pre ministerstvá a ostatné ústredné orgány štátnej správy</a:t>
            </a:r>
          </a:p>
          <a:p>
            <a:r>
              <a:rPr lang="sk-SK" dirty="0" smtClean="0"/>
              <a:t>Povinnosť vyplýva z uznesenia vlády č. 553/2019, úloha č. B5</a:t>
            </a:r>
          </a:p>
          <a:p>
            <a:r>
              <a:rPr lang="sk-SK" dirty="0" err="1" smtClean="0"/>
              <a:t>Odpočtuje</a:t>
            </a:r>
            <a:r>
              <a:rPr lang="sk-SK" dirty="0" smtClean="0"/>
              <a:t> sa k 31. marcu</a:t>
            </a:r>
          </a:p>
          <a:p>
            <a:r>
              <a:rPr lang="sk-SK" dirty="0" smtClean="0"/>
              <a:t>Zoznam 16 </a:t>
            </a:r>
            <a:r>
              <a:rPr lang="sk-SK" dirty="0" err="1" smtClean="0"/>
              <a:t>datasetov</a:t>
            </a:r>
            <a:r>
              <a:rPr lang="sk-SK" dirty="0" smtClean="0"/>
              <a:t> zverejnený na metodickom portáli otvorených údajov</a:t>
            </a:r>
          </a:p>
          <a:p>
            <a:r>
              <a:rPr lang="sk-SK" dirty="0">
                <a:hlinkClick r:id="rId2"/>
              </a:rPr>
              <a:t>Publikačné minimum štátnej správy - Metodika pre otvorené údaje (opendata.gov.sk) </a:t>
            </a:r>
            <a:r>
              <a:rPr lang="sk-SK" dirty="0" smtClean="0">
                <a:hlinkClick r:id="rId2"/>
              </a:rPr>
              <a:t>– </a:t>
            </a:r>
            <a:r>
              <a:rPr lang="sk-SK" dirty="0" err="1" smtClean="0">
                <a:hlinkClick r:id="rId2"/>
              </a:rPr>
              <a:t>Confluence</a:t>
            </a:r>
            <a:endParaRPr lang="sk-SK" dirty="0" smtClean="0"/>
          </a:p>
          <a:p>
            <a:r>
              <a:rPr lang="sk-SK" dirty="0" smtClean="0"/>
              <a:t>Z Centrálneho ekonomického systému sa automatizovane tvoria </a:t>
            </a:r>
            <a:r>
              <a:rPr lang="sk-SK" dirty="0" err="1" smtClean="0"/>
              <a:t>datasety</a:t>
            </a:r>
            <a:r>
              <a:rPr lang="sk-SK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Objednávky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Faktúry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Zahraničné služobné cesty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Organizačné štruktúra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Povinne zverejňované zmluvy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Zoznam zakúpený z verejných zdrojov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 smtClean="0"/>
              <a:t>Počty zamestnancov a vytvorených pracovných miest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Kontrolujeme ich publikovanie v Reporte </a:t>
            </a:r>
            <a:r>
              <a:rPr lang="sk-SK" dirty="0" smtClean="0"/>
              <a:t>dátovej kvality, </a:t>
            </a:r>
            <a:r>
              <a:rPr lang="sk-SK" dirty="0"/>
              <a:t>ktoré sa zverejňujú na metodickom portáli.</a:t>
            </a:r>
          </a:p>
          <a:p>
            <a:pPr>
              <a:buFont typeface="Wingdings" panose="05000000000000000000" pitchFamily="2" charset="2"/>
              <a:buChar char="q"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1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Datasety</a:t>
            </a:r>
            <a:r>
              <a:rPr lang="sk-SK" dirty="0" smtClean="0"/>
              <a:t> s vysokou hodnotou</a:t>
            </a:r>
            <a:br>
              <a:rPr lang="sk-SK" dirty="0" smtClean="0"/>
            </a:br>
            <a:r>
              <a:rPr lang="sk-SK" dirty="0" smtClean="0"/>
              <a:t>(HVD </a:t>
            </a:r>
            <a:r>
              <a:rPr lang="sk-SK" dirty="0" err="1" smtClean="0"/>
              <a:t>datasety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Povinnosť vyplýva z Nariadenia Komisie </a:t>
            </a:r>
            <a:r>
              <a:rPr lang="pt-BR" b="1" dirty="0" smtClean="0"/>
              <a:t>č</a:t>
            </a:r>
            <a:r>
              <a:rPr lang="pt-BR" b="1" dirty="0"/>
              <a:t>. 2023/138 z 21 Decembra 2022</a:t>
            </a:r>
            <a:r>
              <a:rPr lang="pt-BR" dirty="0" smtClean="0"/>
              <a:t>,</a:t>
            </a:r>
            <a:endParaRPr lang="sk-SK" dirty="0" smtClean="0"/>
          </a:p>
          <a:p>
            <a:r>
              <a:rPr lang="sk-SK" dirty="0" smtClean="0"/>
              <a:t>Zoznam konkrétnych </a:t>
            </a:r>
            <a:r>
              <a:rPr lang="sk-SK" dirty="0" err="1" smtClean="0"/>
              <a:t>datasetov</a:t>
            </a:r>
            <a:r>
              <a:rPr lang="sk-SK" dirty="0" smtClean="0"/>
              <a:t> je definovaný v prílohe Nariadenia</a:t>
            </a:r>
          </a:p>
          <a:p>
            <a:r>
              <a:rPr lang="sk-SK" dirty="0" smtClean="0"/>
              <a:t>Povinnosť reportovania – február 2025</a:t>
            </a:r>
          </a:p>
          <a:p>
            <a:r>
              <a:rPr lang="sk-SK" dirty="0" smtClean="0"/>
              <a:t>Poskytovatelia na Slovensku:</a:t>
            </a:r>
          </a:p>
          <a:p>
            <a:pPr marL="0" indent="0">
              <a:buNone/>
            </a:pPr>
            <a:r>
              <a:rPr lang="sk-SK" dirty="0" smtClean="0"/>
              <a:t>Register priestorových údajov (</a:t>
            </a:r>
            <a:r>
              <a:rPr lang="sk-SK" dirty="0" smtClean="0"/>
              <a:t>kategória </a:t>
            </a:r>
            <a:r>
              <a:rPr lang="sk-SK" dirty="0" err="1" smtClean="0"/>
              <a:t>Geopriestorové</a:t>
            </a:r>
            <a:r>
              <a:rPr lang="sk-SK" dirty="0" smtClean="0"/>
              <a:t> údaje, Pozorovanie Zeme a životné prostredie, Mobilita)</a:t>
            </a:r>
          </a:p>
          <a:p>
            <a:pPr marL="0" indent="0">
              <a:buNone/>
            </a:pPr>
            <a:r>
              <a:rPr lang="sk-SK" dirty="0" smtClean="0"/>
              <a:t>Štatistický úrad (kategória </a:t>
            </a:r>
            <a:r>
              <a:rPr lang="sk-SK" dirty="0" err="1" smtClean="0"/>
              <a:t>Śtatistika</a:t>
            </a:r>
            <a:r>
              <a:rPr lang="sk-SK" dirty="0" smtClean="0"/>
              <a:t>, Vlastníctvo spoločností)</a:t>
            </a:r>
          </a:p>
          <a:p>
            <a:pPr marL="0" indent="0">
              <a:buNone/>
            </a:pPr>
            <a:r>
              <a:rPr lang="sk-SK" dirty="0" smtClean="0"/>
              <a:t>SHMU (Meteorológia)</a:t>
            </a:r>
          </a:p>
          <a:p>
            <a:pPr marL="0" indent="0">
              <a:buNone/>
            </a:pPr>
            <a:r>
              <a:rPr lang="sk-SK" dirty="0" smtClean="0"/>
              <a:t>Ministerstvo financií (Vlastníctvo spoločnosti)</a:t>
            </a:r>
          </a:p>
          <a:p>
            <a:pPr marL="0" indent="0">
              <a:buNone/>
            </a:pPr>
            <a:r>
              <a:rPr lang="sk-SK" dirty="0" smtClean="0"/>
              <a:t>Dopravný úrad/Ministerstvo dopravy (Mobilita – vodné cesty)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19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Datasety</a:t>
            </a:r>
            <a:r>
              <a:rPr lang="sk-SK" dirty="0" smtClean="0"/>
              <a:t> s vysokou hodnotou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Registrované metadáta </a:t>
            </a:r>
            <a:r>
              <a:rPr lang="sk-SK" dirty="0" err="1" smtClean="0"/>
              <a:t>datasetov</a:t>
            </a:r>
            <a:r>
              <a:rPr lang="sk-SK" dirty="0" smtClean="0"/>
              <a:t> na data.slovensko.sk (913 HVD </a:t>
            </a:r>
            <a:r>
              <a:rPr lang="sk-SK" dirty="0" err="1" smtClean="0"/>
              <a:t>datasety</a:t>
            </a:r>
            <a:r>
              <a:rPr lang="sk-SK" dirty="0" smtClean="0"/>
              <a:t>)</a:t>
            </a:r>
          </a:p>
          <a:p>
            <a:pPr>
              <a:buFont typeface="+mj-lt"/>
              <a:buAutoNum type="alphaLcPeriod"/>
            </a:pPr>
            <a:r>
              <a:rPr lang="sk-SK" dirty="0" err="1" smtClean="0"/>
              <a:t>Harvestovanie</a:t>
            </a:r>
            <a:r>
              <a:rPr lang="sk-SK" dirty="0" smtClean="0"/>
              <a:t> lokálnych katalógov</a:t>
            </a:r>
          </a:p>
          <a:p>
            <a:pPr>
              <a:buFont typeface="+mj-lt"/>
              <a:buAutoNum type="alphaLcPeriod"/>
            </a:pPr>
            <a:r>
              <a:rPr lang="sk-SK" dirty="0" smtClean="0"/>
              <a:t>Registráciou na centrálnom portáli otvorených údajov</a:t>
            </a:r>
          </a:p>
          <a:p>
            <a:r>
              <a:rPr lang="sk-SK" dirty="0" smtClean="0"/>
              <a:t>Musí byť dodržaný štandard DCAT_AP_SK 3.0.O (právny predpis, kategória HVD, podmienky poskytovania dátovej služby)</a:t>
            </a:r>
          </a:p>
          <a:p>
            <a:r>
              <a:rPr lang="sk-SK" dirty="0" smtClean="0"/>
              <a:t>Poskytované na data.europa.eu (89 </a:t>
            </a:r>
            <a:r>
              <a:rPr lang="sk-SK" dirty="0" err="1" smtClean="0"/>
              <a:t>datasetov</a:t>
            </a:r>
            <a:r>
              <a:rPr lang="sk-SK" dirty="0" smtClean="0"/>
              <a:t>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9682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Opakované použitie informácií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Povinnosť vyplýva zo zákona č. 211/2000 – paragrafy 21b až 21l</a:t>
            </a:r>
          </a:p>
          <a:p>
            <a:r>
              <a:rPr lang="sk-SK" dirty="0" smtClean="0"/>
              <a:t>Smernica č.2019/1014 o otvorených údajoch a opakovanom použití informácií verejného sektora</a:t>
            </a:r>
          </a:p>
          <a:p>
            <a:r>
              <a:rPr lang="sk-SK" dirty="0" smtClean="0"/>
              <a:t>Cieľ je poskytnutie dát tretím stranám na podporu rozvoja vnútorného trhu a vývoja nových aplikácií</a:t>
            </a:r>
          </a:p>
          <a:p>
            <a:r>
              <a:rPr lang="sk-SK" dirty="0" smtClean="0"/>
              <a:t>Povinne sa sprístupňuje sa na základe žiadosti alebo aj bez žiadosti</a:t>
            </a:r>
          </a:p>
          <a:p>
            <a:r>
              <a:rPr lang="sk-SK" dirty="0" smtClean="0"/>
              <a:t>Sprístupnený </a:t>
            </a:r>
            <a:r>
              <a:rPr lang="sk-SK" dirty="0" err="1" smtClean="0"/>
              <a:t>dataset</a:t>
            </a:r>
            <a:r>
              <a:rPr lang="sk-SK" dirty="0" smtClean="0"/>
              <a:t> je poskytovaný všetkým žiadateľom za rovnakých podmienok</a:t>
            </a:r>
          </a:p>
          <a:p>
            <a:r>
              <a:rPr lang="sk-SK" dirty="0" smtClean="0"/>
              <a:t>Informácie, kde sa sprístupňujú tieto dáta sa nahlasujú prevádzkovateľovi centrálneho portálu otvorených údajov</a:t>
            </a:r>
          </a:p>
          <a:p>
            <a:r>
              <a:rPr lang="sk-SK" dirty="0" smtClean="0"/>
              <a:t>Poskytovateľ môže zadať podmienky pre poskytovanie opakovaného použitia informácií. Udáva ich na svojom webovom sídle. Ak neudá, tak sa uplatňuje verejná licencia.</a:t>
            </a:r>
          </a:p>
          <a:p>
            <a:r>
              <a:rPr lang="sk-SK" dirty="0" smtClean="0"/>
              <a:t>Poskytovateľ môže požadovať poplatok za sprístupnenie informácií, ktoré však nesmie prekročiť náklady spojené s poskytovaním informácií.</a:t>
            </a:r>
          </a:p>
        </p:txBody>
      </p:sp>
    </p:spTree>
    <p:extLst>
      <p:ext uri="{BB962C8B-B14F-4D97-AF65-F5344CB8AC3E}">
        <p14:creationId xmlns:p14="http://schemas.microsoft.com/office/powerpoint/2010/main" val="373337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Opakované použitie informácií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/>
              <a:t>Kritéria, na základe ktorých povinné osoby podľa § 21k ods. 3 zákona č.211/2000 Z. z. o slobodnom prístupe k informáciám a o zmene a doplnení niektorých zákonov (zákon o slobode informácií), vypočítavajú celkovú úhradu za sprístupňovanie informácií verejného sektora na opakované použitie </a:t>
            </a:r>
            <a:r>
              <a:rPr lang="sk-SK" b="1" dirty="0" smtClean="0"/>
              <a:t>informácií</a:t>
            </a:r>
          </a:p>
          <a:p>
            <a:r>
              <a:rPr lang="sk-SK" b="1" dirty="0"/>
              <a:t>Zoznam subjektov verejného sektora, ktoré sú zo zákona povinné vytvárať príjmy na pokrytie podstatnej časti nákladov na vykonávanie svojich úloh vo verejnom záujme (zákon č. 211/2000 Z.Z. , § 21k)</a:t>
            </a:r>
          </a:p>
          <a:p>
            <a:r>
              <a:rPr lang="sk-SK" dirty="0" smtClean="0">
                <a:hlinkClick r:id="rId2"/>
              </a:rPr>
              <a:t>Legislatívne </a:t>
            </a:r>
            <a:r>
              <a:rPr lang="sk-SK" dirty="0">
                <a:hlinkClick r:id="rId2"/>
              </a:rPr>
              <a:t>povinnosti vyplývajúce z </a:t>
            </a:r>
            <a:r>
              <a:rPr lang="sk-SK" dirty="0" err="1">
                <a:hlinkClick r:id="rId2"/>
              </a:rPr>
              <a:t>Infozákona</a:t>
            </a:r>
            <a:r>
              <a:rPr lang="sk-SK" dirty="0">
                <a:hlinkClick r:id="rId2"/>
              </a:rPr>
              <a:t> (zákon č. 211/2000 </a:t>
            </a:r>
            <a:r>
              <a:rPr lang="sk-SK" dirty="0" err="1">
                <a:hlinkClick r:id="rId2"/>
              </a:rPr>
              <a:t>Z.z</a:t>
            </a:r>
            <a:r>
              <a:rPr lang="sk-SK" dirty="0">
                <a:hlinkClick r:id="rId2"/>
              </a:rPr>
              <a:t>.) | Ministerstvo investícií, regionálneho rozvoja a informatizácie SR</a:t>
            </a:r>
            <a:endParaRPr lang="sk-SK" dirty="0"/>
          </a:p>
          <a:p>
            <a:r>
              <a:rPr lang="sk-SK" dirty="0" smtClean="0"/>
              <a:t>Príklad stránky:</a:t>
            </a:r>
          </a:p>
          <a:p>
            <a:pPr marL="0" indent="0">
              <a:buNone/>
            </a:pPr>
            <a:r>
              <a:rPr lang="sk-SK" dirty="0">
                <a:hlinkClick r:id="rId3"/>
              </a:rPr>
              <a:t>Opakované použitie informácií - Ministerstvo spravodlivosti </a:t>
            </a:r>
            <a:r>
              <a:rPr lang="sk-SK" dirty="0" smtClean="0">
                <a:hlinkClick r:id="rId3"/>
              </a:rPr>
              <a:t>SR</a:t>
            </a:r>
            <a:endParaRPr lang="sk-SK" dirty="0" smtClean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5683862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442</TotalTime>
  <Words>498</Words>
  <Application>Microsoft Office PowerPoint</Application>
  <PresentationFormat>Širokouhlá</PresentationFormat>
  <Paragraphs>51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Dym</vt:lpstr>
      <vt:lpstr>Datasety s vysokou hodnotou (HVD) a dátové služby v Národnom katalógu otvorených údajov</vt:lpstr>
      <vt:lpstr>Legislatívne povinnosti pri publikovaní otvorených údajov</vt:lpstr>
      <vt:lpstr>Publikačné minimum pre štátnu správu</vt:lpstr>
      <vt:lpstr>Datasety s vysokou hodnotou (HVD datasety)</vt:lpstr>
      <vt:lpstr>Datasety s vysokou hodnotou</vt:lpstr>
      <vt:lpstr>Opakované použitie informácií</vt:lpstr>
      <vt:lpstr>Opakované použitie informácií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Legislatívne povinnosti pri publikovaní otvorených údajov</dc:title>
  <dc:creator>Šunderlíková, Viktória</dc:creator>
  <cp:lastModifiedBy>Šunderlíková, Viktória</cp:lastModifiedBy>
  <cp:revision>20</cp:revision>
  <dcterms:created xsi:type="dcterms:W3CDTF">2025-02-16T06:02:01Z</dcterms:created>
  <dcterms:modified xsi:type="dcterms:W3CDTF">2025-02-19T13:54:45Z</dcterms:modified>
</cp:coreProperties>
</file>