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Kliknutím 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390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5132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8722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4194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6336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45261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532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8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76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8223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7959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1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165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7609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49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919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0638E-C010-44FB-A7F3-3FEC1B494288}" type="datetimeFigureOut">
              <a:rPr lang="sk-SK" smtClean="0"/>
              <a:t>23. 3. 2025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AD58AD-2566-4179-91A4-98A36026236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649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ov-lex.sk/ezbierky-fe/pravne-predpisy/SK/ZZ/2000/211/?ucinnost=23.03.2025#poznamky.poznamka-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ov-lex.sk/ezbierky-fe/pravne-predpisy/SK/ZZ/2000/211/?ucinnost=23.03.2025#poznamky.poznamka-10" TargetMode="External"/><Relationship Id="rId2" Type="http://schemas.openxmlformats.org/officeDocument/2006/relationships/hyperlink" Target="https://www.slov-lex.sk/ezbierky-fe/pravne-predpisy/SK/ZZ/2000/211/?ucinnost=23.03.2025#poznamky.poznamka-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ov-lex.sk/ezbierky-fe/pravne-predpisy/SK/ZZ/2000/211/?ucinnost=23.03.2025#paragraf-21k.odsek-6" TargetMode="External"/><Relationship Id="rId3" Type="http://schemas.openxmlformats.org/officeDocument/2006/relationships/hyperlink" Target="https://www.slov-lex.sk/ezbierky-fe/pravne-predpisy/SK/ZZ/2000/211/?ucinnost=23.03.2025#poznamky.poznamka-27la" TargetMode="External"/><Relationship Id="rId7" Type="http://schemas.openxmlformats.org/officeDocument/2006/relationships/hyperlink" Target="https://www.slov-lex.sk/ezbierky-fe/pravne-predpisy/SK/ZZ/2000/211/?ucinnost=23.03.2025#paragraf-21f.odsek-8" TargetMode="External"/><Relationship Id="rId2" Type="http://schemas.openxmlformats.org/officeDocument/2006/relationships/hyperlink" Target="https://www.slov-lex.sk/ezbierky-fe/pravne-predpisy/SK/ZZ/2000/211/?ucinnost=23.03.2025#paragraf-21d.odsek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ov-lex.sk/ezbierky-fe/pravne-predpisy/SK/ZZ/2000/211/?ucinnost=23.03.2025#paragraf-21f.odsek-7" TargetMode="External"/><Relationship Id="rId5" Type="http://schemas.openxmlformats.org/officeDocument/2006/relationships/hyperlink" Target="https://www.slov-lex.sk/ezbierky-fe/pravne-predpisy/SK/ZZ/2000/211/?ucinnost=23.03.2025#paragraf-21e.odsek-6" TargetMode="External"/><Relationship Id="rId4" Type="http://schemas.openxmlformats.org/officeDocument/2006/relationships/hyperlink" Target="https://www.slov-lex.sk/ezbierky-fe/pravne-predpisy/SK/ZZ/2000/211/?ucinnost=23.03.2025#poznamky.poznamka-27m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ov-lex.sk/ezbierky-fe/pravne-predpisy/SK/ZZ/2000/211/?ucinnost=23.03.2025#poznamky.poznamka-27nb" TargetMode="External"/><Relationship Id="rId2" Type="http://schemas.openxmlformats.org/officeDocument/2006/relationships/hyperlink" Target="https://www.slov-lex.sk/ezbierky-fe/pravne-predpisy/SK/ZZ/2000/211/?ucinnost=23.03.2025#poznamky.poznamka-27n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ov-lex.sk/ezbierky-fe/pravne-predpisy/SK/ZZ/2000/211/?ucinnost=23.03.2025#poznamky.poznamka-27n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Legislatívne povinnosti pre samosprávu – </a:t>
            </a:r>
            <a:r>
              <a:rPr lang="sk-SK" dirty="0" smtClean="0"/>
              <a:t>koncept otvorených údajov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PhDr. Viktória Šunderlíková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742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92925" y="624109"/>
            <a:ext cx="8911687" cy="1560825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Zákon č. 211/2000 </a:t>
            </a:r>
            <a:r>
              <a:rPr lang="sk-SK" dirty="0" err="1" smtClean="0"/>
              <a:t>Z.z</a:t>
            </a:r>
            <a:r>
              <a:rPr lang="sk-SK" dirty="0" smtClean="0"/>
              <a:t> </a:t>
            </a:r>
            <a:r>
              <a:rPr lang="sk-SK" dirty="0" smtClean="0"/>
              <a:t>o </a:t>
            </a:r>
            <a:r>
              <a:rPr lang="sk-SK" dirty="0"/>
              <a:t>slobodnom prístupe k informáciám a o zmene a doplnení niektorých </a:t>
            </a:r>
            <a:r>
              <a:rPr lang="sk-SK" dirty="0" smtClean="0"/>
              <a:t>zákonov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2329313"/>
            <a:ext cx="10515600" cy="3847649"/>
          </a:xfrm>
        </p:spPr>
        <p:txBody>
          <a:bodyPr/>
          <a:lstStyle/>
          <a:p>
            <a:r>
              <a:rPr lang="sk-SK" dirty="0"/>
              <a:t>Samospráva je definovaná ako povinná osoba (obec alebo vyšší územný celok)</a:t>
            </a:r>
          </a:p>
          <a:p>
            <a:pPr lvl="1"/>
            <a:r>
              <a:rPr lang="sk-SK" dirty="0" smtClean="0"/>
              <a:t>Povinne zverejňované </a:t>
            </a:r>
            <a:r>
              <a:rPr lang="sk-SK" dirty="0" err="1" smtClean="0"/>
              <a:t>datasety</a:t>
            </a:r>
            <a:r>
              <a:rPr lang="sk-SK" dirty="0" smtClean="0"/>
              <a:t>, </a:t>
            </a:r>
            <a:endParaRPr lang="sk-SK" dirty="0" smtClean="0"/>
          </a:p>
          <a:p>
            <a:pPr lvl="1"/>
            <a:r>
              <a:rPr lang="sk-SK" dirty="0" smtClean="0"/>
              <a:t>Dáta </a:t>
            </a:r>
            <a:r>
              <a:rPr lang="sk-SK" dirty="0" smtClean="0"/>
              <a:t>na opakované </a:t>
            </a:r>
            <a:r>
              <a:rPr lang="sk-SK" dirty="0" smtClean="0"/>
              <a:t>použitie</a:t>
            </a:r>
          </a:p>
          <a:p>
            <a:r>
              <a:rPr lang="sk-SK" dirty="0"/>
              <a:t>Princíp : „Každý má právo na prístup k informáciám, ktoré majú povinné osoby k dispozícii.“</a:t>
            </a:r>
          </a:p>
          <a:p>
            <a:pPr marL="457200" lvl="1" indent="0">
              <a:buNone/>
            </a:pPr>
            <a:r>
              <a:rPr lang="sk-SK" dirty="0"/>
              <a:t>Ak to technické podmienky povinnej osoby umožňujú, povinná osoba zabezpečuje zverejňovanie a sprístupňovanie informácií aj ako otvorené údaje vo formáte umožňujúcom automatizované spracovanie.</a:t>
            </a:r>
          </a:p>
          <a:p>
            <a:pPr lvl="1"/>
            <a:endParaRPr lang="sk-SK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122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Povinne zverejňované informácie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dirty="0" smtClean="0"/>
              <a:t>Paragraf 5</a:t>
            </a:r>
          </a:p>
          <a:p>
            <a:pPr lvl="2"/>
            <a:r>
              <a:rPr lang="sk-SK" dirty="0"/>
              <a:t>spôsob zriadenia povinnej osoby, jej právomoci a kompetencie a popis organizačnej štruktúry</a:t>
            </a:r>
            <a:r>
              <a:rPr lang="sk-SK" dirty="0" smtClean="0"/>
              <a:t>,</a:t>
            </a:r>
          </a:p>
          <a:p>
            <a:pPr lvl="2"/>
            <a:r>
              <a:rPr lang="sk-SK" dirty="0" smtClean="0"/>
              <a:t>sadzobník </a:t>
            </a:r>
            <a:r>
              <a:rPr lang="sk-SK" dirty="0"/>
              <a:t>správnych poplatkov,</a:t>
            </a:r>
            <a:r>
              <a:rPr lang="sk-SK" b="1" u="sng" baseline="30000" dirty="0">
                <a:hlinkClick r:id="rId2" tooltip="Odkaz na predpis alebo ustanovenie"/>
              </a:rPr>
              <a:t>6</a:t>
            </a:r>
            <a:r>
              <a:rPr lang="sk-SK" b="1" u="sng" dirty="0">
                <a:hlinkClick r:id="rId2" tooltip="Odkaz na predpis alebo ustanovenie"/>
              </a:rPr>
              <a:t>)</a:t>
            </a:r>
            <a:r>
              <a:rPr lang="sk-SK" dirty="0"/>
              <a:t> ktoré povinná osoba vyberá za správne úkony, a sadzobník úhrad za sprístupňovanie informácií</a:t>
            </a:r>
            <a:r>
              <a:rPr lang="sk-SK" dirty="0" smtClean="0"/>
              <a:t>.</a:t>
            </a:r>
          </a:p>
          <a:p>
            <a:pPr lvl="2"/>
            <a:r>
              <a:rPr lang="sk-SK" dirty="0" smtClean="0"/>
              <a:t>Prevody nehnuteľností alebo hnuteľností, </a:t>
            </a:r>
            <a:r>
              <a:rPr lang="sk-SK" dirty="0"/>
              <a:t>ktorej nadobúdacia cena bola vyššia ako 20-násobok minimálnej </a:t>
            </a:r>
            <a:r>
              <a:rPr lang="sk-SK" dirty="0" smtClean="0"/>
              <a:t>mzdy, ktoré prechádzajú do vlastníctva inej ako orgán verejnej moci</a:t>
            </a:r>
          </a:p>
          <a:p>
            <a:pPr lvl="2"/>
            <a:r>
              <a:rPr lang="sk-SK" dirty="0"/>
              <a:t>Ministerstvá, ostatné ústredné orgány štátnej správy a orgány miestnej štátnej správy zverejňujú materiály programového, koncepčného a strategického charakteru a texty navrhovaných právnych noriem po ich uvoľnení na medzirezortné pripomienkové konanie</a:t>
            </a:r>
            <a:r>
              <a:rPr lang="sk-SK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15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Povinne zverejňované informácie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Paragraf 5a – Povinne zverejňovaná zmluva</a:t>
            </a:r>
          </a:p>
          <a:p>
            <a:r>
              <a:rPr lang="sk-SK" dirty="0" smtClean="0"/>
              <a:t>Paragraf 5b – Objednávky, faktúry</a:t>
            </a:r>
          </a:p>
          <a:p>
            <a:r>
              <a:rPr lang="sk-SK" dirty="0" smtClean="0"/>
              <a:t>Paragraf 6 odsek 3</a:t>
            </a:r>
          </a:p>
          <a:p>
            <a:pPr marL="457200" lvl="1" indent="0">
              <a:buNone/>
            </a:pPr>
            <a:r>
              <a:rPr lang="sk-SK" dirty="0" smtClean="0"/>
              <a:t>Povinné </a:t>
            </a:r>
            <a:r>
              <a:rPr lang="sk-SK" dirty="0"/>
              <a:t>osoby, ktoré prevádzkujú informačné systémy</a:t>
            </a:r>
            <a:r>
              <a:rPr lang="sk-SK" b="1" u="sng" baseline="30000" dirty="0">
                <a:hlinkClick r:id="rId2" tooltip="Odkaz na predpis alebo ustanovenie"/>
              </a:rPr>
              <a:t>9</a:t>
            </a:r>
            <a:r>
              <a:rPr lang="sk-SK" b="1" u="sng" dirty="0">
                <a:hlinkClick r:id="rId2" tooltip="Odkaz na predpis alebo ustanovenie"/>
              </a:rPr>
              <a:t>)</a:t>
            </a:r>
            <a:r>
              <a:rPr lang="sk-SK" dirty="0"/>
              <a:t> obsahujúce informácie, pri ktorých osobitný zákon nevylučuje verejnú prístupnosť,</a:t>
            </a:r>
            <a:r>
              <a:rPr lang="sk-SK" b="1" u="sng" baseline="30000" dirty="0">
                <a:hlinkClick r:id="rId3" tooltip="Odkaz na predpis alebo ustanovenie"/>
              </a:rPr>
              <a:t>10</a:t>
            </a:r>
            <a:r>
              <a:rPr lang="sk-SK" b="1" u="sng" dirty="0">
                <a:hlinkClick r:id="rId3" tooltip="Odkaz na predpis alebo ustanovenie"/>
              </a:rPr>
              <a:t>)</a:t>
            </a:r>
            <a:r>
              <a:rPr lang="sk-SK" dirty="0"/>
              <a:t> sú povinné informácie obsiahnuté v týchto registroch a zoznamoch uverejňovať na voľne prístupnej internetovej stránke. Také zverejnenie nie je porušením osobitných predpisov.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2391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 na opakované použitie</a:t>
            </a:r>
            <a:br>
              <a:rPr lang="sk-SK" dirty="0"/>
            </a:b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Paragrafy 21b až 21l</a:t>
            </a:r>
          </a:p>
          <a:p>
            <a:pPr marL="0" indent="0">
              <a:buNone/>
            </a:pPr>
            <a:r>
              <a:rPr lang="sk-SK" b="1" dirty="0" smtClean="0"/>
              <a:t>Čo sú dáta na opakované použitie</a:t>
            </a:r>
          </a:p>
          <a:p>
            <a:pPr marL="0" indent="0">
              <a:buNone/>
            </a:pPr>
            <a:r>
              <a:rPr lang="sk-SK" dirty="0" smtClean="0"/>
              <a:t>Je to použitie dát na </a:t>
            </a:r>
            <a:r>
              <a:rPr lang="sk-SK" dirty="0"/>
              <a:t>podnikateľský účel alebo na nepodnikateľský účel odlišný od pôvodného účelu, na ktorý bola informácia vytvorená v rámci plnenia úloh tejto povinnej osoby</a:t>
            </a:r>
            <a:r>
              <a:rPr lang="sk-SK" dirty="0" smtClean="0"/>
              <a:t>,</a:t>
            </a:r>
          </a:p>
          <a:p>
            <a:pPr marL="0" indent="0">
              <a:buNone/>
            </a:pPr>
            <a:r>
              <a:rPr lang="sk-SK" b="1" dirty="0" smtClean="0"/>
              <a:t>Čo nie sú dáta na opakované použitie</a:t>
            </a:r>
          </a:p>
          <a:p>
            <a:pPr marL="0" indent="0">
              <a:buNone/>
            </a:pPr>
            <a:r>
              <a:rPr lang="sk-SK" dirty="0"/>
              <a:t>Opakovaným použitím informácií nie je výmena informácií medzi povinnými </a:t>
            </a:r>
            <a:r>
              <a:rPr lang="sk-SK" dirty="0" smtClean="0"/>
              <a:t>osobami</a:t>
            </a:r>
          </a:p>
          <a:p>
            <a:pPr marL="0" indent="0">
              <a:buNone/>
            </a:pPr>
            <a:r>
              <a:rPr lang="sk-SK" b="1" dirty="0" smtClean="0"/>
              <a:t>Na čo sa nevzťahuje zákon (paragraf 21c)</a:t>
            </a:r>
          </a:p>
          <a:p>
            <a:pPr marL="0" indent="0">
              <a:buNone/>
            </a:pPr>
            <a:r>
              <a:rPr lang="sk-SK" dirty="0"/>
              <a:t>ktorej vyhotovenie nepatrí do rozsahu plnenia úloh povinnej osoby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9499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 na opakované </a:t>
            </a:r>
            <a:r>
              <a:rPr lang="sk-SK" dirty="0" smtClean="0"/>
              <a:t>použitie</a:t>
            </a:r>
            <a:endParaRPr lang="sk-SK" dirty="0"/>
          </a:p>
        </p:txBody>
      </p:sp>
      <p:sp>
        <p:nvSpPr>
          <p:cNvPr id="5" name="Zástupný objekt pre obsah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 smtClean="0"/>
              <a:t>Paragraf 21d</a:t>
            </a:r>
          </a:p>
          <a:p>
            <a:pPr lvl="1"/>
            <a:r>
              <a:rPr lang="sk-SK" dirty="0"/>
              <a:t>Povinná osoba je povinná sprístupniť informácie na účely opakovaného použitia na základe žiadosti. Informácie na účel opakovaného použitia môže povinná osoba zverejniť aj bez žiadosti</a:t>
            </a:r>
            <a:r>
              <a:rPr lang="sk-SK" dirty="0" smtClean="0"/>
              <a:t>.</a:t>
            </a:r>
          </a:p>
          <a:p>
            <a:r>
              <a:rPr lang="sk-SK" dirty="0" smtClean="0"/>
              <a:t>Paragraf 21e</a:t>
            </a:r>
          </a:p>
          <a:p>
            <a:pPr lvl="1"/>
            <a:r>
              <a:rPr lang="sk-SK" dirty="0"/>
              <a:t>Povinná osoba je povinná sprístupniť informácie na účely opakovaného použitia všetkým žiadateľom za rovnakých podmienok</a:t>
            </a:r>
            <a:r>
              <a:rPr lang="sk-SK" dirty="0" smtClean="0"/>
              <a:t>.</a:t>
            </a:r>
          </a:p>
          <a:p>
            <a:r>
              <a:rPr lang="sk-SK" dirty="0" smtClean="0"/>
              <a:t>Paragraf 21f</a:t>
            </a:r>
          </a:p>
          <a:p>
            <a:pPr lvl="1"/>
            <a:r>
              <a:rPr lang="sk-SK" dirty="0"/>
              <a:t>Povinná osoba môže umožniť opakované použitie informácií bez určenia podmienok alebo s určením podmienok. Ak povinná osoba zverejní informácie na účel opakovaného použitia bez žiadosti podľa </a:t>
            </a:r>
            <a:r>
              <a:rPr lang="sk-SK" b="1" u="sng" dirty="0">
                <a:hlinkClick r:id="rId2" tooltip="Odkaz na predpis alebo ustanovenie"/>
              </a:rPr>
              <a:t>§ 21d ods. 1</a:t>
            </a:r>
            <a:r>
              <a:rPr lang="sk-SK" dirty="0"/>
              <a:t> druhej vety a neurčí podmienky ich opakovaného použitia, je vo vzťahu k sprístupneným informáciám, ktoré sú chránené podľa osobitného predpisu,</a:t>
            </a:r>
            <a:r>
              <a:rPr lang="sk-SK" b="1" u="sng" baseline="30000" dirty="0">
                <a:hlinkClick r:id="rId3" tooltip="Odkaz na predpis alebo ustanovenie"/>
              </a:rPr>
              <a:t>27la</a:t>
            </a:r>
            <a:r>
              <a:rPr lang="sk-SK" b="1" u="sng" dirty="0">
                <a:hlinkClick r:id="rId3" tooltip="Odkaz na predpis alebo ustanovenie"/>
              </a:rPr>
              <a:t>)</a:t>
            </a:r>
            <a:r>
              <a:rPr lang="sk-SK" dirty="0"/>
              <a:t> udelená verejná licencia,</a:t>
            </a:r>
            <a:r>
              <a:rPr lang="sk-SK" b="1" u="sng" baseline="30000" dirty="0">
                <a:hlinkClick r:id="rId4" tooltip="Odkaz na predpis alebo ustanovenie"/>
              </a:rPr>
              <a:t>27ma</a:t>
            </a:r>
            <a:r>
              <a:rPr lang="sk-SK" b="1" u="sng" dirty="0">
                <a:hlinkClick r:id="rId4" tooltip="Odkaz na predpis alebo ustanovenie"/>
              </a:rPr>
              <a:t>)</a:t>
            </a:r>
            <a:r>
              <a:rPr lang="sk-SK" dirty="0"/>
              <a:t> na všetky spôsoby použitia známe v čase jej udelenia v neobmedzenom rozsahu a na celý čas trvania majetkových práv</a:t>
            </a:r>
            <a:r>
              <a:rPr lang="sk-SK" dirty="0" smtClean="0"/>
              <a:t>.</a:t>
            </a:r>
          </a:p>
          <a:p>
            <a:pPr lvl="1"/>
            <a:r>
              <a:rPr lang="sk-SK" dirty="0"/>
              <a:t>Povinná osoba zverejňuje podmienky opakovaného použitia informácií na svojom webovom </a:t>
            </a:r>
            <a:r>
              <a:rPr lang="sk-SK" dirty="0" smtClean="0"/>
              <a:t>sídle</a:t>
            </a:r>
          </a:p>
          <a:p>
            <a:pPr lvl="1"/>
            <a:r>
              <a:rPr lang="sk-SK" dirty="0"/>
              <a:t>Ak povinná osoba sprístupní informácie na účel ich opakovaného použitia, bezodkladne zverejní v štruktúrovanej podobe údaje o webových sídlach a iných miestach, kde sa zverejňujú skutočnosti týkajúce sa opakovaného použitia informácií najmä podľa </a:t>
            </a:r>
            <a:r>
              <a:rPr lang="sk-SK" b="1" u="sng" dirty="0">
                <a:hlinkClick r:id="rId5" tooltip="Odkaz na predpis alebo ustanovenie"/>
              </a:rPr>
              <a:t>§ 21e ods. 6</a:t>
            </a:r>
            <a:r>
              <a:rPr lang="sk-SK" dirty="0"/>
              <a:t>, </a:t>
            </a:r>
            <a:r>
              <a:rPr lang="sk-SK" b="1" u="sng" dirty="0">
                <a:hlinkClick r:id="rId6" tooltip="Odkaz na predpis alebo ustanovenie"/>
              </a:rPr>
              <a:t>§ 21f ods. 7</a:t>
            </a:r>
            <a:r>
              <a:rPr lang="sk-SK" dirty="0"/>
              <a:t> a </a:t>
            </a:r>
            <a:r>
              <a:rPr lang="sk-SK" b="1" u="sng" dirty="0">
                <a:hlinkClick r:id="rId7" tooltip="Odkaz na predpis alebo ustanovenie"/>
              </a:rPr>
              <a:t>8</a:t>
            </a:r>
            <a:r>
              <a:rPr lang="sk-SK" dirty="0"/>
              <a:t> a </a:t>
            </a:r>
            <a:r>
              <a:rPr lang="sk-SK" b="1" u="sng" dirty="0">
                <a:hlinkClick r:id="rId8" tooltip="Odkaz na predpis alebo ustanovenie"/>
              </a:rPr>
              <a:t>§ 21k ods. 6</a:t>
            </a:r>
            <a:r>
              <a:rPr lang="sk-SK" dirty="0"/>
              <a:t>, na portáli určenom Ministerstvom investícií, regionálneho rozvoja a informatizácie Slovenskej republiky (ďalej len „ministerstvo investícií“) pre sprístupňovanie otvorených údajov.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433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Dáta na opakované použitie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Paragraf 21g</a:t>
            </a:r>
          </a:p>
          <a:p>
            <a:pPr lvl="1"/>
            <a:r>
              <a:rPr lang="sk-SK" dirty="0"/>
              <a:t>Povinná osoba sprístupňuje informácie na účely ich opakovaného použitia v podobe a spôsobom, ktoré umožňujú jej technické podmienky, prednostne v elektronickej podobe ako otvorené údaje</a:t>
            </a:r>
            <a:r>
              <a:rPr lang="sk-SK" b="1" u="sng" baseline="30000" dirty="0">
                <a:hlinkClick r:id="rId2" tooltip="Odkaz na predpis alebo ustanovenie"/>
              </a:rPr>
              <a:t>27na</a:t>
            </a:r>
            <a:r>
              <a:rPr lang="sk-SK" b="1" u="sng" dirty="0">
                <a:hlinkClick r:id="rId2" tooltip="Odkaz na predpis alebo ustanovenie"/>
              </a:rPr>
              <a:t>)</a:t>
            </a:r>
            <a:r>
              <a:rPr lang="sk-SK" dirty="0"/>
              <a:t> umožňujúce automatizované spracovanie</a:t>
            </a:r>
            <a:r>
              <a:rPr lang="sk-SK" b="1" u="sng" baseline="30000" dirty="0">
                <a:hlinkClick r:id="rId3" tooltip="Odkaz na predpis alebo ustanovenie"/>
              </a:rPr>
              <a:t>27nb</a:t>
            </a:r>
            <a:r>
              <a:rPr lang="sk-SK" b="1" u="sng" dirty="0">
                <a:hlinkClick r:id="rId3" tooltip="Odkaz na predpis alebo ustanovenie"/>
              </a:rPr>
              <a:t>)</a:t>
            </a:r>
            <a:r>
              <a:rPr lang="sk-SK" dirty="0"/>
              <a:t> spolu s ich metaúdajmi.</a:t>
            </a:r>
            <a:r>
              <a:rPr lang="sk-SK" b="1" u="sng" baseline="30000" dirty="0">
                <a:hlinkClick r:id="rId4" tooltip="Odkaz na predpis alebo ustanovenie"/>
              </a:rPr>
              <a:t>27nc</a:t>
            </a:r>
            <a:r>
              <a:rPr lang="sk-SK" b="1" u="sng" dirty="0">
                <a:hlinkClick r:id="rId4" tooltip="Odkaz na predpis alebo ustanovenie"/>
              </a:rPr>
              <a:t>)</a:t>
            </a:r>
            <a:r>
              <a:rPr lang="sk-SK" dirty="0"/>
              <a:t> Formáty a </a:t>
            </a:r>
            <a:r>
              <a:rPr lang="sk-SK" dirty="0" err="1"/>
              <a:t>metaúdaje</a:t>
            </a:r>
            <a:r>
              <a:rPr lang="sk-SK" dirty="0"/>
              <a:t> musia v čo najväčšom rozsahu spĺňať formálne otvorené štandardy</a:t>
            </a:r>
            <a:r>
              <a:rPr lang="sk-SK" dirty="0" smtClean="0"/>
              <a:t>.</a:t>
            </a:r>
          </a:p>
          <a:p>
            <a:pPr lvl="1"/>
            <a:r>
              <a:rPr lang="sk-SK" dirty="0"/>
              <a:t>Povinná osoba je povinná sprístupňovať dynamické údaje na účel ich opakovaného použitia bezodkladne po ich vzniku prostredníctvom aplikačného programovacieho rozhrania a ak je to vhodné, prostredníctvom ich hromadného stiahnutia</a:t>
            </a:r>
            <a:r>
              <a:rPr lang="sk-SK" dirty="0" smtClean="0"/>
              <a:t>.</a:t>
            </a:r>
          </a:p>
          <a:p>
            <a:r>
              <a:rPr lang="sk-SK" dirty="0" smtClean="0"/>
              <a:t>Paragraf 21k</a:t>
            </a:r>
          </a:p>
          <a:p>
            <a:pPr lvl="1"/>
            <a:r>
              <a:rPr lang="sk-SK" dirty="0"/>
              <a:t>Informácie na účely opakovaného použitia sa sprístupňujú bezplatne. Povinná osoba môže požadovať iba úhradu zahrňujúcu materiálne náklady spojené s vyhotovením rozmnoženiny informácie, s poskytovaním a šírením informácie ako aj s </a:t>
            </a:r>
            <a:r>
              <a:rPr lang="sk-SK" dirty="0" err="1"/>
              <a:t>anonymizáciou</a:t>
            </a:r>
            <a:r>
              <a:rPr lang="sk-SK" dirty="0"/>
              <a:t> osobných údajov a opatreniami na ochranu dôverných obchodných informácií.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33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128</TotalTime>
  <Words>699</Words>
  <Application>Microsoft Office PowerPoint</Application>
  <PresentationFormat>Širokouhlá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Dym</vt:lpstr>
      <vt:lpstr>Legislatívne povinnosti pre samosprávu – koncept otvorených údajov</vt:lpstr>
      <vt:lpstr>Zákon č. 211/2000 Z.z o slobodnom prístupe k informáciám a o zmene a doplnení niektorých zákonov</vt:lpstr>
      <vt:lpstr>Povinne zverejňované informácie</vt:lpstr>
      <vt:lpstr>Povinne zverejňované informácie</vt:lpstr>
      <vt:lpstr>Dáta na opakované použitie </vt:lpstr>
      <vt:lpstr>Dáta na opakované použitie</vt:lpstr>
      <vt:lpstr>Dáta na opakované použitie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Legislatívne povinnosti pre samosprávu – otvorené údaje</dc:title>
  <dc:creator>Šunderlíková, Viktória</dc:creator>
  <cp:lastModifiedBy>Šunderlíková, Viktória</cp:lastModifiedBy>
  <cp:revision>12</cp:revision>
  <dcterms:created xsi:type="dcterms:W3CDTF">2025-03-19T20:06:35Z</dcterms:created>
  <dcterms:modified xsi:type="dcterms:W3CDTF">2025-03-23T06:46:07Z</dcterms:modified>
</cp:coreProperties>
</file>