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66e4cabb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1c66e4cabb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c66e4cab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1c66e4cab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c66e4cabb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21c66e4cabb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c66e4cabb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1c66e4cabb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c66e4cabb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1c66e4cabb_0_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66e4cabb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1c66e4cabb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66e4cabb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1c66e4cabb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c66e4cabb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21c66e4cabb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c66e4cabb_0_2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g21c66e4cabb_0_2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1c66e4ca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g21c66e4cab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c66e4cabb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21c66e4cabb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c66e4cab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21c66e4cabb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1c66e4cabb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g21c66e4cabb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c66e4cabb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1c66e4cabb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c66e4cabb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g21c66e4cabb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c66e4cabb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1c66e4cabb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c66e4cabb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1c66e4cabb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n nadpis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4394200" y="342901"/>
            <a:ext cx="74295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3F6A"/>
              </a:buClr>
              <a:buSzPts val="1400"/>
              <a:buFont typeface="Calibri"/>
              <a:buNone/>
              <a:defRPr b="0" i="0" sz="4400" u="none" cap="none" strike="noStrike">
                <a:solidFill>
                  <a:srgbClr val="143F6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65087" y="6453187"/>
            <a:ext cx="1439862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1776412" y="6453187"/>
            <a:ext cx="86391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087" y="198437"/>
            <a:ext cx="7191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inspire.gov.sk" TargetMode="External"/><Relationship Id="rId4" Type="http://schemas.openxmlformats.org/officeDocument/2006/relationships/hyperlink" Target="mailto:inspire@enviro.gov.sk" TargetMode="External"/><Relationship Id="rId5" Type="http://schemas.openxmlformats.org/officeDocument/2006/relationships/hyperlink" Target="https://wiki.vicepremier.gov.sk/display/opendata/7.+HVD+-+Datasety+s+vysokou+hodnotou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slov-lex.sk/pravne-predpisy/SK/ZZ/2010/3/20160501#paragraf-3" TargetMode="External"/><Relationship Id="rId4" Type="http://schemas.openxmlformats.org/officeDocument/2006/relationships/hyperlink" Target="https://www.slov-lex.sk/pravne-predpisy/SK/ZZ/2000/211/20230101#paragraf-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394200" y="342900"/>
            <a:ext cx="74295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143F6A"/>
              </a:buClr>
              <a:buSzPts val="1400"/>
              <a:buFont typeface="Calibri"/>
              <a:buNone/>
            </a:pPr>
            <a:r>
              <a:rPr lang="en-US" sz="3600"/>
              <a:t>INSPIRE vs. OpenData&amp;HVD</a:t>
            </a:r>
            <a:endParaRPr sz="3600"/>
          </a:p>
        </p:txBody>
      </p:sp>
      <p:cxnSp>
        <p:nvCxnSpPr>
          <p:cNvPr id="25" name="Google Shape;25;p4"/>
          <p:cNvCxnSpPr/>
          <p:nvPr/>
        </p:nvCxnSpPr>
        <p:spPr>
          <a:xfrm>
            <a:off x="4010025" y="0"/>
            <a:ext cx="0" cy="2879725"/>
          </a:xfrm>
          <a:prstGeom prst="straightConnector1">
            <a:avLst/>
          </a:prstGeom>
          <a:noFill/>
          <a:ln cap="flat" cmpd="sng" w="28575">
            <a:solidFill>
              <a:srgbClr val="DDDDDD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6" name="Google Shape;26;p4"/>
          <p:cNvCxnSpPr/>
          <p:nvPr/>
        </p:nvCxnSpPr>
        <p:spPr>
          <a:xfrm>
            <a:off x="4010025" y="2879725"/>
            <a:ext cx="0" cy="1152525"/>
          </a:xfrm>
          <a:prstGeom prst="straightConnector1">
            <a:avLst/>
          </a:prstGeom>
          <a:noFill/>
          <a:ln cap="flat" cmpd="sng" w="28575">
            <a:solidFill>
              <a:srgbClr val="1F3FA5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4010025" y="3978275"/>
            <a:ext cx="0" cy="287972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4837" y="3113087"/>
            <a:ext cx="293052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4241800" y="5070475"/>
            <a:ext cx="77724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43F6A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43F6A"/>
                </a:solidFill>
                <a:latin typeface="Arial"/>
                <a:ea typeface="Arial"/>
                <a:cs typeface="Arial"/>
                <a:sym typeface="Arial"/>
              </a:rPr>
              <a:t>Rokovanie </a:t>
            </a:r>
            <a:r>
              <a:rPr b="1" lang="en-US" sz="1500">
                <a:solidFill>
                  <a:srgbClr val="143F6A"/>
                </a:solidFill>
              </a:rPr>
              <a:t>PS Lepšie dáta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43F6A"/>
              </a:buClr>
              <a:buSzPts val="1500"/>
              <a:buFont typeface="Arial"/>
              <a:buNone/>
            </a:pPr>
            <a:r>
              <a:rPr lang="en-US" sz="1500">
                <a:solidFill>
                  <a:srgbClr val="143F6A"/>
                </a:solidFill>
              </a:rPr>
              <a:t>15</a:t>
            </a:r>
            <a:r>
              <a:rPr b="0" i="0" lang="en-US" sz="1500" u="none" cap="none" strike="noStrike">
                <a:solidFill>
                  <a:srgbClr val="143F6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500">
                <a:solidFill>
                  <a:srgbClr val="143F6A"/>
                </a:solidFill>
              </a:rPr>
              <a:t>03</a:t>
            </a:r>
            <a:r>
              <a:rPr b="0" i="0" lang="en-US" sz="1500" u="none" cap="none" strike="noStrike">
                <a:solidFill>
                  <a:srgbClr val="143F6A"/>
                </a:solidFill>
                <a:latin typeface="Arial"/>
                <a:ea typeface="Arial"/>
                <a:cs typeface="Arial"/>
                <a:sym typeface="Arial"/>
              </a:rPr>
              <a:t>.20</a:t>
            </a:r>
            <a:r>
              <a:rPr lang="en-US" sz="1500">
                <a:solidFill>
                  <a:srgbClr val="143F6A"/>
                </a:solidFill>
              </a:rPr>
              <a:t>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dex.png" id="30" name="Google Shape;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3837" y="6450012"/>
            <a:ext cx="1127125" cy="392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Údaje</a:t>
            </a:r>
            <a:endParaRPr/>
          </a:p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38200" y="1368425"/>
            <a:ext cx="53373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Priestorové údaje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Detailnejšia špecifikácia</a:t>
            </a:r>
            <a:r>
              <a:rPr lang="en-US" sz="2200"/>
              <a:t> (34 tém + 7 kategórií INSPIRE prioritných datasetov)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5789350" y="1368425"/>
            <a:ext cx="63285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Otvorené údaje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Všeobecnejší popis</a:t>
            </a:r>
            <a:r>
              <a:rPr lang="en-US" sz="2200"/>
              <a:t> (6 kategórií, ~ 68 datasetov)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6400" y="2894000"/>
            <a:ext cx="6656624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Metaúdaje </a:t>
            </a:r>
            <a:r>
              <a:rPr lang="en-US"/>
              <a:t>- porovnania / otázky</a:t>
            </a:r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0" y="1368425"/>
            <a:ext cx="64269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Porovnania 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ISO MD profil + národné rozšírenia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Harvesting SK katalógu do Geoportálu Európskej komisie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Potreba eliminácie tvorby duplicitných metaúdajov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Harvesting metaúdajov pre otvorené priestorové údaje z RPI na </a:t>
            </a:r>
            <a:r>
              <a:rPr lang="en-US" sz="2200"/>
              <a:t> SK Open Data portál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Aktualizácia metaúdajov - najneskôr do 6 mesiacov od zmeny obsahu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Koordinácia pre integráciu metaúdajov (organizačná, technologická)</a:t>
            </a:r>
            <a:r>
              <a:rPr lang="en-US" sz="2200"/>
              <a:t>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Budú cez HVD zohľadňované požiadavky na validáciu metaúdajov?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Budú vyžadované len metaúdaje pre datasety, či aj pre série, služby, prípadne aplikácie?</a:t>
            </a:r>
            <a:endParaRPr sz="22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>
            <p:ph idx="1" type="body"/>
          </p:nvPr>
        </p:nvSpPr>
        <p:spPr>
          <a:xfrm>
            <a:off x="6175500" y="1368425"/>
            <a:ext cx="60747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Porovnania 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DCAT profil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Nejasná agregácia metaúdajov na úrovni EÚ - pravdepodobne smerom na Open Data portál Európskej komisie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SK HVD metaúdaje by mali byť agregované cez SK Open Data portál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Očakáva sa príprava spoločného mapovania metaúdajov ISO a DCAT?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Ako a kde budú HVD metaúdaje agregované na EÚ úrovni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Aké sú HVD požiadavky na aktualizáciu metaúdajov?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Väzba metaúdajov na monitoring a využitie?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Metaúdaje - prvé priblíženia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450" y="1362075"/>
            <a:ext cx="3874350" cy="29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676" y="2037350"/>
            <a:ext cx="2942964" cy="36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78325" y="3039074"/>
            <a:ext cx="4240976" cy="35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Údaje - iniciácia mapovania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1554200" y="1392425"/>
            <a:ext cx="9468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Prvé zistenia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Identifikácia toho, čo už je k dispozícii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Step wise prístup - Pilotné / agilené riešenia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800" y="2899625"/>
            <a:ext cx="5839976" cy="342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650" y="2994901"/>
            <a:ext cx="5753225" cy="329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4200" y="4279994"/>
            <a:ext cx="4350851" cy="201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Údaje - porovnania / otázky</a:t>
            </a:r>
            <a:endParaRPr/>
          </a:p>
        </p:txBody>
      </p:sp>
      <p:sp>
        <p:nvSpPr>
          <p:cNvPr id="132" name="Google Shape;132;p17"/>
          <p:cNvSpPr txBox="1"/>
          <p:nvPr>
            <p:ph idx="1" type="body"/>
          </p:nvPr>
        </p:nvSpPr>
        <p:spPr>
          <a:xfrm>
            <a:off x="349800" y="1368425"/>
            <a:ext cx="58257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	Porovnania 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Vyššia komplexita dátového modelu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UML &amp; textový popis údajového modelu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Jednotná štruktúra modelu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Priama a nepriama priestorová väzba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Existencia validačných pravidiel a nástrojov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Iba posledné verzie údajov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</a:t>
            </a:r>
            <a:r>
              <a:rPr lang="en-US" sz="2200"/>
              <a:t>ožiadavky na kvalitu údajov na úrovni tém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Formáty: GML, GeoJSON, GeoPackage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Budú spadať pod HVD aj INSPIRE AsIs údaje</a:t>
            </a:r>
            <a:r>
              <a:rPr lang="en-US" sz="2200"/>
              <a:t>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Ktoré formáty použiť pre údaje z tém Orthoimagery, Elevation (TIFF, GPKG)?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Budú INSPIRE údaje vo formáte GPKG akceptovateľné pre OD&amp;HVD?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Čo s HVD kategóriami s čiastočným INSPIRE prienikom?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6175500" y="1368425"/>
            <a:ext cx="58716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 Porovnania 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Ľahšia štruktúra údajov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Všeobecnejší textový popis modelu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Heterogénna hĺbka popisu modelu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 niektorých HVD je neistá priestorová väzba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Nejasné podmienky na validáciu údajov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Vrátane historických údajov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Požiadavky na kvalitu údajov?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Formáty: ?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Formáty</a:t>
            </a:r>
            <a:r>
              <a:rPr lang="en-US" sz="2200"/>
              <a:t>: Nejasné, čo presne znamená “v otvorenom, strojovo čitateľnom formáte uznávanom v Únii alebo medzinárodne”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Budú pre kategóriu “Pozorovanie Zeme a životné prostredie” akceptovateľní INSPIRE prioritné datasety a údaje programu Copernicus?</a:t>
            </a:r>
            <a:endParaRPr sz="22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Služby/APIs</a:t>
            </a:r>
            <a:endParaRPr/>
          </a:p>
        </p:txBody>
      </p:sp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495450" y="1368425"/>
            <a:ext cx="56802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Porovnania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Služby priestorových údajov</a:t>
            </a:r>
            <a:r>
              <a:rPr lang="en-US" sz="2200"/>
              <a:t> / sieťové služby, hlavne: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Zobrazovacie (WMS, WMTS, 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Ukladacie (WFS, WCS, ATOM/Bulk)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Nástup OGC APIs (Tiles, Features, Coverages..)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Požiadavky na kvalitu služieb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Existencia validačných pravidiel a nástrojov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Aké typy dopytov by mali podporovať </a:t>
            </a:r>
            <a:r>
              <a:rPr lang="en-US" sz="2200"/>
              <a:t>APIs?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Aký bude impakt HVD na aktivitu zjednodušovania INSPIRE metaúdajov?  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175500" y="1368425"/>
            <a:ext cx="58716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Porovnania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APIs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Bulk download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Nejasné požiadavky na kvalitu APIs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Nejasné požiadavky na validáciu 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Podpora tvorby a využívania API / bulk údajov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Klientské desktop/web nástroje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Požiadavky na výkonnosť a dostupnosť APIs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Dokumentácia APIs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Vzdelávanie a zvyšovanie povedomia</a:t>
            </a:r>
            <a:endParaRPr sz="22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Zdieľanie</a:t>
            </a:r>
            <a:r>
              <a:rPr lang="en-US"/>
              <a:t>/Licencie 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1368425"/>
            <a:ext cx="53373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Porovnania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Podpora otvoreného i obmedzeného zdieľania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Podporované licencie CC-0, CC-BY, vrátane špecifických licencií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Iba Only MD and View services are under free licence requirements		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Zjednotenie používania CC licencií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Objasnenie vynútiteľnosti sprístupnenia údajov ak spadajú pod INSPIRE i HVD a poskytovateľ prístup obmedzí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Posilnenie právnej podpory 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6175500" y="1368425"/>
            <a:ext cx="58716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Porovnania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Open data only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Podporované licencie CC-0, CC-BY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Koncept “subjektov verejného sektora oslobodených v súlade s článkom 14 ods. 5 smernice (EÚ) 2019/1024”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Aké budú kritéria a proces tvorby a správy zoznamu “subjektov verejného sektora oslobodených v súlade s článkom 14 ods. 5 smernice (EÚ) 2019/1024”</a:t>
            </a:r>
            <a:r>
              <a:rPr lang="en-US" sz="2200"/>
              <a:t>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Výklad ne/zaradenia údajov pod HVD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Monitoring/Reporting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38200" y="1368425"/>
            <a:ext cx="53373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Porovnania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Každoročne</a:t>
            </a:r>
            <a:endParaRPr sz="2200"/>
          </a:p>
          <a:p>
            <a:pPr indent="-36830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15.12. Harvesting - Metaúdaje</a:t>
            </a:r>
            <a:endParaRPr sz="2200"/>
          </a:p>
          <a:p>
            <a:pPr indent="-368300" lvl="0" marL="9144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01.03. Country Fiche - Správa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Automatizovaný proces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Indikátory pre technické komponenty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Textová časť pre Náklady/Prínosy 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Realita INSPIRE monitoringu zo strany EC iné termíny pre harvesting a iné pre procesing, validáciu a výpočet indikátorov - požiadavky na poskytovateľov a infraštruktúru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Obmedzené využitie údajov pre Náklady / Prínosy - subjektívny impakt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Posilnenie monitoringu využívania vo väzbe na reálne potreby praxe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6175500" y="1368425"/>
            <a:ext cx="58716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Porovnania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2 ročne (od 2025)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Správa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Každý členský štát poskytuje aktualizovanú verziu správy na vyžiadanie zo strany Komisie, ktoré by sa malo opakovať každé dva roky.</a:t>
            </a:r>
            <a:r>
              <a:rPr lang="en-US" sz="2200"/>
              <a:t>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Nejasná podpora automatizovaného monitoringu</a:t>
            </a:r>
            <a:endParaRPr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Témy na diskusiu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Ako zjednotiť automatizovaný INSPIRE a manuálny reporting HVD?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Čo bude v praxi znamenať “existencia posúdenia vplyvu na ochranu údajov vykonaná v súlade s článkom 35 nariadenia (EÚ) 2016/679”?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Plány monitoringu a hodnotenia prínosov, využitia a impaktu HVD? 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Viac info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838200" y="1368425"/>
            <a:ext cx="53373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webové sídlo </a:t>
            </a:r>
            <a:r>
              <a:rPr i="1" lang="en-US" sz="2200" u="sng">
                <a:solidFill>
                  <a:schemeClr val="hlink"/>
                </a:solidFill>
                <a:hlinkClick r:id="rId3"/>
              </a:rPr>
              <a:t>inspire.gov.sk</a:t>
            </a:r>
            <a:endParaRPr i="1"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/>
              <a:t>kontakt</a:t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US" sz="2200" u="sng">
                <a:solidFill>
                  <a:schemeClr val="hlink"/>
                </a:solidFill>
                <a:hlinkClick r:id="rId4"/>
              </a:rPr>
              <a:t>inspire@enviro.gov.sk</a:t>
            </a:r>
            <a:r>
              <a:rPr i="1" lang="en-US" sz="2200"/>
              <a:t>  </a:t>
            </a:r>
            <a:endParaRPr i="1"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6175500" y="1368425"/>
            <a:ext cx="5871600" cy="48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 u="sng">
                <a:solidFill>
                  <a:schemeClr val="hlink"/>
                </a:solidFill>
                <a:hlinkClick r:id="rId5"/>
              </a:rPr>
              <a:t>websídlo HVD - Datasety s vysokou hodnotou</a:t>
            </a:r>
            <a:endParaRPr sz="21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200"/>
              <a:t>kontakt</a:t>
            </a:r>
            <a:endParaRPr i="1" sz="2200"/>
          </a:p>
          <a:p>
            <a:pPr indent="45720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200"/>
              <a:t>?</a:t>
            </a:r>
            <a:endParaRPr i="1"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5775" y="2246975"/>
            <a:ext cx="4233650" cy="351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45375" y="2199550"/>
            <a:ext cx="5337300" cy="34899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Prehľad</a:t>
            </a:r>
            <a:endParaRPr/>
          </a:p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368425"/>
            <a:ext cx="43992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Legislatíva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Dotknuté subjekty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/>
              <a:t>Governance/koordinácia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Metaúdaje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Údaje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Služby/API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Zdieľanie/Licencie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Monitoring/podávanie správ</a:t>
            </a:r>
            <a:endParaRPr sz="2200"/>
          </a:p>
          <a:p>
            <a:pPr indent="-342900" lvl="0" marL="3429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Viac info</a:t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Legislatíva</a:t>
            </a:r>
            <a:endParaRPr/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8200" y="1368425"/>
            <a:ext cx="53373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Smernica / Nariadenia, rozhodnutie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Directive INSPIRE (2007/2)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Metadata regulation (1205/2008)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Interoperability regulations (1089/2010, 102/2011, 1253/2014)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Network services regulation (976/2009), Download and transformation amendment (1088/2010)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Spatial data services regulation (1311,1312/2014)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Data sharing regulation (268/2010)</a:t>
            </a:r>
            <a:endParaRPr sz="2200"/>
          </a:p>
          <a:p>
            <a:pPr indent="-36830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Monitoring and reporting decision (2019/1372), regulation (2019/1010) 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6175500" y="1368425"/>
            <a:ext cx="58716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Smernica</a:t>
            </a:r>
            <a:r>
              <a:rPr i="1" lang="en-US" sz="2200"/>
              <a:t>/rozhodnutie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Directive Open Data (2019/1024)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Regulation HVD (2023/138)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Dotknuté subjekty</a:t>
            </a:r>
            <a:endParaRPr/>
          </a:p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38200" y="1368425"/>
            <a:ext cx="53373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INSPIRE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Zákon č.3/2010 Z.z. v znp.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Povinné osoby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OVM 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Samospráva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Rozpočtové a príspevkové organizácie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fyzická osoba – podnikateľ a právnická osoba plniaca zmluvné úlohy pre vyššie uvedené pov. osoby 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Tretie strany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6175500" y="1368425"/>
            <a:ext cx="5871600" cy="4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OD&amp;HVD</a:t>
            </a:r>
            <a:endParaRPr sz="220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	</a:t>
            </a:r>
            <a:r>
              <a:rPr i="1" lang="en-US" sz="2200"/>
              <a:t>Zákon č.211/2000 Z.z. v znp.</a:t>
            </a:r>
            <a:endParaRPr i="1" sz="2200"/>
          </a:p>
          <a:p>
            <a:pPr indent="-3683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Povinné osoby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Š</a:t>
            </a:r>
            <a:r>
              <a:rPr lang="en-US" sz="2200"/>
              <a:t>tátne orgány, obce, vyššie územné celky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Rozpočtové a príspevkové organizácie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Zdravotné poisťovne</a:t>
            </a:r>
            <a:endParaRPr sz="2200"/>
          </a:p>
          <a:p>
            <a:pPr indent="-368300" lvl="1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Právnické osoby a fyzické osoby, ktorým zákon zveruje právomoc rozhodovať o právach a povinnostiach fyzických osôb alebo právnických osôb v oblasti verejnej správy, a to iba v rozsahu tejto ich rozhodovacej činnosti</a:t>
            </a:r>
            <a:endParaRPr sz="2200"/>
          </a:p>
          <a:p>
            <a:pPr indent="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900"/>
          </a:p>
          <a:p>
            <a:pPr indent="0" lvl="0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Governance/koordinácia</a:t>
            </a:r>
            <a:endParaRPr/>
          </a:p>
        </p:txBody>
      </p:sp>
      <p:sp>
        <p:nvSpPr>
          <p:cNvPr id="59" name="Google Shape;59;p8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650" y="1277750"/>
            <a:ext cx="6238524" cy="54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25" y="1690825"/>
            <a:ext cx="9630098" cy="51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Governance/koordinácia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1554200" y="1392425"/>
            <a:ext cx="94689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Potreba synergie / harmonogram</a:t>
            </a:r>
            <a:endParaRPr sz="2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Governance/koordinácia EÚ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916550" y="1392425"/>
            <a:ext cx="112755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Hraničné podmienky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Príklady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Dobrej praxe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ako hlavný nástroj, GreenData4All pre právne zmeny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Jedna implementácia s maximálnym opätovným využitím existujúcej implementácie INSPIRE.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Posunúť režimy prístupu smerom k otvoreným údajom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Zapojiť komunitu otvorených dát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Maximalizovať využitie dostupných kapacity v členských krajinách a Európskej komisii zlúčením podskupín súčasných akcií MIWP 2.1 a 2.2 do novej podskupiny HVD INSPIRE / HVD alignment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Európska komisia bude viesť túto dedikovaná MIG podskupinu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Governance/koordinácia EÚ</a:t>
            </a:r>
            <a:endParaRPr/>
          </a:p>
        </p:txBody>
      </p:sp>
      <p:sp>
        <p:nvSpPr>
          <p:cNvPr id="81" name="Google Shape;81;p11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916550" y="1392425"/>
            <a:ext cx="112755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Odporúčané témy na diskusiu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Hlavné oblasti záujmu pre osvedčené postupy: metadáta (ISO / DCAT-AP), sieťové služby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Zásady týkajúce sa zdieľania údajov a prístupu k nim v rámci INSPIRE by sa mali preskúmať a aktualizovať, aby sa zabezpečilo, že budú v súlade s ustanoveniami vykonávacieho aktu o súboroch údajov s vysokou hodnotou.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Dátové portály používané pre údaje regulované INSPIRE by mali byť integrované s dátovými portálmi zriadenými vykonávacím aktom o súboroch údajov s vysokou hodnotou, aby sa zlepšila dostupnosť údajov pre používateľov.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Pri implementácii INSPIRE by sa mali presadzovať a podporovať zásady otvorených údajov, ako sú stanovené vo vykonávacom akte o súboroch údajov s vysokou hodnotou.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Spolupráca medzi príslušnými zainteresovanými stranami vrátane poskytovateľov údajov, používateľov údajov a vládnych agentúr je kľúčová na zabezpečenie harmonizovaného a účinného zosúladenia smernice INSPIRE a vykonávacieho aktu o súboroch údajov s vysokou hodnotou.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Regulačné monitorovanie a podávanie správ by malo byť plne zosúladené a malo by tiež umožňovať posúdenie účinnosti zosúladenia medzi smernicou INSPIRE a HVD.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/>
              <a:t>Governance/koordinácia SK</a:t>
            </a:r>
            <a:endParaRPr/>
          </a:p>
        </p:txBody>
      </p:sp>
      <p:sp>
        <p:nvSpPr>
          <p:cNvPr id="88" name="Google Shape;88;p12"/>
          <p:cNvSpPr txBox="1"/>
          <p:nvPr/>
        </p:nvSpPr>
        <p:spPr>
          <a:xfrm>
            <a:off x="65087" y="198437"/>
            <a:ext cx="7191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916550" y="1392425"/>
            <a:ext cx="11275500" cy="4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Hraničné podmienky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Potreba externej (SK-EÚ) i národnej koordinácie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Eliminácia duplicít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Spolupráca s poskytovateľmi a používateľmi údajov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Spresnenie požiadaviek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Podpora pri implementácii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916550" y="3931100"/>
            <a:ext cx="11275500" cy="15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>
                <a:latin typeface="Calibri"/>
                <a:ea typeface="Calibri"/>
                <a:cs typeface="Calibri"/>
                <a:sym typeface="Calibri"/>
              </a:rPr>
              <a:t>Odporúčané témy na diskusiu</a:t>
            </a:r>
            <a:endParaRPr b="1"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Dokumentácia datasetov &amp; služieb/API cez metaúdaje a a ich prepojenie (harvesting)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Identifikácia, mapovanie a harmonizácia údajov (AsIs, zjednodušovanie modelov, väzba na využitie)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• Sprístupňovanie/zdieľanie údajov cez služby / API / priame ukladanie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Dokumentácia a sprehľadnenie podmienok prístupu / licencie (CC-0/CC-BY)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Koordinácia monitoringu sprístupňovania a využívania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1_prezentacia-MZP">
  <a:themeElements>
    <a:clrScheme name="Teplá modrá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