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omments/modernComment_115_40CAC74E.xml" ContentType="application/vnd.ms-powerpoint.comments+xml"/>
  <Override PartName="/ppt/comments/modernComment_11A_ED64182A.xml" ContentType="application/vnd.ms-powerpoint.comments+xml"/>
  <Override PartName="/ppt/comments/modernComment_11B_A244FEC8.xml" ContentType="application/vnd.ms-powerpoint.comments+xml"/>
  <Override PartName="/ppt/comments/modernComment_11C_CB1AEACF.xml" ContentType="application/vnd.ms-powerpoint.comments+xml"/>
  <Override PartName="/ppt/comments/modernComment_11D_410F66AB.xml" ContentType="application/vnd.ms-powerpoint.comments+xml"/>
  <Override PartName="/ppt/comments/modernComment_11E_B801DAF4.xml" ContentType="application/vnd.ms-powerpoint.comments+xml"/>
  <Override PartName="/ppt/comments/modernComment_11F_D493929E.xml" ContentType="application/vnd.ms-powerpoint.comments+xml"/>
  <Override PartName="/ppt/comments/modernComment_120_151E48C2.xml" ContentType="application/vnd.ms-powerpoint.comments+xml"/>
  <Override PartName="/ppt/comments/modernComment_121_D7A39F62.xml" ContentType="application/vnd.ms-powerpoint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77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64" r:id="rId16"/>
    <p:sldId id="279" r:id="rId17"/>
    <p:sldId id="280" r:id="rId18"/>
    <p:sldId id="290" r:id="rId19"/>
    <p:sldId id="262" r:id="rId2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kéta Šimoni" initials="MŠ" lastIdx="1" clrIdx="0">
    <p:extLst>
      <p:ext uri="{19B8F6BF-5375-455C-9EA6-DF929625EA0E}">
        <p15:presenceInfo xmlns:p15="http://schemas.microsoft.com/office/powerpoint/2012/main" userId="S-1-5-21-1933036909-321857055-1030881100-39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303F0-DDC9-42E5-BB29-82760AC111CA}" v="46" dt="2022-01-25T08:07:07.873"/>
    <p1510:client id="{06913F84-7310-4289-8968-F88AEA6816E6}" v="6" dt="2021-12-13T11:02:59.444"/>
    <p1510:client id="{06A9DF3F-9719-4226-9D51-B8E3344C81AA}" v="112" dt="2022-01-25T09:57:09.763"/>
    <p1510:client id="{06EFCFC9-C3D6-4649-BAAF-B78A0B548746}" v="64" dt="2022-11-28T11:33:02.186"/>
    <p1510:client id="{093A7C02-0FD2-46BD-9BD1-DF35AC168D7D}" v="33" dt="2022-01-25T09:23:14.434"/>
    <p1510:client id="{0F5858F7-D5DC-4056-BA26-A1CE3D942AC7}" v="560" dt="2022-12-08T09:12:47.547"/>
    <p1510:client id="{11E0B837-BC6B-4FC1-86BB-B324B1AAFF25}" v="96" dt="2022-10-03T11:19:19.144"/>
    <p1510:client id="{14DDD726-285C-45D1-B8B9-890CC24BAA37}" v="57" dt="2023-03-15T10:43:07.097"/>
    <p1510:client id="{1501CEFE-0631-4248-92C3-242FBA210455}" v="326" dt="2022-01-25T10:16:30.840"/>
    <p1510:client id="{1DAC0AB8-E989-4785-A832-BFBF9C6E43D5}" v="165" dt="2022-10-04T07:25:09.243"/>
    <p1510:client id="{1DF6AC24-B94F-4D46-A5D7-F52F9153F301}" v="916" dt="2023-03-15T09:51:13.243"/>
    <p1510:client id="{1F4948DA-4041-4CFF-9B62-F98B6DFB2B27}" v="383" dt="2022-01-19T12:13:05.515"/>
    <p1510:client id="{23D0F041-C21A-43AF-944E-43784A1046A6}" v="101" dt="2022-01-24T13:23:28.075"/>
    <p1510:client id="{2467A2D2-29C7-4D98-A095-0E14256CDA3D}" v="83" dt="2022-01-25T10:47:14.984"/>
    <p1510:client id="{270E52C8-4249-4C1E-9B81-04EF94C79DA6}" v="156" dt="2022-12-07T15:07:45.217"/>
    <p1510:client id="{2E5D9A44-04BB-4928-AFD7-111667C4426C}" v="341" dt="2022-12-08T09:32:54.185"/>
    <p1510:client id="{304A043A-D603-400D-8007-70EE011E226A}" v="57" dt="2022-01-25T10:04:18.770"/>
    <p1510:client id="{35BE0502-1E9F-4268-81DC-B45BFCB8DDAB}" v="177" dt="2022-10-04T09:37:29.193"/>
    <p1510:client id="{39D5D27E-036C-4A77-A56C-CBF463CE50F1}" v="152" dt="2022-01-25T11:47:34.596"/>
    <p1510:client id="{3E6131A9-FD9C-4455-A0BB-49F294D5DFF9}" v="439" dt="2022-12-07T14:45:02.816"/>
    <p1510:client id="{416D45E7-30DE-4E91-839A-82DEA6C39985}" v="146" dt="2022-01-25T10:35:22.333"/>
    <p1510:client id="{43F06274-125C-41AA-8BC4-6222F3729189}" v="30" dt="2022-11-28T12:07:28.577"/>
    <p1510:client id="{46972F6F-75BD-4605-AA13-535C9CDCC37F}" v="81" dt="2022-12-07T13:14:15.056"/>
    <p1510:client id="{497062BD-6F7A-44E8-A4D4-3CCF4626D493}" v="4" dt="2021-12-13T12:26:34.507"/>
    <p1510:client id="{4B0387A3-3F5F-4CC2-8B0D-004B38CE1769}" v="61" dt="2022-01-21T13:53:46.590"/>
    <p1510:client id="{4B8CE57D-72AC-4A1B-8B64-30A6E9DE3ED8}" v="74" dt="2022-01-25T10:48:17.071"/>
    <p1510:client id="{4D376988-DB76-4FEF-900A-54F1244FB717}" v="2294" dt="2022-10-03T16:19:30.594"/>
    <p1510:client id="{50C546BF-9933-4FE5-9BEE-530A1FD94DA2}" v="1083" dt="2022-01-25T10:49:18.030"/>
    <p1510:client id="{523F2D50-AC4E-49F8-84AD-AA6778F0CA7B}" v="86" dt="2021-12-14T08:05:48.668"/>
    <p1510:client id="{5ADE7C63-6A2E-420B-87CA-EB04B7A3BC1A}" v="123" dt="2022-01-24T09:23:59.951"/>
    <p1510:client id="{5EDC7D74-3774-44D6-BACA-1FB7AB0903B4}" v="29" dt="2022-01-24T09:47:02.198"/>
    <p1510:client id="{5F0B62ED-46BD-4BA0-82B0-14845D247ABF}" v="3" dt="2021-12-14T09:47:31.077"/>
    <p1510:client id="{6518BC2D-9A27-4BBF-B7A3-6478817B8BB4}" v="18" dt="2021-12-14T07:59:42.608"/>
    <p1510:client id="{6A501503-569F-4B4E-B729-99123DD2954B}" v="204" dt="2022-10-04T10:21:08.927"/>
    <p1510:client id="{78836D62-CAD9-4B15-8720-A9DA850B9B64}" v="1142" dt="2022-01-20T09:02:09.960"/>
    <p1510:client id="{7B13254A-9B1B-4ACA-86A4-1FEE13E30079}" v="688" dt="2022-12-08T10:35:03.593"/>
    <p1510:client id="{7DB01093-612E-4E8B-B4D6-294C1286E254}" v="182" dt="2023-03-13T12:24:54.495"/>
    <p1510:client id="{7FE0FAB6-B813-4E1D-A34D-23EE344A4140}" v="61" dt="2023-03-15T09:34:47.579"/>
    <p1510:client id="{80991F25-F109-4B24-95F9-E197614B1CA9}" v="117" dt="2023-03-13T13:55:26.639"/>
    <p1510:client id="{84BE4736-307E-4968-A197-52BE918D39FD}" v="6" dt="2021-12-14T11:35:15.305"/>
    <p1510:client id="{84EFC098-3518-47F9-AD17-633CE5DA63B0}" v="104" dt="2021-12-06T12:14:07.472"/>
    <p1510:client id="{8C86E3E8-9B50-444D-9526-3201957C9ECA}" v="26" dt="2022-01-25T11:41:55.794"/>
    <p1510:client id="{8D5CE949-48F6-4526-B705-B7FD290AE104}" v="356" dt="2021-12-13T10:41:07.791"/>
    <p1510:client id="{93CE3201-2CDE-46D1-A8DF-B61472F1041C}" v="76" dt="2021-12-13T11:59:11.165"/>
    <p1510:client id="{977A534F-3EBD-4461-B71F-036BF98AD9E6}" v="740" dt="2021-12-13T23:20:46.089"/>
    <p1510:client id="{97929F63-78BA-4293-984C-D11ED88C00E1}" v="100" dt="2022-12-08T07:58:06.594"/>
    <p1510:client id="{9EBC548F-A1F8-42E1-A464-A8928A064849}" v="28" dt="2022-01-25T10:16:34.715"/>
    <p1510:client id="{A45ED014-673D-4F16-8EFA-561494319AB7}" v="413" dt="2021-12-13T13:48:05.442"/>
    <p1510:client id="{A6A37610-1B7C-4BA6-B779-28A05CC48369}" v="69" dt="2023-03-15T10:39:49.324"/>
    <p1510:client id="{B07644B7-DFE0-499C-A2FA-DC176E0EB39C}" v="35" dt="2022-01-25T11:20:02.942"/>
    <p1510:client id="{B0846C67-3DFA-47A1-8900-97654381D6DE}" v="1346" dt="2022-10-03T14:39:59.080"/>
    <p1510:client id="{B0B3CD44-7767-4EEE-93EB-FC81FAC53A77}" v="10" dt="2021-12-13T12:20:06.529"/>
    <p1510:client id="{BCD42347-414B-4933-A199-F5C100781A12}" v="131" dt="2021-12-14T11:44:28.418"/>
    <p1510:client id="{C317CB85-C02F-4FE6-BC04-18BDA4A76667}" v="1046" dt="2022-12-08T10:42:49.216"/>
    <p1510:client id="{D090E313-243E-4CB6-B293-D7E03E39C24E}" v="41" dt="2022-01-24T12:29:04.398"/>
    <p1510:client id="{D516AF41-FEA8-405E-B8DC-9614CFC5981C}" v="54" dt="2022-01-25T12:15:25.116"/>
    <p1510:client id="{D6918EB3-D251-477A-90A0-D969A321C803}" v="296" dt="2022-01-25T11:44:50.868"/>
    <p1510:client id="{D6B35C53-03CA-4041-A670-BE7F3D767AFA}" v="914" dt="2023-03-13T13:08:16.462"/>
    <p1510:client id="{D90429DA-8741-4980-AE76-7F1B4C960ACD}" v="1" dt="2021-12-14T09:31:58.597"/>
    <p1510:client id="{D9BFE06C-FBAB-4A41-A88C-8F3F98FE58A3}" v="2865" dt="2023-03-15T10:30:38.153"/>
    <p1510:client id="{DAA525E9-52E8-4BD7-A730-4D8D89B6B780}" v="8" dt="2022-01-24T09:54:59.212"/>
    <p1510:client id="{DBC7F85A-965D-44D5-A7C2-E9B03022D705}" v="71" dt="2023-03-14T09:59:54.808"/>
    <p1510:client id="{DCFF703C-DBBC-4725-AF1F-8704B2BAAFB7}" v="11" dt="2021-12-14T11:59:42.061"/>
    <p1510:client id="{DD0F07AE-2FCC-446C-96E8-83A449ABFB5E}" v="57" dt="2022-01-25T07:12:40.501"/>
    <p1510:client id="{DDB6D133-A783-4783-B74C-18143B4CEACF}" v="239" dt="2022-12-08T09:22:09.329"/>
    <p1510:client id="{DDD5D42C-9A32-4B80-8E75-82EB61A00CD6}" v="19" dt="2022-01-17T13:51:01.089"/>
    <p1510:client id="{DE2A31C5-8603-49BE-BAD4-47F9DC13F7C6}" v="24" dt="2022-01-24T12:19:01.491"/>
    <p1510:client id="{E2FE3318-8DF6-4AA5-990B-88EF4660FC3E}" v="711" dt="2022-01-24T21:57:38.370"/>
    <p1510:client id="{E6BC516A-0378-4A3F-8E94-CA317C76A7C3}" v="63" dt="2022-01-25T11:18:44.279"/>
    <p1510:client id="{E80C7BE2-A705-4270-A3C1-F8E9352A9159}" v="37" dt="2021-12-14T11:30:34.654"/>
    <p1510:client id="{EBD174D4-4B35-4FE7-BB72-44FF524D4460}" v="149" dt="2021-12-14T11:58:23.323"/>
    <p1510:client id="{EE15D946-760B-4407-B6A4-66E99770023F}" v="167" dt="2023-03-14T10:42:30.686"/>
    <p1510:client id="{F5033F03-BB6B-416F-8E8E-67FE2270A021}" v="1266" dt="2022-01-25T00:04:13.336"/>
    <p1510:client id="{F6784786-1D95-4E2B-BB18-D4DAC5351136}" v="2" dt="2022-01-25T11:02:50.162"/>
    <p1510:client id="{F6D179DC-44A1-4CD3-AAF7-084817A29509}" v="432" dt="2021-12-14T11:26:06.118"/>
    <p1510:client id="{F9688DBE-676C-4044-B504-CF26DF7A4996}" v="102" dt="2022-09-29T11:09:30.629"/>
    <p1510:client id="{FF3E719A-B1C0-4111-8C34-D03D2DB7954C}" v="363" dt="2021-12-14T10:02:58.827"/>
    <p1510:client id="{FFCEB6C7-6CAD-4F20-9D51-CA45A1C001AB}" v="466" dt="2022-01-24T10:58:06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modernComment_115_40CAC7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263DCE-C6A3-40E9-ABAA-A49163957D58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A929655E-275C-43D1-A466-1E4B9D7A0532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1A_ED6418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D865C2-AC7C-4CB3-B0F5-95314B65992D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4B1BF2C4-BAEC-46FA-B55A-1D053991578D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1B_A244FE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E3FF371-4FDC-49B9-8E6C-330D07187BDC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2AC83359-6FE2-4B5D-A5D3-3ACB5DB8A18D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1C_CB1AEA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B7F18C-9A9C-470D-883E-E1813F847AF6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924767BA-7094-4593-980B-3A31FF5D1ECC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1D_410F66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BC7B7A-AC5A-47B7-A000-E61FBAA5D62B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706A878C-4D55-410E-9C83-DD918AE0720A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1E_B801DAF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63B6656-C789-445E-B8E2-2E70E7801B5E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E079A531-7C11-4E69-BB9D-438BCB47E50B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1F_D49392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EDA74F-D6E8-4346-B9B0-BDF86FDE4DBF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964D8B0B-E719-467A-9151-624116661148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20_151E48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730B30-665D-40B7-A74D-EE96864A60A0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BE813059-4340-4EB5-A35A-D0BD6FD3FC70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comments/modernComment_121_D7A39F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E60EB9-9D27-4190-9488-79B20E3D2519}" authorId="{43E42DBE-D4C8-B183-F29F-9C655AAC317C}" status="resolved" created="2023-01-10T13:33:32.874">
    <pc:sldMkLst xmlns:pc="http://schemas.microsoft.com/office/powerpoint/2013/main/command">
      <pc:docMk/>
      <pc:sldMk cId="198188324" sldId="342"/>
    </pc:sldMkLst>
    <p188:replyLst>
      <p188:reply id="{AF27166F-D8DD-402E-B94C-2C686E4F68FD}" authorId="{5B17D3E8-FA66-336E-1143-DE182CE4AC16}" created="2023-02-03T09:44:30.560">
        <p188:txBody>
          <a:bodyPr/>
          <a:lstStyle/>
          <a:p>
            <a:r>
              <a:rPr lang="en-US"/>
              <a:t>vysvetlit preco je tu ten komponent</a:t>
            </a:r>
          </a:p>
        </p188:txBody>
      </p188:reply>
    </p188:replyLst>
    <p188:txBody>
      <a:bodyPr/>
      <a:lstStyle/>
      <a:p>
        <a:r>
          <a:rPr lang="en-US"/>
          <a:t>[@Líška, Miroslav] Mirko prosím vymeniť obrázok a prosím o kontrolu</a:t>
        </a:r>
      </a:p>
    </p188:txBody>
  </p188:cm>
  <p188:cm id="{4FB873E8-4799-40E6-8B75-C2900A12E263}" authorId="{0D00AFFC-A984-E19B-23A8-12A33778204C}" status="resolved" created="2023-02-07T15:41:52.411">
    <pc:sldMkLst xmlns:pc="http://schemas.microsoft.com/office/powerpoint/2013/main/command">
      <pc:docMk/>
      <pc:sldMk cId="198188324" sldId="342"/>
    </pc:sldMkLst>
    <p188:txBody>
      <a:bodyPr/>
      <a:lstStyle/>
      <a:p>
        <a:r>
          <a:rPr lang="en-US"/>
          <a:t>vymazať znak VO5 [@Líška, Miroslav]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36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031" y="5273611"/>
            <a:ext cx="2318544" cy="283528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7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1501">
              <a:lnSpc>
                <a:spcPts val="864"/>
              </a:lnSpc>
            </a:pPr>
            <a:fld id="{81D60167-4931-47E6-BA6A-407CBD079E47}" type="slidenum">
              <a:rPr lang="sk-SK" spc="-4" smtClean="0"/>
              <a:pPr marL="31501">
                <a:lnSpc>
                  <a:spcPts val="864"/>
                </a:lnSpc>
              </a:pPr>
              <a:t>‹#›</a:t>
            </a:fld>
            <a:endParaRPr lang="sk-SK" spc="-4"/>
          </a:p>
        </p:txBody>
      </p:sp>
    </p:spTree>
    <p:extLst>
      <p:ext uri="{BB962C8B-B14F-4D97-AF65-F5344CB8AC3E}">
        <p14:creationId xmlns:p14="http://schemas.microsoft.com/office/powerpoint/2010/main" val="3682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cepremier.gov.sk/pages/viewpage.action?pageId=82019428" TargetMode="External"/><Relationship Id="rId2" Type="http://schemas.microsoft.com/office/2018/10/relationships/comments" Target="../comments/modernComment_120_151E48C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interoperabilita.gov.sk/" TargetMode="External"/><Relationship Id="rId2" Type="http://schemas.microsoft.com/office/2018/10/relationships/comments" Target="../comments/modernComment_121_D7A39F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zdhttps/wiki.vicepremier.gov.sk/display/opendata/7.+HVD+-+Datasety+s+vysokou+hodnoto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iki.vicepremier.gov.sk/pages/viewpage.action?pageId=10182263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15_40CAC74E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cepremier.gov.sk/pages/viewpage.action?pageId=101835720" TargetMode="External"/><Relationship Id="rId2" Type="http://schemas.microsoft.com/office/2018/10/relationships/comments" Target="../comments/modernComment_11A_ED64182A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ata.gov.sk/sparq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B_A244FEC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vak-egov" TargetMode="External"/><Relationship Id="rId2" Type="http://schemas.microsoft.com/office/2018/10/relationships/comments" Target="../comments/modernComment_11C_CB1AEACF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1D_410F66AB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cepremier.gov.sk/pages/viewpage.action?pageId=82019428" TargetMode="External"/><Relationship Id="rId2" Type="http://schemas.microsoft.com/office/2018/10/relationships/comments" Target="../comments/modernComment_11E_B801DAF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vicepremier.gov.sk/pages/viewpage.action?pageId=82019428" TargetMode="External"/><Relationship Id="rId2" Type="http://schemas.microsoft.com/office/2018/10/relationships/comments" Target="../comments/modernComment_11F_D493929E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400" b="0" strike="noStrike" spc="-1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457200" y="1371600"/>
            <a:ext cx="246564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 err="1">
                <a:solidFill>
                  <a:srgbClr val="000000"/>
                </a:solidFill>
                <a:latin typeface="Arial"/>
                <a:ea typeface="DejaVu Sans"/>
              </a:rPr>
              <a:t>Pracovná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 spc="-1" err="1">
                <a:solidFill>
                  <a:srgbClr val="000000"/>
                </a:solidFill>
                <a:latin typeface="Arial"/>
                <a:ea typeface="DejaVu Sans"/>
              </a:rPr>
              <a:t>skupina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3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457200" y="1877040"/>
            <a:ext cx="8941320" cy="111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err="1">
                <a:solidFill>
                  <a:srgbClr val="00008B"/>
                </a:solidFill>
                <a:latin typeface="Arial"/>
                <a:ea typeface="DejaVu Sans"/>
              </a:rPr>
              <a:t>Otvorené</a:t>
            </a:r>
            <a:r>
              <a:rPr lang="en-US" sz="4000" b="1" strike="noStrike" spc="-1">
                <a:solidFill>
                  <a:srgbClr val="00008B"/>
                </a:solidFill>
                <a:latin typeface="Arial"/>
                <a:ea typeface="DejaVu Sans"/>
              </a:rPr>
              <a:t> </a:t>
            </a:r>
            <a:r>
              <a:rPr lang="en-US" sz="4000" b="1" strike="noStrike" spc="-1" err="1">
                <a:solidFill>
                  <a:srgbClr val="00008B"/>
                </a:solidFill>
                <a:latin typeface="Arial"/>
                <a:ea typeface="DejaVu Sans"/>
              </a:rPr>
              <a:t>údaje</a:t>
            </a:r>
            <a:r>
              <a:rPr lang="sk-SK" sz="4000" b="1" strike="noStrike" spc="-1">
                <a:solidFill>
                  <a:srgbClr val="00008B"/>
                </a:solidFill>
                <a:latin typeface="Arial"/>
                <a:ea typeface="DejaVu Sans"/>
              </a:rPr>
              <a:t> a</a:t>
            </a:r>
            <a:br>
              <a:rPr lang="sk-SK" sz="4000" b="1" strike="noStrike" spc="-1">
                <a:solidFill>
                  <a:srgbClr val="00008B"/>
                </a:solidFill>
                <a:latin typeface="Arial"/>
                <a:ea typeface="DejaVu Sans"/>
              </a:rPr>
            </a:br>
            <a:r>
              <a:rPr lang="sk-SK" sz="4000" b="1" strike="noStrike" spc="-1">
                <a:solidFill>
                  <a:srgbClr val="00008B"/>
                </a:solidFill>
                <a:latin typeface="Arial"/>
                <a:ea typeface="DejaVu Sans"/>
              </a:rPr>
              <a:t>Dátoví kurátori</a:t>
            </a: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90020" y="3654000"/>
            <a:ext cx="1902960" cy="77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sk-SK" sz="2400" b="1" spc="-1">
                <a:solidFill>
                  <a:srgbClr val="000000"/>
                </a:solidFill>
                <a:latin typeface="Arial"/>
              </a:rPr>
              <a:t>15. 03. 2023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84870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2. Aktualizované scenáre sprístupňovania otvorených údajov 3/3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AC0C6DD-F03A-4256-8D17-10B0AABFF2E6}"/>
              </a:ext>
            </a:extLst>
          </p:cNvPr>
          <p:cNvSpPr txBox="1"/>
          <p:nvPr/>
        </p:nvSpPr>
        <p:spPr>
          <a:xfrm>
            <a:off x="493133" y="646452"/>
            <a:ext cx="8297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https://wiki.vicepremier.gov.sk/pages/viewpage.action?pageId=82019428</a:t>
            </a:r>
            <a:r>
              <a:rPr lang="en-US"/>
              <a:t> </a:t>
            </a:r>
          </a:p>
        </p:txBody>
      </p:sp>
      <p:pic>
        <p:nvPicPr>
          <p:cNvPr id="2" name="Obrázok 2" descr="Obrázok, na ktorom je stôl&#10;&#10;Automaticky generovaný popis">
            <a:extLst>
              <a:ext uri="{FF2B5EF4-FFF2-40B4-BE49-F238E27FC236}">
                <a16:creationId xmlns:a16="http://schemas.microsoft.com/office/drawing/2014/main" id="{CC6311D5-5FB5-A020-79F6-EE90B3E94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7" y="1285671"/>
            <a:ext cx="7975944" cy="257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62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84870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3. Otvorené údaje </a:t>
            </a:r>
            <a:r>
              <a:rPr lang="sk-SK" sz="2000" b="1" err="1">
                <a:cs typeface="Arial"/>
              </a:rPr>
              <a:t>CESu</a:t>
            </a:r>
            <a:r>
              <a:rPr lang="sk-SK" sz="2000" b="1">
                <a:cs typeface="Arial"/>
              </a:rPr>
              <a:t> a Registra adries - 5</a:t>
            </a:r>
            <a:r>
              <a:rPr lang="sk-SK" sz="2000">
                <a:ea typeface="+mn-lt"/>
                <a:cs typeface="+mn-lt"/>
              </a:rPr>
              <a:t>★ </a:t>
            </a:r>
            <a:r>
              <a:rPr lang="sk-SK" sz="2000" b="1">
                <a:ea typeface="+mn-lt"/>
                <a:cs typeface="+mn-lt"/>
              </a:rPr>
              <a:t>- </a:t>
            </a:r>
            <a:r>
              <a:rPr lang="sk-SK" sz="2000" b="1" err="1">
                <a:ea typeface="+mn-lt"/>
                <a:cs typeface="+mn-lt"/>
              </a:rPr>
              <a:t>OpenData</a:t>
            </a:r>
            <a:endParaRPr lang="sk-SK" sz="2000" b="1" err="1">
              <a:cs typeface="Arial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A4AAED9D-F221-105D-43F9-92750D037FC1}"/>
              </a:ext>
            </a:extLst>
          </p:cNvPr>
          <p:cNvSpPr txBox="1"/>
          <p:nvPr/>
        </p:nvSpPr>
        <p:spPr>
          <a:xfrm>
            <a:off x="350365" y="680247"/>
            <a:ext cx="38312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http://interoperabilita.gov.sk/</a:t>
            </a:r>
            <a:r>
              <a:rPr lang="en-US"/>
              <a:t> </a:t>
            </a:r>
          </a:p>
        </p:txBody>
      </p:sp>
      <p:pic>
        <p:nvPicPr>
          <p:cNvPr id="5" name="Obrázok 5" descr="Obrázok, na ktorom je tabuľka, diagram&#10;&#10;Automaticky generovaný popis">
            <a:extLst>
              <a:ext uri="{FF2B5EF4-FFF2-40B4-BE49-F238E27FC236}">
                <a16:creationId xmlns:a16="http://schemas.microsoft.com/office/drawing/2014/main" id="{A64050CC-0EB6-E150-DB11-3BC0E4374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92" y="1013619"/>
            <a:ext cx="8125586" cy="458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246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93872E-2DEC-780E-3DD3-EE3CFB07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1705233"/>
          </a:xfrm>
        </p:spPr>
        <p:txBody>
          <a:bodyPr/>
          <a:lstStyle/>
          <a:p>
            <a:pPr algn="ctr"/>
            <a:r>
              <a:rPr lang="sk-SK" sz="2000" b="1" err="1">
                <a:solidFill>
                  <a:srgbClr val="00008B"/>
                </a:solidFill>
                <a:ea typeface="+mj-lt"/>
                <a:cs typeface="+mj-lt"/>
              </a:rPr>
              <a:t>High</a:t>
            </a:r>
            <a:r>
              <a:rPr lang="sk-SK" sz="2000" b="1">
                <a:solidFill>
                  <a:srgbClr val="00008B"/>
                </a:solidFill>
                <a:ea typeface="+mj-lt"/>
                <a:cs typeface="+mj-lt"/>
              </a:rPr>
              <a:t> </a:t>
            </a:r>
            <a:r>
              <a:rPr lang="sk-SK" sz="2000" b="1" err="1">
                <a:solidFill>
                  <a:srgbClr val="00008B"/>
                </a:solidFill>
                <a:ea typeface="+mj-lt"/>
                <a:cs typeface="+mj-lt"/>
              </a:rPr>
              <a:t>value</a:t>
            </a:r>
            <a:r>
              <a:rPr lang="sk-SK" sz="2000" b="1">
                <a:solidFill>
                  <a:srgbClr val="00008B"/>
                </a:solidFill>
                <a:ea typeface="+mj-lt"/>
                <a:cs typeface="+mj-lt"/>
              </a:rPr>
              <a:t> </a:t>
            </a:r>
            <a:r>
              <a:rPr lang="sk-SK" sz="2000" b="1" err="1">
                <a:solidFill>
                  <a:srgbClr val="00008B"/>
                </a:solidFill>
                <a:ea typeface="+mj-lt"/>
                <a:cs typeface="+mj-lt"/>
              </a:rPr>
              <a:t>datasety</a:t>
            </a:r>
            <a:r>
              <a:rPr lang="sk-SK" sz="2000" b="1">
                <a:solidFill>
                  <a:srgbClr val="00008B"/>
                </a:solidFill>
                <a:ea typeface="+mj-lt"/>
                <a:cs typeface="+mj-lt"/>
              </a:rPr>
              <a:t>- úvodné </a:t>
            </a:r>
            <a:r>
              <a:rPr lang="sk-SK" sz="2000" b="1" err="1">
                <a:solidFill>
                  <a:srgbClr val="00008B"/>
                </a:solidFill>
                <a:ea typeface="+mj-lt"/>
                <a:cs typeface="+mj-lt"/>
              </a:rPr>
              <a:t>info</a:t>
            </a:r>
            <a:endParaRPr lang="sk-SK" sz="2000" b="1" err="1">
              <a:solidFill>
                <a:srgbClr val="00008B"/>
              </a:solidFill>
              <a:cs typeface="Arial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FC60C57-62F3-EE4C-7021-B924474AA32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35385" y="1704120"/>
            <a:ext cx="9072000" cy="3297834"/>
          </a:xfrm>
        </p:spPr>
        <p:txBody>
          <a:bodyPr/>
          <a:lstStyle/>
          <a:p>
            <a:r>
              <a:rPr lang="sk-SK" sz="1600">
                <a:ea typeface="+mj-lt"/>
                <a:cs typeface="+mj-lt"/>
              </a:rPr>
              <a:t>Vykonávacie nariadenie Komisie č. </a:t>
            </a:r>
            <a:r>
              <a:rPr lang="en-US" sz="1600">
                <a:ea typeface="+mj-lt"/>
                <a:cs typeface="+mj-lt"/>
              </a:rPr>
              <a:t>2023/138 </a:t>
            </a:r>
            <a:r>
              <a:rPr lang="sk-SK" sz="1600">
                <a:ea typeface="+mj-lt"/>
                <a:cs typeface="+mj-lt"/>
              </a:rPr>
              <a:t>, ktorým sa stanovuje zoznam konkrétnych súborov údajov s vysokou hodnotou a podmienky ich uverejňovania a opakovaného použitia. Report k poskytovaniu </a:t>
            </a:r>
            <a:r>
              <a:rPr lang="sk-SK" sz="1600" err="1">
                <a:ea typeface="+mj-lt"/>
                <a:cs typeface="+mj-lt"/>
              </a:rPr>
              <a:t>datasetov</a:t>
            </a:r>
            <a:r>
              <a:rPr lang="sk-SK" sz="1600">
                <a:ea typeface="+mj-lt"/>
                <a:cs typeface="+mj-lt"/>
              </a:rPr>
              <a:t> bude </a:t>
            </a:r>
            <a:r>
              <a:rPr lang="sk-SK" sz="1600" err="1">
                <a:ea typeface="+mj-lt"/>
                <a:cs typeface="+mj-lt"/>
              </a:rPr>
              <a:t>prvykrát</a:t>
            </a:r>
            <a:r>
              <a:rPr lang="sk-SK" sz="1600">
                <a:ea typeface="+mj-lt"/>
                <a:cs typeface="+mj-lt"/>
              </a:rPr>
              <a:t> k februáru 2025.</a:t>
            </a:r>
            <a:endParaRPr lang="sk-SK"/>
          </a:p>
          <a:p>
            <a:endParaRPr lang="sk-SK" sz="1600">
              <a:ea typeface="+mn-lt"/>
              <a:cs typeface="+mn-lt"/>
            </a:endParaRPr>
          </a:p>
          <a:p>
            <a:r>
              <a:rPr lang="sk-SK" sz="1600">
                <a:ea typeface="+mn-lt"/>
                <a:cs typeface="+mn-lt"/>
              </a:rPr>
              <a:t>Súbory údajov s vysokou hodnotou sú:</a:t>
            </a:r>
          </a:p>
          <a:p>
            <a:pPr marL="285750" indent="-285750">
              <a:buFont typeface="Arial"/>
              <a:buChar char="•"/>
            </a:pPr>
            <a:r>
              <a:rPr lang="sk-SK" sz="1600">
                <a:ea typeface="+mn-lt"/>
                <a:cs typeface="+mn-lt"/>
              </a:rPr>
              <a:t>dostupné bezplatne</a:t>
            </a:r>
            <a:r>
              <a:rPr lang="sk-SK" sz="1200">
                <a:ea typeface="+mn-lt"/>
                <a:cs typeface="+mn-lt"/>
              </a:rPr>
              <a:t>( existencia výnimiek)</a:t>
            </a:r>
            <a:br>
              <a:rPr lang="sk-SK" sz="1600">
                <a:ea typeface="+mn-lt"/>
                <a:cs typeface="+mn-lt"/>
              </a:rPr>
            </a:br>
            <a:r>
              <a:rPr lang="sk-SK" sz="1600">
                <a:ea typeface="+mn-lt"/>
                <a:cs typeface="+mn-lt"/>
              </a:rPr>
              <a:t>strojovo čitateľné</a:t>
            </a:r>
          </a:p>
          <a:p>
            <a:pPr marL="285750" indent="-285750">
              <a:buFont typeface="Arial"/>
              <a:buChar char="•"/>
            </a:pPr>
            <a:r>
              <a:rPr lang="sk-SK" sz="1600">
                <a:ea typeface="+mn-lt"/>
                <a:cs typeface="+mn-lt"/>
              </a:rPr>
              <a:t>poskytované prostredníctvom API a v určených prípadoch aj formou hromadného stiahnutia</a:t>
            </a:r>
            <a:endParaRPr lang="sk-SK"/>
          </a:p>
          <a:p>
            <a:pPr marL="285750" indent="-285750">
              <a:buFont typeface="Arial"/>
              <a:buChar char="•"/>
            </a:pPr>
            <a:r>
              <a:rPr lang="sk-SK" sz="1600">
                <a:ea typeface="+mj-lt"/>
                <a:cs typeface="+mj-lt"/>
              </a:rPr>
              <a:t>sprístupňované  za podmienok licencie </a:t>
            </a:r>
            <a:r>
              <a:rPr lang="sk-SK" sz="1600" err="1">
                <a:ea typeface="+mj-lt"/>
                <a:cs typeface="+mj-lt"/>
              </a:rPr>
              <a:t>Creative</a:t>
            </a:r>
            <a:r>
              <a:rPr lang="sk-SK" sz="1600">
                <a:ea typeface="+mj-lt"/>
                <a:cs typeface="+mj-lt"/>
              </a:rPr>
              <a:t> </a:t>
            </a:r>
            <a:r>
              <a:rPr lang="sk-SK" sz="1600" err="1">
                <a:ea typeface="+mj-lt"/>
                <a:cs typeface="+mj-lt"/>
              </a:rPr>
              <a:t>Commons</a:t>
            </a:r>
            <a:r>
              <a:rPr lang="sk-SK" sz="1600">
                <a:ea typeface="+mj-lt"/>
                <a:cs typeface="+mj-lt"/>
              </a:rPr>
              <a:t> </a:t>
            </a:r>
            <a:r>
              <a:rPr lang="sk-SK" sz="1600" err="1">
                <a:ea typeface="+mj-lt"/>
                <a:cs typeface="+mj-lt"/>
              </a:rPr>
              <a:t>Public</a:t>
            </a:r>
            <a:r>
              <a:rPr lang="sk-SK" sz="1600">
                <a:ea typeface="+mj-lt"/>
                <a:cs typeface="+mj-lt"/>
              </a:rPr>
              <a:t> </a:t>
            </a:r>
            <a:r>
              <a:rPr lang="sk-SK" sz="1600" err="1">
                <a:ea typeface="+mj-lt"/>
                <a:cs typeface="+mj-lt"/>
              </a:rPr>
              <a:t>Domain</a:t>
            </a:r>
            <a:r>
              <a:rPr lang="sk-SK" sz="1600">
                <a:ea typeface="+mj-lt"/>
                <a:cs typeface="+mj-lt"/>
              </a:rPr>
              <a:t> </a:t>
            </a:r>
            <a:r>
              <a:rPr lang="sk-SK" sz="1600" err="1">
                <a:ea typeface="+mj-lt"/>
                <a:cs typeface="+mj-lt"/>
              </a:rPr>
              <a:t>Dedication</a:t>
            </a:r>
            <a:r>
              <a:rPr lang="sk-SK" sz="1600">
                <a:ea typeface="+mj-lt"/>
                <a:cs typeface="+mj-lt"/>
              </a:rPr>
              <a:t> (CC0) alebo alternatívnej licencie </a:t>
            </a:r>
            <a:r>
              <a:rPr lang="sk-SK" sz="1600" err="1">
                <a:ea typeface="+mj-lt"/>
                <a:cs typeface="+mj-lt"/>
              </a:rPr>
              <a:t>Creative</a:t>
            </a:r>
            <a:r>
              <a:rPr lang="sk-SK" sz="1600">
                <a:ea typeface="+mj-lt"/>
                <a:cs typeface="+mj-lt"/>
              </a:rPr>
              <a:t> </a:t>
            </a:r>
            <a:r>
              <a:rPr lang="sk-SK" sz="1600" err="1">
                <a:ea typeface="+mj-lt"/>
                <a:cs typeface="+mj-lt"/>
              </a:rPr>
              <a:t>Commons</a:t>
            </a:r>
            <a:r>
              <a:rPr lang="sk-SK" sz="1600">
                <a:ea typeface="+mj-lt"/>
                <a:cs typeface="+mj-lt"/>
              </a:rPr>
              <a:t> BY 4.0</a:t>
            </a:r>
          </a:p>
          <a:p>
            <a:pPr marL="285750" indent="-285750">
              <a:buFont typeface="Arial"/>
              <a:buChar char="•"/>
            </a:pPr>
            <a:endParaRPr lang="sk-SK" sz="1600">
              <a:ea typeface="+mj-lt"/>
              <a:cs typeface="+mj-lt"/>
            </a:endParaRPr>
          </a:p>
          <a:p>
            <a:pPr algn="just"/>
            <a:r>
              <a:rPr lang="sk-SK" sz="1600">
                <a:ea typeface="+mj-lt"/>
                <a:cs typeface="+mj-lt"/>
              </a:rPr>
              <a:t>Zverejňované informácie k HVD nájdete tu:</a:t>
            </a:r>
          </a:p>
          <a:p>
            <a:pPr marL="285750" indent="-285750" algn="just">
              <a:buFont typeface="Arial"/>
              <a:buChar char="•"/>
            </a:pPr>
            <a:r>
              <a:rPr lang="sk-SK" sz="1600">
                <a:ea typeface="+mj-lt"/>
                <a:cs typeface="+mj-lt"/>
                <a:hlinkClick r:id="rId2"/>
              </a:rPr>
              <a:t>https://wiki.vicepremier.gov.sk/display/opendata/7.+HVD+-+Datasety+s+vysokou+hodnotou</a:t>
            </a:r>
            <a:endParaRPr lang="sk-SK" sz="160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sk-SK" sz="160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565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AAC06C0D-7595-183B-971A-4686CAB5A95C}"/>
              </a:ext>
            </a:extLst>
          </p:cNvPr>
          <p:cNvSpPr txBox="1"/>
          <p:nvPr/>
        </p:nvSpPr>
        <p:spPr>
          <a:xfrm>
            <a:off x="491946" y="699139"/>
            <a:ext cx="866434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 sz="2000" b="1" err="1">
                <a:solidFill>
                  <a:srgbClr val="00008B"/>
                </a:solidFill>
                <a:cs typeface="Arial"/>
              </a:rPr>
              <a:t>High</a:t>
            </a:r>
            <a:r>
              <a:rPr lang="sk-SK" sz="2000" b="1">
                <a:solidFill>
                  <a:srgbClr val="00008B"/>
                </a:solidFill>
                <a:cs typeface="Arial"/>
              </a:rPr>
              <a:t> </a:t>
            </a:r>
            <a:r>
              <a:rPr lang="sk-SK" sz="2000" b="1" err="1">
                <a:solidFill>
                  <a:srgbClr val="00008B"/>
                </a:solidFill>
                <a:cs typeface="Arial"/>
              </a:rPr>
              <a:t>value</a:t>
            </a:r>
            <a:r>
              <a:rPr lang="sk-SK" sz="2000" b="1">
                <a:solidFill>
                  <a:srgbClr val="00008B"/>
                </a:solidFill>
                <a:cs typeface="Arial"/>
              </a:rPr>
              <a:t> </a:t>
            </a:r>
            <a:r>
              <a:rPr lang="sk-SK" sz="2000" b="1" err="1">
                <a:solidFill>
                  <a:srgbClr val="00008B"/>
                </a:solidFill>
                <a:cs typeface="Arial"/>
              </a:rPr>
              <a:t>datasety</a:t>
            </a:r>
            <a:endParaRPr lang="sk-SK" sz="2000" b="1">
              <a:solidFill>
                <a:srgbClr val="00008B"/>
              </a:solidFill>
              <a:ea typeface="+mn-lt"/>
              <a:cs typeface="Arial"/>
            </a:endParaRPr>
          </a:p>
          <a:p>
            <a:endParaRPr lang="sk-SK" b="1">
              <a:cs typeface="Segoe UI"/>
            </a:endParaRPr>
          </a:p>
          <a:p>
            <a:r>
              <a:rPr lang="sk-SK" b="1" err="1">
                <a:solidFill>
                  <a:schemeClr val="tx2"/>
                </a:solidFill>
                <a:cs typeface="Segoe UI"/>
              </a:rPr>
              <a:t>Governance</a:t>
            </a:r>
            <a:endParaRPr lang="sk-SK" b="1">
              <a:solidFill>
                <a:schemeClr val="tx2"/>
              </a:solidFill>
              <a:cs typeface="Segoe UI"/>
            </a:endParaRPr>
          </a:p>
          <a:p>
            <a:endParaRPr lang="sk-SK" b="1">
              <a:cs typeface="Segoe UI"/>
            </a:endParaRPr>
          </a:p>
          <a:p>
            <a:r>
              <a:rPr lang="sk-SK">
                <a:cs typeface="Segoe UI"/>
              </a:rPr>
              <a:t>Prebiehajú konzultácie na úrovni EU pracovných skupín (INSPIRE MIG, </a:t>
            </a:r>
            <a:r>
              <a:rPr lang="sk-SK" err="1">
                <a:ea typeface="+mn-lt"/>
                <a:cs typeface="+mn-lt"/>
              </a:rPr>
              <a:t>Committee</a:t>
            </a:r>
            <a:r>
              <a:rPr lang="sk-SK">
                <a:ea typeface="+mn-lt"/>
                <a:cs typeface="+mn-lt"/>
              </a:rPr>
              <a:t> on </a:t>
            </a:r>
            <a:r>
              <a:rPr lang="sk-SK" err="1">
                <a:ea typeface="+mn-lt"/>
                <a:cs typeface="+mn-lt"/>
              </a:rPr>
              <a:t>open</a:t>
            </a:r>
            <a:r>
              <a:rPr lang="sk-SK">
                <a:ea typeface="+mn-lt"/>
                <a:cs typeface="+mn-lt"/>
              </a:rPr>
              <a:t> </a:t>
            </a:r>
            <a:r>
              <a:rPr lang="sk-SK" err="1">
                <a:ea typeface="+mn-lt"/>
                <a:cs typeface="+mn-lt"/>
              </a:rPr>
              <a:t>data</a:t>
            </a:r>
            <a:r>
              <a:rPr lang="sk-SK">
                <a:ea typeface="+mn-lt"/>
                <a:cs typeface="+mn-lt"/>
              </a:rPr>
              <a:t> and </a:t>
            </a:r>
            <a:r>
              <a:rPr lang="sk-SK" err="1">
                <a:ea typeface="+mn-lt"/>
                <a:cs typeface="+mn-lt"/>
              </a:rPr>
              <a:t>the</a:t>
            </a:r>
            <a:r>
              <a:rPr lang="sk-SK">
                <a:ea typeface="+mn-lt"/>
                <a:cs typeface="+mn-lt"/>
              </a:rPr>
              <a:t> re-</a:t>
            </a:r>
            <a:r>
              <a:rPr lang="sk-SK" err="1">
                <a:ea typeface="+mn-lt"/>
                <a:cs typeface="+mn-lt"/>
              </a:rPr>
              <a:t>use</a:t>
            </a:r>
            <a:r>
              <a:rPr lang="sk-SK">
                <a:ea typeface="+mn-lt"/>
                <a:cs typeface="+mn-lt"/>
              </a:rPr>
              <a:t> of </a:t>
            </a:r>
            <a:r>
              <a:rPr lang="sk-SK" err="1">
                <a:ea typeface="+mn-lt"/>
                <a:cs typeface="+mn-lt"/>
              </a:rPr>
              <a:t>public</a:t>
            </a:r>
            <a:r>
              <a:rPr lang="sk-SK">
                <a:ea typeface="+mn-lt"/>
                <a:cs typeface="+mn-lt"/>
              </a:rPr>
              <a:t> </a:t>
            </a:r>
            <a:r>
              <a:rPr lang="sk-SK" err="1">
                <a:ea typeface="+mn-lt"/>
                <a:cs typeface="+mn-lt"/>
              </a:rPr>
              <a:t>sector</a:t>
            </a:r>
            <a:r>
              <a:rPr lang="sk-SK">
                <a:ea typeface="+mn-lt"/>
                <a:cs typeface="+mn-lt"/>
              </a:rPr>
              <a:t> </a:t>
            </a:r>
            <a:r>
              <a:rPr lang="sk-SK" err="1">
                <a:ea typeface="+mn-lt"/>
                <a:cs typeface="+mn-lt"/>
              </a:rPr>
              <a:t>information</a:t>
            </a:r>
            <a:r>
              <a:rPr lang="sk-SK">
                <a:cs typeface="Arial"/>
              </a:rPr>
              <a:t>)</a:t>
            </a:r>
            <a:endParaRPr lang="sk-SK"/>
          </a:p>
          <a:p>
            <a:r>
              <a:rPr lang="en-US">
                <a:ea typeface="+mn-lt"/>
                <a:cs typeface="+mn-lt"/>
              </a:rPr>
              <a:t>Workshop k </a:t>
            </a:r>
            <a:r>
              <a:rPr lang="en-US" err="1">
                <a:ea typeface="+mn-lt"/>
                <a:cs typeface="+mn-lt"/>
              </a:rPr>
              <a:t>implementácii</a:t>
            </a:r>
            <a:r>
              <a:rPr lang="en-US">
                <a:ea typeface="+mn-lt"/>
                <a:cs typeface="+mn-lt"/>
              </a:rPr>
              <a:t> HVD - </a:t>
            </a:r>
            <a:r>
              <a:rPr lang="en-US" err="1">
                <a:ea typeface="+mn-lt"/>
                <a:cs typeface="+mn-lt"/>
              </a:rPr>
              <a:t>máj</a:t>
            </a:r>
            <a:r>
              <a:rPr lang="en-US">
                <a:ea typeface="+mn-lt"/>
                <a:cs typeface="+mn-lt"/>
              </a:rPr>
              <a:t> 2023 v </a:t>
            </a:r>
            <a:r>
              <a:rPr lang="en-US" err="1">
                <a:ea typeface="+mn-lt"/>
                <a:cs typeface="+mn-lt"/>
              </a:rPr>
              <a:t>Ljublane</a:t>
            </a:r>
            <a:endParaRPr lang="sk-SK" err="1">
              <a:ea typeface="+mn-lt"/>
              <a:cs typeface="+mn-lt"/>
            </a:endParaRPr>
          </a:p>
          <a:p>
            <a:r>
              <a:rPr lang="sk-SK" b="1">
                <a:solidFill>
                  <a:srgbClr val="7030A0"/>
                </a:solidFill>
                <a:ea typeface="+mn-lt"/>
                <a:cs typeface="+mn-lt"/>
              </a:rPr>
              <a:t>Súčasné aktivity</a:t>
            </a:r>
          </a:p>
          <a:p>
            <a:endParaRPr lang="sk-SK" b="1">
              <a:ea typeface="+mn-lt"/>
              <a:cs typeface="+mn-lt"/>
            </a:endParaRPr>
          </a:p>
          <a:p>
            <a:r>
              <a:rPr lang="sk-SK">
                <a:ea typeface="+mn-lt"/>
                <a:cs typeface="+mn-lt"/>
              </a:rPr>
              <a:t>Prebieha mapovanie definovaných </a:t>
            </a:r>
            <a:r>
              <a:rPr lang="sk-SK" err="1">
                <a:ea typeface="+mn-lt"/>
                <a:cs typeface="+mn-lt"/>
              </a:rPr>
              <a:t>datasetov</a:t>
            </a:r>
            <a:r>
              <a:rPr lang="sk-SK">
                <a:ea typeface="+mn-lt"/>
                <a:cs typeface="+mn-lt"/>
              </a:rPr>
              <a:t> (</a:t>
            </a:r>
            <a:r>
              <a:rPr lang="sk-SK" err="1">
                <a:ea typeface="+mn-lt"/>
                <a:cs typeface="+mn-lt"/>
              </a:rPr>
              <a:t>Geopriestorové</a:t>
            </a:r>
            <a:r>
              <a:rPr lang="sk-SK">
                <a:ea typeface="+mn-lt"/>
                <a:cs typeface="+mn-lt"/>
              </a:rPr>
              <a:t> údaje, Pozorovanie Zeme a životné prostredie). Boli dohodnuté základné podmienky </a:t>
            </a:r>
            <a:r>
              <a:rPr lang="sk-SK" err="1">
                <a:ea typeface="+mn-lt"/>
                <a:cs typeface="+mn-lt"/>
              </a:rPr>
              <a:t>harvestovania</a:t>
            </a:r>
            <a:r>
              <a:rPr lang="sk-SK">
                <a:ea typeface="+mn-lt"/>
                <a:cs typeface="+mn-lt"/>
              </a:rPr>
              <a:t> medzi portálom data.gov.sk a portálom priestorových údajov</a:t>
            </a:r>
            <a:r>
              <a:rPr lang="en-US">
                <a:ea typeface="+mn-lt"/>
                <a:cs typeface="+mn-lt"/>
              </a:rPr>
              <a:t> RPI. Zo </a:t>
            </a:r>
            <a:r>
              <a:rPr lang="en-US" err="1">
                <a:ea typeface="+mn-lt"/>
                <a:cs typeface="+mn-lt"/>
              </a:rPr>
              <a:t>strany</a:t>
            </a:r>
            <a:r>
              <a:rPr lang="en-US">
                <a:ea typeface="+mn-lt"/>
                <a:cs typeface="+mn-lt"/>
              </a:rPr>
              <a:t> EU bola </a:t>
            </a:r>
            <a:r>
              <a:rPr lang="en-US" err="1">
                <a:ea typeface="+mn-lt"/>
                <a:cs typeface="+mn-lt"/>
              </a:rPr>
              <a:t>zavedená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nová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vlastnosť</a:t>
            </a:r>
            <a:r>
              <a:rPr lang="en-US">
                <a:ea typeface="+mn-lt"/>
                <a:cs typeface="+mn-lt"/>
              </a:rPr>
              <a:t> - </a:t>
            </a:r>
            <a:r>
              <a:rPr lang="en-US" err="1">
                <a:ea typeface="+mn-lt"/>
                <a:cs typeface="+mn-lt"/>
              </a:rPr>
              <a:t>kategória</a:t>
            </a:r>
            <a:r>
              <a:rPr lang="en-US">
                <a:ea typeface="+mn-lt"/>
                <a:cs typeface="+mn-lt"/>
              </a:rPr>
              <a:t> HVD.</a:t>
            </a:r>
            <a:endParaRPr lang="sk-SK"/>
          </a:p>
        </p:txBody>
      </p:sp>
      <p:pic>
        <p:nvPicPr>
          <p:cNvPr id="2" name="Grafický objekt 2" descr="Piktogram, označené1 výplň plnou farbou">
            <a:extLst>
              <a:ext uri="{FF2B5EF4-FFF2-40B4-BE49-F238E27FC236}">
                <a16:creationId xmlns:a16="http://schemas.microsoft.com/office/drawing/2014/main" id="{C57F94B7-3B3E-CFFC-95F7-C2020EB61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441" y="4033779"/>
            <a:ext cx="469945" cy="506805"/>
          </a:xfrm>
          <a:prstGeom prst="rect">
            <a:avLst/>
          </a:prstGeom>
        </p:spPr>
      </p:pic>
      <p:pic>
        <p:nvPicPr>
          <p:cNvPr id="3" name="Grafický objekt 4" descr="Mozog v hlave výplň plnou farbou">
            <a:extLst>
              <a:ext uri="{FF2B5EF4-FFF2-40B4-BE49-F238E27FC236}">
                <a16:creationId xmlns:a16="http://schemas.microsoft.com/office/drawing/2014/main" id="{7B51E893-3354-BFDA-8216-F1FE1FAC6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1852" y="2125816"/>
            <a:ext cx="744470" cy="6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01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247243BC-A841-7971-CB1E-DF1D9FF21093}"/>
              </a:ext>
            </a:extLst>
          </p:cNvPr>
          <p:cNvSpPr txBox="1"/>
          <p:nvPr/>
        </p:nvSpPr>
        <p:spPr>
          <a:xfrm>
            <a:off x="432906" y="457068"/>
            <a:ext cx="877346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 sz="2000" b="1" err="1">
                <a:solidFill>
                  <a:srgbClr val="00008B"/>
                </a:solidFill>
                <a:ea typeface="+mn-lt"/>
                <a:cs typeface="+mn-lt"/>
              </a:rPr>
              <a:t>High</a:t>
            </a:r>
            <a:r>
              <a:rPr lang="sk-SK" sz="2000" b="1">
                <a:solidFill>
                  <a:srgbClr val="00008B"/>
                </a:solidFill>
                <a:ea typeface="+mn-lt"/>
                <a:cs typeface="+mn-lt"/>
              </a:rPr>
              <a:t> </a:t>
            </a:r>
            <a:r>
              <a:rPr lang="sk-SK" sz="2000" b="1" err="1">
                <a:solidFill>
                  <a:srgbClr val="00008B"/>
                </a:solidFill>
                <a:ea typeface="+mn-lt"/>
                <a:cs typeface="+mn-lt"/>
              </a:rPr>
              <a:t>value</a:t>
            </a:r>
            <a:r>
              <a:rPr lang="sk-SK" sz="2000" b="1">
                <a:solidFill>
                  <a:srgbClr val="00008B"/>
                </a:solidFill>
                <a:ea typeface="+mn-lt"/>
                <a:cs typeface="+mn-lt"/>
              </a:rPr>
              <a:t> </a:t>
            </a:r>
            <a:r>
              <a:rPr lang="sk-SK" sz="2000" b="1" err="1">
                <a:solidFill>
                  <a:srgbClr val="00008B"/>
                </a:solidFill>
                <a:ea typeface="+mn-lt"/>
                <a:cs typeface="+mn-lt"/>
              </a:rPr>
              <a:t>datasety</a:t>
            </a:r>
            <a:endParaRPr lang="sk-SK" sz="2000" b="1">
              <a:solidFill>
                <a:srgbClr val="00008B"/>
              </a:solidFill>
              <a:ea typeface="+mn-lt"/>
              <a:cs typeface="+mn-lt"/>
            </a:endParaRPr>
          </a:p>
          <a:p>
            <a:endParaRPr lang="sk-SK" b="1">
              <a:ea typeface="+mn-lt"/>
              <a:cs typeface="+mn-lt"/>
            </a:endParaRPr>
          </a:p>
          <a:p>
            <a:endParaRPr lang="sk-SK" b="1">
              <a:ea typeface="+mn-lt"/>
              <a:cs typeface="+mn-lt"/>
            </a:endParaRPr>
          </a:p>
          <a:p>
            <a:endParaRPr lang="sk-SK" b="1">
              <a:ea typeface="+mn-lt"/>
              <a:cs typeface="+mn-lt"/>
            </a:endParaRPr>
          </a:p>
          <a:p>
            <a:r>
              <a:rPr lang="sk-SK" b="1">
                <a:solidFill>
                  <a:srgbClr val="C00000"/>
                </a:solidFill>
                <a:ea typeface="+mn-lt"/>
                <a:cs typeface="+mn-lt"/>
              </a:rPr>
              <a:t>Problémy</a:t>
            </a:r>
            <a:endParaRPr lang="en-US">
              <a:solidFill>
                <a:srgbClr val="C00000"/>
              </a:solidFill>
              <a:ea typeface="+mn-lt"/>
              <a:cs typeface="+mn-lt"/>
            </a:endParaRPr>
          </a:p>
          <a:p>
            <a:endParaRPr lang="sk-SK" b="1">
              <a:ea typeface="+mn-lt"/>
              <a:cs typeface="+mn-lt"/>
            </a:endParaRPr>
          </a:p>
          <a:p>
            <a:r>
              <a:rPr lang="sk-SK">
                <a:ea typeface="+mn-lt"/>
                <a:cs typeface="+mn-lt"/>
              </a:rPr>
              <a:t>Proces implementácie je len na začiatku a nie sú k dispozícii usmernenia zo strany EU na špecifické problémy. Problémom je aj rozdielny vývoj pri priestorových dátach (INSPIRE) a ostatných údajoch, ktoré sa využívajú pri HVD </a:t>
            </a:r>
            <a:r>
              <a:rPr lang="sk-SK" err="1">
                <a:ea typeface="+mn-lt"/>
                <a:cs typeface="+mn-lt"/>
              </a:rPr>
              <a:t>datasetoch</a:t>
            </a:r>
            <a:r>
              <a:rPr lang="sk-SK">
                <a:ea typeface="+mn-lt"/>
                <a:cs typeface="+mn-lt"/>
              </a:rPr>
              <a:t>. Identifikovali sme veľkú množinu poskytovateľov údajov (priestorové údaje) </a:t>
            </a:r>
            <a:endParaRPr lang="en-US">
              <a:ea typeface="+mn-lt"/>
              <a:cs typeface="+mn-lt"/>
            </a:endParaRPr>
          </a:p>
          <a:p>
            <a:r>
              <a:rPr lang="sk-SK" b="1">
                <a:solidFill>
                  <a:srgbClr val="00B050"/>
                </a:solidFill>
                <a:ea typeface="+mn-lt"/>
                <a:cs typeface="+mn-lt"/>
              </a:rPr>
              <a:t>Výzva</a:t>
            </a:r>
          </a:p>
          <a:p>
            <a:endParaRPr lang="sk-SK" b="1">
              <a:ea typeface="+mn-lt"/>
              <a:cs typeface="+mn-lt"/>
            </a:endParaRPr>
          </a:p>
          <a:p>
            <a:r>
              <a:rPr lang="sk-SK">
                <a:ea typeface="+mn-lt"/>
                <a:cs typeface="+mn-lt"/>
              </a:rPr>
              <a:t>Zriadenie neformálnej pracovnej skupiny k problematike </a:t>
            </a:r>
            <a:r>
              <a:rPr lang="sk-SK" err="1">
                <a:ea typeface="+mn-lt"/>
                <a:cs typeface="+mn-lt"/>
              </a:rPr>
              <a:t>High</a:t>
            </a:r>
            <a:r>
              <a:rPr lang="sk-SK">
                <a:ea typeface="+mn-lt"/>
                <a:cs typeface="+mn-lt"/>
              </a:rPr>
              <a:t> </a:t>
            </a:r>
            <a:r>
              <a:rPr lang="sk-SK" err="1">
                <a:ea typeface="+mn-lt"/>
                <a:cs typeface="+mn-lt"/>
              </a:rPr>
              <a:t>Value</a:t>
            </a:r>
            <a:r>
              <a:rPr lang="sk-SK">
                <a:ea typeface="+mn-lt"/>
                <a:cs typeface="+mn-lt"/>
              </a:rPr>
              <a:t> </a:t>
            </a:r>
            <a:r>
              <a:rPr lang="sk-SK" err="1">
                <a:ea typeface="+mn-lt"/>
                <a:cs typeface="+mn-lt"/>
              </a:rPr>
              <a:t>datasety</a:t>
            </a:r>
            <a:r>
              <a:rPr lang="sk-SK">
                <a:ea typeface="+mn-lt"/>
                <a:cs typeface="+mn-lt"/>
              </a:rPr>
              <a:t> </a:t>
            </a:r>
          </a:p>
          <a:p>
            <a:r>
              <a:rPr lang="sk-SK"/>
              <a:t>(MŽP, UGKK, Štatistický úrad, SHMU, MV SR, MS SR, MD SR)</a:t>
            </a:r>
          </a:p>
          <a:p>
            <a:r>
              <a:rPr lang="sk-SK"/>
              <a:t>Oficiálna žiadosť o nomináciu gestora.</a:t>
            </a:r>
          </a:p>
        </p:txBody>
      </p:sp>
      <p:pic>
        <p:nvPicPr>
          <p:cNvPr id="2" name="Grafický objekt 2" descr="Obrys nahnevanej tváre výplň plnou farbou">
            <a:extLst>
              <a:ext uri="{FF2B5EF4-FFF2-40B4-BE49-F238E27FC236}">
                <a16:creationId xmlns:a16="http://schemas.microsoft.com/office/drawing/2014/main" id="{EEBA120C-D579-1138-4752-1BBBC6E6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3132" y="1264466"/>
            <a:ext cx="914368" cy="914400"/>
          </a:xfrm>
          <a:prstGeom prst="rect">
            <a:avLst/>
          </a:prstGeom>
        </p:spPr>
      </p:pic>
      <p:pic>
        <p:nvPicPr>
          <p:cNvPr id="3" name="Grafický objekt 4" descr="Obálka výplň plnou farbou">
            <a:extLst>
              <a:ext uri="{FF2B5EF4-FFF2-40B4-BE49-F238E27FC236}">
                <a16:creationId xmlns:a16="http://schemas.microsoft.com/office/drawing/2014/main" id="{BB7675D9-1B46-18C5-4CFC-92DCF9B923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87" y="4551296"/>
            <a:ext cx="588731" cy="5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4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okTextu 3">
            <a:extLst>
              <a:ext uri="{FF2B5EF4-FFF2-40B4-BE49-F238E27FC236}">
                <a16:creationId xmlns:a16="http://schemas.microsoft.com/office/drawing/2014/main" id="{768904B6-ACDC-450D-9CC7-76339E1D1CC1}"/>
              </a:ext>
            </a:extLst>
          </p:cNvPr>
          <p:cNvSpPr txBox="1"/>
          <p:nvPr/>
        </p:nvSpPr>
        <p:spPr>
          <a:xfrm>
            <a:off x="668028" y="586561"/>
            <a:ext cx="8611046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k-SK" sz="2000" b="1">
                <a:solidFill>
                  <a:srgbClr val="00008B"/>
                </a:solidFill>
                <a:ea typeface="+mn-lt"/>
                <a:cs typeface="+mn-lt"/>
              </a:rPr>
              <a:t>Školenia</a:t>
            </a:r>
          </a:p>
          <a:p>
            <a:endParaRPr lang="sk-SK" sz="2000" b="1">
              <a:ea typeface="+mn-lt"/>
              <a:cs typeface="+mn-lt"/>
            </a:endParaRPr>
          </a:p>
          <a:p>
            <a:endParaRPr lang="sk-SK" b="1">
              <a:cs typeface="Arial"/>
            </a:endParaRPr>
          </a:p>
          <a:p>
            <a:pPr algn="l"/>
            <a:r>
              <a:rPr lang="sk-SK" b="1">
                <a:cs typeface="Arial"/>
              </a:rPr>
              <a:t>Odkaz:</a:t>
            </a:r>
          </a:p>
          <a:p>
            <a:r>
              <a:rPr lang="sk-SK">
                <a:ea typeface="+mn-lt"/>
                <a:cs typeface="+mn-lt"/>
                <a:hlinkClick r:id="rId2"/>
              </a:rPr>
              <a:t>https://wiki.vicepremier.gov.sk/pages/viewpage.action?pageId=101822636</a:t>
            </a:r>
            <a:endParaRPr lang="sk-SK"/>
          </a:p>
          <a:p>
            <a:endParaRPr lang="sk-SK">
              <a:cs typeface="Arial"/>
            </a:endParaRPr>
          </a:p>
          <a:p>
            <a:endParaRPr lang="sk-SK">
              <a:cs typeface="Arial"/>
            </a:endParaRPr>
          </a:p>
          <a:p>
            <a:endParaRPr lang="sk-SK"/>
          </a:p>
        </p:txBody>
      </p:sp>
      <p:pic>
        <p:nvPicPr>
          <p:cNvPr id="5" name="Obrázok 5" descr="Obrázok, na ktorom je text&#10;&#10;Automaticky generovaný popis">
            <a:extLst>
              <a:ext uri="{FF2B5EF4-FFF2-40B4-BE49-F238E27FC236}">
                <a16:creationId xmlns:a16="http://schemas.microsoft.com/office/drawing/2014/main" id="{DF3A4445-2872-F64D-F227-E5420D6B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2" y="2333146"/>
            <a:ext cx="5482481" cy="279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5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4"/>
          <p:cNvPicPr/>
          <p:nvPr/>
        </p:nvPicPr>
        <p:blipFill>
          <a:blip r:embed="rId2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60" name="TextBox 1"/>
          <p:cNvSpPr/>
          <p:nvPr/>
        </p:nvSpPr>
        <p:spPr>
          <a:xfrm>
            <a:off x="3123720" y="90720"/>
            <a:ext cx="4429800" cy="52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TextBox 4"/>
          <p:cNvSpPr/>
          <p:nvPr/>
        </p:nvSpPr>
        <p:spPr>
          <a:xfrm>
            <a:off x="1958502" y="2762187"/>
            <a:ext cx="5874321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r>
              <a:rPr lang="sk-SK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Ďakujeme za </a:t>
            </a:r>
            <a:r>
              <a:rPr lang="sk-SK" sz="2400" b="1" spc="-1" dirty="0">
                <a:solidFill>
                  <a:srgbClr val="000000"/>
                </a:solidFill>
                <a:latin typeface="Calibri"/>
                <a:ea typeface="DejaVu Sans"/>
              </a:rPr>
              <a:t>Vašu prítomnosť a pozornosť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" name="Grafický objekt 2" descr="Obrys anjelskej tváre výplň plnou farbou">
            <a:extLst>
              <a:ext uri="{FF2B5EF4-FFF2-40B4-BE49-F238E27FC236}">
                <a16:creationId xmlns:a16="http://schemas.microsoft.com/office/drawing/2014/main" id="{A891E2EF-A656-BCB3-9B90-052F88527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2218" y="3388518"/>
            <a:ext cx="914572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000000"/>
                </a:solidFill>
                <a:latin typeface="Arial"/>
                <a:ea typeface="DejaVu Sans"/>
              </a:rPr>
              <a:t>Agenda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2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0802" y="1260838"/>
            <a:ext cx="891180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buAutoNum type="arabicPeriod"/>
            </a:pPr>
            <a:r>
              <a:rPr lang="sk-SK" b="1"/>
              <a:t>Aktuálny stav OD2.0</a:t>
            </a:r>
          </a:p>
          <a:p>
            <a:pPr marL="457200" indent="-457200">
              <a:buAutoNum type="arabicPeriod"/>
            </a:pPr>
            <a:r>
              <a:rPr lang="sk-SK" b="1"/>
              <a:t>Aktualizované scenáre poskytovania otvorených údajov OVM</a:t>
            </a:r>
          </a:p>
          <a:p>
            <a:pPr marL="457200" indent="-457200">
              <a:buAutoNum type="arabicPeriod"/>
            </a:pPr>
            <a:r>
              <a:rPr lang="sk-SK" b="1"/>
              <a:t>Otvorené údaje </a:t>
            </a:r>
            <a:r>
              <a:rPr lang="sk-SK" b="1" err="1"/>
              <a:t>CESu</a:t>
            </a:r>
            <a:r>
              <a:rPr lang="sk-SK" b="1"/>
              <a:t> a Registra Adries (5</a:t>
            </a:r>
            <a:r>
              <a:rPr lang="sk-SK">
                <a:ea typeface="+mn-lt"/>
                <a:cs typeface="+mn-lt"/>
              </a:rPr>
              <a:t>★</a:t>
            </a:r>
            <a:r>
              <a:rPr lang="sk-SK" b="1"/>
              <a:t>)</a:t>
            </a:r>
          </a:p>
          <a:p>
            <a:pPr marL="457200" indent="-457200">
              <a:buAutoNum type="arabicPeriod"/>
            </a:pPr>
            <a:r>
              <a:rPr lang="sk-SK" b="1"/>
              <a:t>Úvod do HVD</a:t>
            </a:r>
            <a:endParaRPr lang="sk-SK"/>
          </a:p>
          <a:p>
            <a:pPr marL="457200" indent="-457200">
              <a:buAutoNum type="arabicPeriod"/>
            </a:pPr>
            <a:r>
              <a:rPr lang="sk-SK" b="1"/>
              <a:t>HVD </a:t>
            </a:r>
            <a:r>
              <a:rPr lang="sk-SK" b="1" err="1"/>
              <a:t>vs</a:t>
            </a:r>
            <a:r>
              <a:rPr lang="sk-SK" b="1"/>
              <a:t> INSPIRE </a:t>
            </a:r>
          </a:p>
          <a:p>
            <a:pPr marL="457200" indent="-457200">
              <a:buAutoNum type="arabicPeriod"/>
            </a:pPr>
            <a:r>
              <a:rPr lang="sk-SK" b="1"/>
              <a:t>Plánované školenia</a:t>
            </a:r>
            <a:endParaRPr lang="sk-SK"/>
          </a:p>
          <a:p>
            <a:pPr marL="457200" indent="-457200">
              <a:buAutoNum type="arabicPeriod"/>
            </a:pPr>
            <a:r>
              <a:rPr lang="sk-SK" b="1">
                <a:cs typeface="Arial"/>
              </a:rPr>
              <a:t>Metodika dopadu otvorených údajov na vybrané oblasti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9"/>
          <p:cNvSpPr txBox="1"/>
          <p:nvPr/>
        </p:nvSpPr>
        <p:spPr>
          <a:xfrm>
            <a:off x="650283" y="4299065"/>
            <a:ext cx="8823697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0">
              <a:spcBef>
                <a:spcPts val="83"/>
              </a:spcBef>
            </a:pPr>
            <a:endParaRPr sz="1158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5" name="object 9"/>
          <p:cNvSpPr txBox="1"/>
          <p:nvPr/>
        </p:nvSpPr>
        <p:spPr>
          <a:xfrm>
            <a:off x="776291" y="4425073"/>
            <a:ext cx="8823697" cy="1887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0">
              <a:spcBef>
                <a:spcPts val="83"/>
              </a:spcBef>
            </a:pPr>
            <a:endParaRPr sz="1158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31837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AutoNum type="arabicPeriod"/>
            </a:pPr>
            <a:r>
              <a:rPr lang="sk-SK" sz="2000" b="1">
                <a:cs typeface="Arial"/>
              </a:rPr>
              <a:t> Aktuálny stav OD2.0</a:t>
            </a:r>
            <a:r>
              <a:rPr lang="en-US" sz="2000">
                <a:cs typeface="Arial"/>
              </a:rPr>
              <a:t>​</a:t>
            </a:r>
          </a:p>
        </p:txBody>
      </p:sp>
      <p:pic>
        <p:nvPicPr>
          <p:cNvPr id="2" name="Obrázok 2" descr="Obrázok, na ktorom je text&#10;&#10;Automaticky generovaný popis">
            <a:extLst>
              <a:ext uri="{FF2B5EF4-FFF2-40B4-BE49-F238E27FC236}">
                <a16:creationId xmlns:a16="http://schemas.microsoft.com/office/drawing/2014/main" id="{ECA1CE94-6119-E35B-C468-987C6762A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63" y="1006649"/>
            <a:ext cx="8062325" cy="396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31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5515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1A.NKOD - Národný katalóg otvorených dát</a:t>
            </a:r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1992D65D-0668-A021-50F8-97368772118E}"/>
              </a:ext>
            </a:extLst>
          </p:cNvPr>
          <p:cNvSpPr txBox="1"/>
          <p:nvPr/>
        </p:nvSpPr>
        <p:spPr>
          <a:xfrm>
            <a:off x="719719" y="974614"/>
            <a:ext cx="874314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>
                <a:cs typeface="Arial"/>
              </a:rPr>
              <a:t>Aktuálny stav</a:t>
            </a:r>
            <a:endParaRPr lang="sk-SK"/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Práce MFF-UK Praha skončili. Čaká sa na akceptáciu dodanej dokumentácie</a:t>
            </a:r>
          </a:p>
          <a:p>
            <a:r>
              <a:rPr lang="sk-SK">
                <a:ea typeface="+mn-lt"/>
                <a:cs typeface="+mn-lt"/>
                <a:hlinkClick r:id="rId3"/>
              </a:rPr>
              <a:t>https://wiki.vicepremier.gov.sk/pages/viewpage.action?pageId=101835720</a:t>
            </a:r>
            <a:r>
              <a:rPr lang="sk-SK">
                <a:ea typeface="+mn-lt"/>
                <a:cs typeface="+mn-lt"/>
              </a:rPr>
              <a:t> </a:t>
            </a:r>
            <a:endParaRPr lang="sk-SK"/>
          </a:p>
          <a:p>
            <a:pPr>
              <a:buFont typeface="Arial"/>
              <a:buChar char="•"/>
            </a:pPr>
            <a:endParaRPr lang="sk-SK">
              <a:cs typeface="Arial"/>
            </a:endParaRP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SPARQL </a:t>
            </a:r>
            <a:r>
              <a:rPr lang="sk-SK" err="1">
                <a:cs typeface="Arial"/>
              </a:rPr>
              <a:t>Endpoint</a:t>
            </a:r>
            <a:r>
              <a:rPr lang="sk-SK">
                <a:cs typeface="Arial"/>
              </a:rPr>
              <a:t> pre NKOD je dostupný na </a:t>
            </a:r>
            <a:r>
              <a:rPr lang="sk-SK">
                <a:cs typeface="Arial"/>
                <a:hlinkClick r:id="rId4"/>
              </a:rPr>
              <a:t>https://data.gov.sk/sparql</a:t>
            </a:r>
            <a:r>
              <a:rPr lang="sk-SK">
                <a:cs typeface="Arial"/>
              </a:rPr>
              <a:t> (plánované školenie - </a:t>
            </a:r>
            <a:r>
              <a:rPr lang="sk-SK" err="1">
                <a:cs typeface="Arial"/>
              </a:rPr>
              <a:t>Dotazovanie</a:t>
            </a:r>
            <a:r>
              <a:rPr lang="sk-SK">
                <a:cs typeface="Arial"/>
              </a:rPr>
              <a:t> NKOD cez SPARQL </a:t>
            </a:r>
            <a:r>
              <a:rPr lang="sk-SK" err="1">
                <a:cs typeface="Arial"/>
              </a:rPr>
              <a:t>Endpoint</a:t>
            </a:r>
            <a:r>
              <a:rPr lang="sk-SK">
                <a:cs typeface="Arial"/>
              </a:rPr>
              <a:t>)</a:t>
            </a:r>
            <a:endParaRPr lang="sk-SK"/>
          </a:p>
          <a:p>
            <a:pPr>
              <a:buFont typeface="Arial"/>
              <a:buChar char="•"/>
            </a:pPr>
            <a:endParaRPr lang="sk-SK">
              <a:cs typeface="Arial"/>
            </a:endParaRP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Školenie pre administrátorov NKOD zverejnené na </a:t>
            </a:r>
            <a:r>
              <a:rPr lang="sk-SK" err="1">
                <a:cs typeface="Arial"/>
              </a:rPr>
              <a:t>youtube</a:t>
            </a:r>
            <a:r>
              <a:rPr lang="sk-SK">
                <a:cs typeface="Arial"/>
              </a:rPr>
              <a:t> dátovej kancelárie</a:t>
            </a:r>
          </a:p>
          <a:p>
            <a:endParaRPr lang="sk-SK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27599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418007" y="1220500"/>
            <a:ext cx="5515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1B. Webový portál pre NKOD</a:t>
            </a:r>
            <a:endParaRPr lang="sk-SK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1992D65D-0668-A021-50F8-97368772118E}"/>
              </a:ext>
            </a:extLst>
          </p:cNvPr>
          <p:cNvSpPr txBox="1"/>
          <p:nvPr/>
        </p:nvSpPr>
        <p:spPr>
          <a:xfrm>
            <a:off x="1003141" y="2175558"/>
            <a:ext cx="87431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sk-SK" dirty="0">
                <a:cs typeface="Arial"/>
              </a:rPr>
              <a:t> 9.3. 2023 sa uskutočnil riadiaci výbor, na ktorom sa hlasovalo o budúcnosti Webového portálu. Rozhodnutie oznámi Odbor verejného obstarávania v čase pár dní.</a:t>
            </a:r>
          </a:p>
          <a:p>
            <a:endParaRPr lang="sk-SK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24306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5515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1C. </a:t>
            </a:r>
            <a:r>
              <a:rPr lang="sk-SK" sz="2000" b="1" err="1">
                <a:cs typeface="Arial"/>
              </a:rPr>
              <a:t>GovGit</a:t>
            </a:r>
            <a:endParaRPr lang="sk-SK" err="1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1992D65D-0668-A021-50F8-97368772118E}"/>
              </a:ext>
            </a:extLst>
          </p:cNvPr>
          <p:cNvSpPr txBox="1"/>
          <p:nvPr/>
        </p:nvSpPr>
        <p:spPr>
          <a:xfrm>
            <a:off x="719719" y="974614"/>
            <a:ext cx="874314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sk-SK">
                <a:cs typeface="Arial"/>
              </a:rPr>
              <a:t> 9.3. sa uskutočnil riadiaci výbor, na ktorom sa schválilo OPZ </a:t>
            </a:r>
            <a:r>
              <a:rPr lang="sk-SK" err="1">
                <a:cs typeface="Arial"/>
              </a:rPr>
              <a:t>GovGit</a:t>
            </a:r>
            <a:r>
              <a:rPr lang="sk-SK">
                <a:cs typeface="Arial"/>
              </a:rPr>
              <a:t> a katalóg požiadaviek (sprístupnené od 23.1. verejnosti) - podľa vzoru UK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V blízkej dobe očakávame štart VO (PHZ)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Na MIRRI vzniká metodika Bezpečnostných testov zdrojových kódov pre ich zverejnenie. Prvá verzia sa odhaduje na apríl/máj, pričom bude zverejnená na verejné pripomienkovanie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Súčasný </a:t>
            </a:r>
            <a:r>
              <a:rPr lang="sk-SK">
                <a:ea typeface="+mn-lt"/>
                <a:cs typeface="+mn-lt"/>
                <a:hlinkClick r:id="rId3"/>
              </a:rPr>
              <a:t>https://github.com/slovak-egov</a:t>
            </a:r>
            <a:r>
              <a:rPr lang="sk-SK">
                <a:ea typeface="+mn-lt"/>
                <a:cs typeface="+mn-lt"/>
              </a:rPr>
              <a:t> bol reorganizovaný - </a:t>
            </a:r>
            <a:r>
              <a:rPr lang="sk-SK" err="1">
                <a:ea typeface="+mn-lt"/>
                <a:cs typeface="+mn-lt"/>
              </a:rPr>
              <a:t>memberi</a:t>
            </a:r>
            <a:r>
              <a:rPr lang="sk-SK">
                <a:ea typeface="+mn-lt"/>
                <a:cs typeface="+mn-lt"/>
              </a:rPr>
              <a:t> sú už len </a:t>
            </a:r>
            <a:r>
              <a:rPr lang="sk-SK" err="1">
                <a:ea typeface="+mn-lt"/>
                <a:cs typeface="+mn-lt"/>
              </a:rPr>
              <a:t>zamestanci</a:t>
            </a:r>
            <a:r>
              <a:rPr lang="sk-SK">
                <a:ea typeface="+mn-lt"/>
                <a:cs typeface="+mn-lt"/>
              </a:rPr>
              <a:t> z MIRRI, ostatní sú externí </a:t>
            </a:r>
            <a:r>
              <a:rPr lang="sk-SK" err="1">
                <a:ea typeface="+mn-lt"/>
                <a:cs typeface="+mn-lt"/>
              </a:rPr>
              <a:t>kolaborátori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Zdrojový kód </a:t>
            </a:r>
            <a:r>
              <a:rPr lang="sk-SK" err="1">
                <a:cs typeface="Arial"/>
              </a:rPr>
              <a:t>MetaIS</a:t>
            </a:r>
            <a:r>
              <a:rPr lang="sk-SK">
                <a:cs typeface="Arial"/>
              </a:rPr>
              <a:t> je už nahratý v </a:t>
            </a:r>
            <a:r>
              <a:rPr lang="sk-SK" err="1">
                <a:cs typeface="Arial"/>
              </a:rPr>
              <a:t>githube</a:t>
            </a:r>
            <a:r>
              <a:rPr lang="sk-SK">
                <a:cs typeface="Arial"/>
              </a:rPr>
              <a:t>, zatiaľ je v privátnom móde. Predpokladané zverejnenie súvisí s kontrolou jeho zdrojových kódov podľa pripravovanej metodiky bezpečnostných testov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Do legislatívy sa plánuje pridať povinnosť pre dodávateľov OVM svoj zdrojový kód podľa tejto metodiky otestovať a zverejniť</a:t>
            </a:r>
          </a:p>
          <a:p>
            <a:endParaRPr lang="sk-SK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5388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5515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1D. </a:t>
            </a:r>
            <a:r>
              <a:rPr lang="sk-SK" sz="2000" b="1" err="1">
                <a:cs typeface="Arial"/>
              </a:rPr>
              <a:t>PoC</a:t>
            </a:r>
            <a:r>
              <a:rPr lang="sk-SK" sz="2000" b="1">
                <a:cs typeface="Arial"/>
              </a:rPr>
              <a:t> Validačný a transformačný modul</a:t>
            </a:r>
            <a:endParaRPr lang="sk-SK" err="1"/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1992D65D-0668-A021-50F8-97368772118E}"/>
              </a:ext>
            </a:extLst>
          </p:cNvPr>
          <p:cNvSpPr txBox="1"/>
          <p:nvPr/>
        </p:nvSpPr>
        <p:spPr>
          <a:xfrm>
            <a:off x="719719" y="974614"/>
            <a:ext cx="874314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sk-SK">
                <a:cs typeface="Arial"/>
              </a:rPr>
              <a:t> Na MIRRI sme pripravili Špecifikáciu diela </a:t>
            </a:r>
            <a:r>
              <a:rPr lang="sk-SK" err="1">
                <a:cs typeface="Arial"/>
              </a:rPr>
              <a:t>PoC</a:t>
            </a:r>
            <a:r>
              <a:rPr lang="sk-SK">
                <a:cs typeface="Arial"/>
              </a:rPr>
              <a:t> Transformačné a validačné API pre otvorené údaje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Bude riešené internými kapacitami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Transformácie budú adresné - zameranie sa na </a:t>
            </a:r>
            <a:r>
              <a:rPr lang="sk-SK" err="1">
                <a:cs typeface="Arial"/>
              </a:rPr>
              <a:t>datasety</a:t>
            </a:r>
            <a:r>
              <a:rPr lang="sk-SK">
                <a:cs typeface="Arial"/>
              </a:rPr>
              <a:t> publikačného minima</a:t>
            </a:r>
          </a:p>
          <a:p>
            <a:pPr>
              <a:buFont typeface="Arial"/>
              <a:buChar char="•"/>
            </a:pPr>
            <a:r>
              <a:rPr lang="sk-SK">
                <a:cs typeface="Arial"/>
              </a:rPr>
              <a:t> Riešenie bude postavené podobne ako NKOD na </a:t>
            </a:r>
            <a:r>
              <a:rPr lang="sk-SK" err="1">
                <a:cs typeface="Arial"/>
              </a:rPr>
              <a:t>OpenSource</a:t>
            </a:r>
            <a:r>
              <a:rPr lang="sk-SK">
                <a:cs typeface="Arial"/>
              </a:rPr>
              <a:t> </a:t>
            </a:r>
            <a:r>
              <a:rPr lang="sk-SK" err="1">
                <a:cs typeface="Arial"/>
              </a:rPr>
              <a:t>Linked-Pipes</a:t>
            </a:r>
            <a:r>
              <a:rPr lang="sk-SK">
                <a:cs typeface="Arial"/>
              </a:rPr>
              <a:t> (ČR)</a:t>
            </a:r>
          </a:p>
        </p:txBody>
      </p:sp>
      <p:pic>
        <p:nvPicPr>
          <p:cNvPr id="3" name="Obrázok 3" descr="Obrázok, na ktorom je diagram&#10;&#10;Automaticky generovaný popis">
            <a:extLst>
              <a:ext uri="{FF2B5EF4-FFF2-40B4-BE49-F238E27FC236}">
                <a16:creationId xmlns:a16="http://schemas.microsoft.com/office/drawing/2014/main" id="{8FE52060-B461-0AA9-6E30-C4F6DA8F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96" y="2806963"/>
            <a:ext cx="5594634" cy="278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283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84870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2. Aktualizované scenáre sprístupňovania otvorených údajov 1/3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AC0C6DD-F03A-4256-8D17-10B0AABFF2E6}"/>
              </a:ext>
            </a:extLst>
          </p:cNvPr>
          <p:cNvSpPr txBox="1"/>
          <p:nvPr/>
        </p:nvSpPr>
        <p:spPr>
          <a:xfrm>
            <a:off x="493133" y="646452"/>
            <a:ext cx="8297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https://wiki.vicepremier.gov.sk/pages/viewpage.action?pageId=82019428</a:t>
            </a:r>
            <a:r>
              <a:rPr lang="en-US"/>
              <a:t> </a:t>
            </a:r>
          </a:p>
        </p:txBody>
      </p:sp>
      <p:pic>
        <p:nvPicPr>
          <p:cNvPr id="5" name="Obrázok 5" descr="Obrázok, na ktorom je stôl&#10;&#10;Automaticky generovaný popis">
            <a:extLst>
              <a:ext uri="{FF2B5EF4-FFF2-40B4-BE49-F238E27FC236}">
                <a16:creationId xmlns:a16="http://schemas.microsoft.com/office/drawing/2014/main" id="{B3B1AD96-9849-C15D-6D8D-EDE1A2984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67" y="1110885"/>
            <a:ext cx="8304191" cy="42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293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okTextu 9">
            <a:extLst>
              <a:ext uri="{FF2B5EF4-FFF2-40B4-BE49-F238E27FC236}">
                <a16:creationId xmlns:a16="http://schemas.microsoft.com/office/drawing/2014/main" id="{39325F98-7020-8291-7AD2-474A4C95095F}"/>
              </a:ext>
            </a:extLst>
          </p:cNvPr>
          <p:cNvSpPr txBox="1"/>
          <p:nvPr/>
        </p:nvSpPr>
        <p:spPr>
          <a:xfrm>
            <a:off x="303289" y="309672"/>
            <a:ext cx="84870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k-SK" sz="2000" b="1">
                <a:cs typeface="Arial"/>
              </a:rPr>
              <a:t>2. Aktualizované scenáre sprístupňovania otvorených údajov 2/3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0AC0C6DD-F03A-4256-8D17-10B0AABFF2E6}"/>
              </a:ext>
            </a:extLst>
          </p:cNvPr>
          <p:cNvSpPr txBox="1"/>
          <p:nvPr/>
        </p:nvSpPr>
        <p:spPr>
          <a:xfrm>
            <a:off x="493133" y="646452"/>
            <a:ext cx="82974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https://wiki.vicepremier.gov.sk/pages/viewpage.action?pageId=82019428</a:t>
            </a:r>
            <a:r>
              <a:rPr lang="en-US"/>
              <a:t> </a:t>
            </a:r>
          </a:p>
        </p:txBody>
      </p:sp>
      <p:pic>
        <p:nvPicPr>
          <p:cNvPr id="2" name="Obrázok 2">
            <a:extLst>
              <a:ext uri="{FF2B5EF4-FFF2-40B4-BE49-F238E27FC236}">
                <a16:creationId xmlns:a16="http://schemas.microsoft.com/office/drawing/2014/main" id="{CF657C9C-C433-26F3-3652-D501A5EB4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96" y="1354272"/>
            <a:ext cx="8209172" cy="20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411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12" ma:contentTypeDescription="Create a new document." ma:contentTypeScope="" ma:versionID="0af050dc8a18bb0965d98a90352e92b7">
  <xsd:schema xmlns:xsd="http://www.w3.org/2001/XMLSchema" xmlns:xs="http://www.w3.org/2001/XMLSchema" xmlns:p="http://schemas.microsoft.com/office/2006/metadata/properties" xmlns:ns2="e5bceeee-e901-4be6-95ed-6e8fa9d0514d" xmlns:ns3="b3ab0aa3-cfe8-4b36-91c2-1b3dcd163313" targetNamespace="http://schemas.microsoft.com/office/2006/metadata/properties" ma:root="true" ma:fieldsID="165fa2ef1b19d9fa23be971ea5c6eca2" ns2:_="" ns3:_="">
    <xsd:import namespace="e5bceeee-e901-4be6-95ed-6e8fa9d0514d"/>
    <xsd:import namespace="b3ab0aa3-cfe8-4b36-91c2-1b3dcd1633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ab0aa3-cfe8-4b36-91c2-1b3dcd1633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BD425C-2786-4976-9301-E80040DA2857}">
  <ds:schemaRefs>
    <ds:schemaRef ds:uri="b3ab0aa3-cfe8-4b36-91c2-1b3dcd163313"/>
    <ds:schemaRef ds:uri="e5bceeee-e901-4be6-95ed-6e8fa9d0514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922B5A2-E0DB-4995-B860-8A834CF4F950}">
  <ds:schemaRefs>
    <ds:schemaRef ds:uri="b3ab0aa3-cfe8-4b36-91c2-1b3dcd163313"/>
    <ds:schemaRef ds:uri="e5bceeee-e901-4be6-95ed-6e8fa9d051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Vlastná</PresentationFormat>
  <Slides>16</Slides>
  <Notes>0</Notes>
  <HiddenSlides>0</HiddenSlide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High value datasety- úvodné info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revision>37</cp:revision>
  <dcterms:modified xsi:type="dcterms:W3CDTF">2023-03-15T10:43:22Z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