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0" r:id="rId7"/>
    <p:sldId id="259" r:id="rId8"/>
    <p:sldId id="268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B2A"/>
    <a:srgbClr val="E64D3C"/>
    <a:srgbClr val="CD071E"/>
    <a:srgbClr val="043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D986B-4BAE-4722-B959-1DF290F2C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F276A2-4D4A-4795-A0CF-CF54678C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5E1445-A309-4669-AE80-F4B1F552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84008A-B1DD-43B1-B7B3-EB9D68B0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336C1A-4187-4BC9-86AC-DB552F3F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504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5CC238-6C18-4240-85AE-BABEC969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083453-CD9A-4973-B806-FB90572C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76DA10-19D5-4F87-AD13-83DFE061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C5A14A-D975-428D-8523-AC399DEF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DA2B077-911E-4E8F-B989-598231A5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464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41658D0-1119-472F-BED3-26F5E61BF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0312C3-274D-4C84-90D5-C4407757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4E32F9-642D-44C4-A6A3-7BFC9D64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1BC230-6E3D-4FEA-B94F-C0191CEC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AB30FC-004E-45A1-91FB-F062DA8D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80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BB70DF-2C6B-40CB-B2E9-3CCA4D6B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44" y="1717482"/>
            <a:ext cx="11083456" cy="4459481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sk-SK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A3E65D-5924-44DA-9625-7B034E27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714AD1-C051-418A-8B93-61C718B9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07B506F-EBC0-4F95-93CE-6734552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 userDrawn="1"/>
        </p:nvSpPr>
        <p:spPr>
          <a:xfrm>
            <a:off x="0" y="1"/>
            <a:ext cx="12192000" cy="1510748"/>
          </a:xfrm>
          <a:prstGeom prst="rect">
            <a:avLst/>
          </a:prstGeom>
          <a:gradFill flip="none" rotWithShape="1">
            <a:gsLst>
              <a:gs pos="0">
                <a:srgbClr val="E64D3C"/>
              </a:gs>
              <a:gs pos="50000">
                <a:srgbClr val="CA3B2A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B901749-7144-49E4-BCE7-4DFBD7F4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174294"/>
            <a:ext cx="1161354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cs-CZ" dirty="0"/>
              <a:t>Kliknutím lze upravit styl.</a:t>
            </a:r>
            <a:endParaRPr lang="sk-SK" dirty="0"/>
          </a:p>
        </p:txBody>
      </p:sp>
      <p:pic>
        <p:nvPicPr>
          <p:cNvPr id="9" name="Obrázok 8" descr="fb_logo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392" y="5818539"/>
            <a:ext cx="880441" cy="8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64D3C"/>
              </a:gs>
              <a:gs pos="50000">
                <a:srgbClr val="CA3B2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49E8D4D-05E0-4ABC-B5C8-B4EE37AB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77516"/>
            <a:ext cx="10515600" cy="1316405"/>
          </a:xfrm>
        </p:spPr>
        <p:txBody>
          <a:bodyPr>
            <a:no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pic>
        <p:nvPicPr>
          <p:cNvPr id="6" name="Obrázok 5" descr="fb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3717" y="0"/>
            <a:ext cx="4190337" cy="41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7E47B0-B2A5-4116-B6DF-D8AD7F44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95F347-810D-4044-90B3-580ADFC7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3323A99-3CA0-4222-82D3-79C7041DA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5A31E5D-A6E8-42FA-A2AB-CB3C6750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8B468FC-7119-4051-AC77-F77EA338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281419-5DC6-4652-AF42-E15D958B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174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F15E99-2C6F-4F95-9390-66374C72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B22632-37BE-4952-8240-B489BD21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0409520-F6CE-487C-A611-F22C600E5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09CD6A3-F468-4B7D-96E4-70D717AA8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A091F7-8996-43A2-A233-B30B53363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EC63EF1-3B40-4193-BD59-2C5B9A77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ACFD73C-D2B9-41C5-AC09-A5910945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1157578-5111-41F5-BE81-5061D54A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258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7EB0AE-0941-47B7-A2EF-049C12C5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303769D-B6DE-4A8E-B860-97DBBA57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5B46854-2FFF-47CA-94FB-FD855E10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A21141-F345-44A0-9C09-C0127101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243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60D29AA-8E6C-4667-B0D8-2B0A6BB0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C246523-FF2F-4114-93C9-B855C06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DDFA155-F3A1-4E71-A4E0-00274C15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984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CE2FC9-1203-4AB6-BCBE-201A38D5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98BD9D-3202-47E9-92F4-95DF2AFB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2A28329-4CA6-4BBF-AE41-B871D9A33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80AFF0C-F90F-4EAC-A006-177DF76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67C77C9-5598-42EE-9AC6-3B22D109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1594A0-F632-4FFA-8FB6-3F7094EC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28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B7D769-F1AC-48B0-9F78-A8A2AE93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3E9621C-CAE4-463A-9D46-08113CF2A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E7CAF2-BEBA-453C-AEC4-3AAB6BC3C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576E58-EE91-4C5B-AF26-B5A3D66F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10E4877-6546-4B79-B4C1-056C114B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DE241DE-EB32-4E89-AD42-B872546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11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DED3C27-0E15-4493-9C2C-7CD8B267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AF24E4-70E1-442C-97CE-336259E9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7E1DC24-17A0-4B53-9E31-EF546106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31B4-FBF0-47A9-8122-47A49841CBDA}" type="datetimeFigureOut">
              <a:rPr lang="sk-SK" smtClean="0"/>
              <a:pPr/>
              <a:t>29. 3. 2023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BAA6E5-2C55-4A04-A4D3-9088619B3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645E4A-E6C6-4FF0-89EC-77C52E314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D896-F353-483A-981C-719777C3C87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451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10697CBE-65BD-48CE-9FF3-9EAFA0D8A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UVOstat.sk</a:t>
            </a:r>
          </a:p>
          <a:p>
            <a:r>
              <a:rPr lang="en-US" dirty="0"/>
              <a:t>Miroslav Babi</a:t>
            </a:r>
            <a:r>
              <a:rPr lang="sk-SK" dirty="0"/>
              <a:t>č</a:t>
            </a:r>
          </a:p>
        </p:txBody>
      </p:sp>
    </p:spTree>
    <p:extLst>
      <p:ext uri="{BB962C8B-B14F-4D97-AF65-F5344CB8AC3E}">
        <p14:creationId xmlns:p14="http://schemas.microsoft.com/office/powerpoint/2010/main" val="99657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</a:t>
            </a:r>
            <a:r>
              <a:rPr lang="en-US" dirty="0" err="1"/>
              <a:t>vyu</a:t>
            </a:r>
            <a:r>
              <a:rPr lang="sk-SK"/>
              <a:t>žiteľnosti/dopad na spoločnosť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</a:rPr>
              <a:t>Vyše 100 rôznych zdrojov odkazujúcich na UVOstat.sk </a:t>
            </a:r>
          </a:p>
          <a:p>
            <a:r>
              <a:rPr lang="sk-SK" sz="2000" dirty="0">
                <a:solidFill>
                  <a:srgbClr val="000000"/>
                </a:solidFill>
              </a:rPr>
              <a:t>Médiá (dennikn.sk, aktuality.sk, sme.sk, topky.sk, pluska.sk, icjk.sk, pravda.sk, postoj.sk, touchit.sk...)</a:t>
            </a:r>
            <a:endParaRPr lang="sk-SK" sz="1800" dirty="0">
              <a:solidFill>
                <a:srgbClr val="000000"/>
              </a:solidFill>
            </a:endParaRPr>
          </a:p>
          <a:p>
            <a:r>
              <a:rPr lang="sk-SK" sz="2000" dirty="0"/>
              <a:t>Štát (UVO, MFSR, MINV, MIRRI,NASES)</a:t>
            </a:r>
          </a:p>
          <a:p>
            <a:r>
              <a:rPr lang="sk-SK" sz="2000" dirty="0"/>
              <a:t>Neziskové organizácie (Alvaria, Transparency, slovensko.digital..)</a:t>
            </a:r>
          </a:p>
          <a:p>
            <a:r>
              <a:rPr lang="sk-SK" sz="2000" dirty="0"/>
              <a:t>Samosprávy (Bratislava, Tisovec, Smolenice,Topoľčany, KSK...)</a:t>
            </a:r>
          </a:p>
          <a:p>
            <a:r>
              <a:rPr lang="sk-SK" sz="2000" dirty="0"/>
              <a:t>Súkromné firmy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2800" dirty="0"/>
              <a:t>120 aktívnych užívateľov notifikačných služieb (na dennej/týždennej báze)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842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</a:t>
            </a:r>
            <a:r>
              <a:rPr lang="en-US" dirty="0" err="1"/>
              <a:t>vyu</a:t>
            </a:r>
            <a:r>
              <a:rPr lang="sk-SK" dirty="0"/>
              <a:t>žiteľnosti - dotazník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Ako často používate portál UVOstat.sk</a:t>
            </a:r>
          </a:p>
          <a:p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pl-PL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Z dát na portáli ma zaujímajú</a:t>
            </a:r>
            <a:endParaRPr lang="sk-SK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9F707-E0AD-930E-A927-0904E668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25" y="1717482"/>
            <a:ext cx="4311848" cy="1744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B574C-933A-8DAF-1558-557DCEBE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67" y="3947222"/>
            <a:ext cx="6322558" cy="214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6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</a:t>
            </a:r>
            <a:r>
              <a:rPr lang="en-US" dirty="0" err="1"/>
              <a:t>vyu</a:t>
            </a:r>
            <a:r>
              <a:rPr lang="sk-SK" dirty="0"/>
              <a:t>žiteľnosti - dotazník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Údaje a nástroje na portáli využívam ku</a:t>
            </a:r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pl-PL" sz="16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pl-PL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it-IT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Chýba mi viac údajov pri</a:t>
            </a:r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sk-SK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7EE6E-7648-B442-4375-671EA360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05" y="1585355"/>
            <a:ext cx="5687554" cy="2036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B0AE5-869C-DF5D-0785-848AE1AF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659" y="4034671"/>
            <a:ext cx="5972547" cy="20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7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Spolupr</a:t>
            </a:r>
            <a:r>
              <a:rPr lang="sk-SK" dirty="0"/>
              <a:t>áce / datasety na mieru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Nadácia zastavme korupciu</a:t>
            </a:r>
          </a:p>
          <a:p>
            <a:r>
              <a:rPr lang="sk-SK" dirty="0">
                <a:solidFill>
                  <a:srgbClr val="000000"/>
                </a:solidFill>
              </a:rPr>
              <a:t>Transparency International</a:t>
            </a:r>
          </a:p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Zindex</a:t>
            </a:r>
          </a:p>
          <a:p>
            <a:r>
              <a:rPr lang="sk-SK" dirty="0">
                <a:solidFill>
                  <a:srgbClr val="000000"/>
                </a:solidFill>
              </a:rPr>
              <a:t>Alvaria</a:t>
            </a:r>
          </a:p>
          <a:p>
            <a:r>
              <a:rPr lang="sk-SK" dirty="0">
                <a:solidFill>
                  <a:srgbClr val="000000"/>
                </a:solidFill>
              </a:rPr>
              <a:t>Samosprávy (Prešovský kraj, Nitriansky kraj)</a:t>
            </a:r>
          </a:p>
          <a:p>
            <a:r>
              <a:rPr lang="sk-SK" dirty="0">
                <a:solidFill>
                  <a:srgbClr val="000000"/>
                </a:solidFill>
              </a:rPr>
              <a:t>Súkromné spoločnosti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97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sk-SK" dirty="0"/>
              <a:t>ázky?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45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 projekte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Spustený v roku 2016</a:t>
            </a:r>
          </a:p>
          <a:p>
            <a:r>
              <a:rPr lang="en-US" dirty="0"/>
              <a:t>7 r</a:t>
            </a:r>
            <a:r>
              <a:rPr lang="sk-SK" dirty="0"/>
              <a:t>ôznych dátových zdrojov</a:t>
            </a:r>
          </a:p>
          <a:p>
            <a:r>
              <a:rPr lang="sk-SK" dirty="0"/>
              <a:t>20000 návštevníkov mesačne</a:t>
            </a:r>
            <a:endParaRPr lang="en-US" dirty="0"/>
          </a:p>
          <a:p>
            <a:r>
              <a:rPr lang="en-US" dirty="0"/>
              <a:t>3.miesto v </a:t>
            </a:r>
            <a:r>
              <a:rPr lang="en-US" dirty="0" err="1"/>
              <a:t>kateg</a:t>
            </a:r>
            <a:r>
              <a:rPr lang="sk-SK" dirty="0"/>
              <a:t>órii „Najlepší projekt digitalizácie spoločnosti“ na konferencii ITAPA 2018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8EEB7-15AC-40FE-0246-D783EA6C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79" y="4333875"/>
            <a:ext cx="87249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5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Cie</a:t>
            </a:r>
            <a:r>
              <a:rPr lang="sk-SK" dirty="0"/>
              <a:t>ľ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Prepájať otvorené dáta štátu pre ľahšiu kontrolu</a:t>
            </a:r>
          </a:p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Poskytnúť užitočné nástroje úradnikom, keď ich neposkytuje štát</a:t>
            </a:r>
            <a:endParaRPr lang="sk-SK" dirty="0">
              <a:solidFill>
                <a:srgbClr val="000000"/>
              </a:solidFill>
            </a:endParaRPr>
          </a:p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Umožniť verejnosti pracovať s prepojenými otvorenými dátami bez nutnosti znalosti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</a:t>
            </a:r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átového spracovania</a:t>
            </a:r>
          </a:p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Vytvárať analýzy zo zozbieraných dát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889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sk-SK" dirty="0"/>
              <a:t>átové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Vestník UVO – data.gov.sk</a:t>
            </a:r>
          </a:p>
          <a:p>
            <a:r>
              <a:rPr lang="sk-SK" dirty="0">
                <a:solidFill>
                  <a:srgbClr val="000000"/>
                </a:solidFill>
              </a:rPr>
              <a:t>EKS (elektronický kontraktačný systém) – opendata.sk</a:t>
            </a:r>
          </a:p>
          <a:p>
            <a:r>
              <a:rPr lang="sk-SK" dirty="0">
                <a:solidFill>
                  <a:srgbClr val="000000"/>
                </a:solidFill>
              </a:rPr>
              <a:t>RPVS (register partnerov verejného sektora) – rpvs.gov.sk</a:t>
            </a:r>
          </a:p>
          <a:p>
            <a:r>
              <a:rPr lang="sk-SK" dirty="0">
                <a:solidFill>
                  <a:srgbClr val="000000"/>
                </a:solidFill>
              </a:rPr>
              <a:t>RUZ (register účtovných závierok) – finstat.sk</a:t>
            </a:r>
          </a:p>
          <a:p>
            <a:r>
              <a:rPr lang="sk-SK" dirty="0">
                <a:solidFill>
                  <a:srgbClr val="000000"/>
                </a:solidFill>
              </a:rPr>
              <a:t>RHS (register hospodárskych subjektov) – uvo.gov.sk</a:t>
            </a:r>
          </a:p>
          <a:p>
            <a:r>
              <a:rPr lang="sk-SK" dirty="0">
                <a:solidFill>
                  <a:srgbClr val="000000"/>
                </a:solidFill>
              </a:rPr>
              <a:t>Výberové konania – slovensko.sk</a:t>
            </a:r>
          </a:p>
          <a:p>
            <a:r>
              <a:rPr lang="sk-SK" dirty="0">
                <a:solidFill>
                  <a:srgbClr val="000000"/>
                </a:solidFill>
              </a:rPr>
              <a:t>CRZ (centrálny register zmlúv) – crz.gov.sk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121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 dátových zdrojov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Nekvalita dát (vestník)</a:t>
            </a:r>
          </a:p>
          <a:p>
            <a:r>
              <a:rPr lang="sk-SK" dirty="0"/>
              <a:t>Komplikovaná štruktúra (vestník) – aktuálne vyše 50 rôznych formulárov na spracovanie</a:t>
            </a:r>
          </a:p>
          <a:p>
            <a:r>
              <a:rPr lang="sk-SK" dirty="0"/>
              <a:t>Chýbajúce metadáta (crz)</a:t>
            </a:r>
          </a:p>
          <a:p>
            <a:r>
              <a:rPr lang="sk-SK" dirty="0"/>
              <a:t>Nestabilné zdroje (rpvs api, data.gov.sk)</a:t>
            </a:r>
          </a:p>
          <a:p>
            <a:r>
              <a:rPr lang="sk-SK" dirty="0"/>
              <a:t>Málo dát (vestník) – chýbajúce údaje o dokumentoch, ktoré je nutné pracne ťahať priamo z webu UVO</a:t>
            </a:r>
          </a:p>
        </p:txBody>
      </p:sp>
    </p:spTree>
    <p:extLst>
      <p:ext uri="{BB962C8B-B14F-4D97-AF65-F5344CB8AC3E}">
        <p14:creationId xmlns:p14="http://schemas.microsoft.com/office/powerpoint/2010/main" val="168246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Sledovanie návštevnosti/využitelnosti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3200" b="0" i="0" u="none" strike="noStrike" dirty="0">
                <a:solidFill>
                  <a:srgbClr val="000000"/>
                </a:solidFill>
                <a:effectLst/>
              </a:rPr>
              <a:t>Nástroje: </a:t>
            </a:r>
          </a:p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Google search console</a:t>
            </a:r>
          </a:p>
          <a:p>
            <a:r>
              <a:rPr lang="sk-SK" dirty="0">
                <a:solidFill>
                  <a:srgbClr val="000000"/>
                </a:solidFill>
              </a:rPr>
              <a:t>Google analytics</a:t>
            </a:r>
          </a:p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Databáza používateľov služieb – registrovaní užívatelia notifikátorov výberových konaní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619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návštevnosti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3200" b="0" i="0" u="none" strike="noStrike" dirty="0">
                <a:solidFill>
                  <a:srgbClr val="000000"/>
                </a:solidFill>
                <a:effectLst/>
              </a:rPr>
              <a:t>Primárny zdroj: </a:t>
            </a:r>
          </a:p>
          <a:p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Google (94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%</a:t>
            </a:r>
            <a:r>
              <a:rPr lang="sk-SK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sk-SK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sk-SK" sz="3200" dirty="0">
                <a:solidFill>
                  <a:srgbClr val="000000"/>
                </a:solidFill>
              </a:rPr>
              <a:t>Ďalšie zdroje: </a:t>
            </a:r>
          </a:p>
          <a:p>
            <a:r>
              <a:rPr lang="sk-SK" dirty="0">
                <a:solidFill>
                  <a:srgbClr val="000000"/>
                </a:solidFill>
              </a:rPr>
              <a:t>Úradné dokumenty</a:t>
            </a:r>
          </a:p>
          <a:p>
            <a:r>
              <a:rPr lang="sk-SK" dirty="0">
                <a:solidFill>
                  <a:srgbClr val="000000"/>
                </a:solidFill>
              </a:rPr>
              <a:t>Články v médiách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180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návštevnosti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1600" dirty="0"/>
              <a:t>27.2.2022-27.2.2023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17690-1035-A90C-F26E-058CAFCE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942"/>
            <a:ext cx="3848100" cy="339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82CAC-8095-1573-3195-5E4D479C6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476" y="2566097"/>
            <a:ext cx="6210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2BAB-7900-4070-8141-916D404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návštevnosti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CC93FD-5B3A-4CD4-A4F3-68BDEC34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1400" dirty="0"/>
              <a:t>27.2.2022-27.3.2023 – top 10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1403F-DEE4-853E-CE39-F2D89DBB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" y="2101933"/>
            <a:ext cx="11353800" cy="38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835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416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Verdana</vt:lpstr>
      <vt:lpstr>Motiv Office</vt:lpstr>
      <vt:lpstr>PowerPoint Presentation</vt:lpstr>
      <vt:lpstr>O projekte</vt:lpstr>
      <vt:lpstr>Cieľ projektu</vt:lpstr>
      <vt:lpstr>Dátové zdroje</vt:lpstr>
      <vt:lpstr>Problémy dátových zdrojov</vt:lpstr>
      <vt:lpstr>Sledovanie návštevnosti/využitelnosti</vt:lpstr>
      <vt:lpstr>Analýza návštevnosti</vt:lpstr>
      <vt:lpstr>Analýza návštevnosti</vt:lpstr>
      <vt:lpstr>Analýza návštevnosti</vt:lpstr>
      <vt:lpstr>Analýza využiteľnosti/dopad na spoločnosť</vt:lpstr>
      <vt:lpstr>Analýza využiteľnosti - dotazník</vt:lpstr>
      <vt:lpstr>Analýza využiteľnosti - dotazník</vt:lpstr>
      <vt:lpstr>Spolupráce / datasety na mieru</vt:lpstr>
      <vt:lpstr>Otázky?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Otvorená Bratislava</dc:title>
  <dc:creator>miro</dc:creator>
  <cp:lastModifiedBy>miro@mirobabic.com</cp:lastModifiedBy>
  <cp:revision>15</cp:revision>
  <dcterms:created xsi:type="dcterms:W3CDTF">2021-02-15T10:26:40Z</dcterms:created>
  <dcterms:modified xsi:type="dcterms:W3CDTF">2023-03-29T11:01:35Z</dcterms:modified>
</cp:coreProperties>
</file>