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sldIdLst>
    <p:sldId id="257" r:id="rId3"/>
    <p:sldId id="272" r:id="rId4"/>
    <p:sldId id="282" r:id="rId5"/>
    <p:sldId id="274" r:id="rId6"/>
    <p:sldId id="276" r:id="rId7"/>
    <p:sldId id="275" r:id="rId8"/>
    <p:sldId id="277" r:id="rId9"/>
    <p:sldId id="286" r:id="rId10"/>
    <p:sldId id="287" r:id="rId11"/>
    <p:sldId id="288" r:id="rId12"/>
    <p:sldId id="28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52149-1AD4-4966-8CA3-758A0EAC846A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5B1E8-B141-43D0-9186-EAACF7015B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66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45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49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8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36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5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13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7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2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65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23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7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bfed680b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fbfed680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71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046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7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280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Úvo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C615305E-7BEA-4529-988C-5BCD911BADE0}"/>
              </a:ext>
            </a:extLst>
          </p:cNvPr>
          <p:cNvSpPr/>
          <p:nvPr userDrawn="1"/>
        </p:nvSpPr>
        <p:spPr>
          <a:xfrm>
            <a:off x="0" y="2"/>
            <a:ext cx="12192000" cy="6070655"/>
          </a:xfrm>
          <a:prstGeom prst="rect">
            <a:avLst/>
          </a:prstGeom>
          <a:solidFill>
            <a:srgbClr val="25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04ACA7-9B65-418B-9EB9-97E08A6FA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187156"/>
            <a:ext cx="9144000" cy="501843"/>
          </a:xfrm>
        </p:spPr>
        <p:txBody>
          <a:bodyPr anchor="b">
            <a:normAutofit/>
          </a:bodyPr>
          <a:lstStyle>
            <a:lvl1pPr algn="ctr">
              <a:defRPr sz="1950" spc="122" baseline="0">
                <a:solidFill>
                  <a:srgbClr val="253A55"/>
                </a:solidFill>
                <a:latin typeface="+mn-lt"/>
              </a:defRPr>
            </a:lvl1pPr>
          </a:lstStyle>
          <a:p>
            <a:r>
              <a:rPr lang="sk-SK" noProof="0" dirty="0"/>
              <a:t>HLAVNÝ NÁZOV PREZENTÁCIE</a:t>
            </a: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44640F19-DDF2-4A50-ADFC-169F8293B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112" y="1124397"/>
            <a:ext cx="1658332" cy="2330243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1B7AD988-0C1A-4F73-82CB-027D756259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6764" y="4292909"/>
            <a:ext cx="7857633" cy="1777746"/>
          </a:xfrm>
          <a:prstGeom prst="rect">
            <a:avLst/>
          </a:prstGeom>
        </p:spPr>
      </p:pic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70307A5B-70AC-47F7-B79E-DE606799852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464" y="0"/>
            <a:ext cx="209009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6695"/>
      </p:ext>
    </p:extLst>
  </p:cSld>
  <p:clrMapOvr>
    <a:masterClrMapping/>
  </p:clrMapOvr>
  <p:transition spd="med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162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635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93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094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938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7023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576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72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5105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661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645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8692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Úvo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C615305E-7BEA-4529-988C-5BCD911BADE0}"/>
              </a:ext>
            </a:extLst>
          </p:cNvPr>
          <p:cNvSpPr/>
          <p:nvPr userDrawn="1"/>
        </p:nvSpPr>
        <p:spPr>
          <a:xfrm>
            <a:off x="0" y="2"/>
            <a:ext cx="12192000" cy="6070655"/>
          </a:xfrm>
          <a:prstGeom prst="rect">
            <a:avLst/>
          </a:prstGeom>
          <a:solidFill>
            <a:srgbClr val="25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04ACA7-9B65-418B-9EB9-97E08A6FA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187156"/>
            <a:ext cx="9144000" cy="501843"/>
          </a:xfrm>
        </p:spPr>
        <p:txBody>
          <a:bodyPr anchor="b">
            <a:normAutofit/>
          </a:bodyPr>
          <a:lstStyle>
            <a:lvl1pPr algn="ctr">
              <a:defRPr sz="1950" spc="122" baseline="0">
                <a:solidFill>
                  <a:srgbClr val="253A55"/>
                </a:solidFill>
                <a:latin typeface="+mn-lt"/>
              </a:defRPr>
            </a:lvl1pPr>
          </a:lstStyle>
          <a:p>
            <a:r>
              <a:rPr lang="sk-SK" noProof="0" dirty="0"/>
              <a:t>HLAVNÝ NÁZOV PREZENTÁCIE</a:t>
            </a: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44640F19-DDF2-4A50-ADFC-169F8293B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112" y="1124397"/>
            <a:ext cx="1658332" cy="2330243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1B7AD988-0C1A-4F73-82CB-027D756259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6764" y="4292909"/>
            <a:ext cx="7857633" cy="1777746"/>
          </a:xfrm>
          <a:prstGeom prst="rect">
            <a:avLst/>
          </a:prstGeom>
        </p:spPr>
      </p:pic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70307A5B-70AC-47F7-B79E-DE606799852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464" y="0"/>
            <a:ext cx="2090098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8846"/>
      </p:ext>
    </p:extLst>
  </p:cSld>
  <p:clrMapOvr>
    <a:masterClrMapping/>
  </p:clrMapOvr>
  <p:transition spd="med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Slide infografika 3 body">
  <p:cSld name="19_Slide infografika 3 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2">
            <a:alphaModFix/>
          </a:blip>
          <a:srcRect t="796" b="25985"/>
          <a:stretch/>
        </p:blipFill>
        <p:spPr>
          <a:xfrm>
            <a:off x="7815371" y="195201"/>
            <a:ext cx="5142789" cy="52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401104" y="1989994"/>
            <a:ext cx="433562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1475" lvl="0" indent="-185738" algn="l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Clr>
                <a:srgbClr val="253A55"/>
              </a:buClr>
              <a:buSzPts val="1300"/>
              <a:buNone/>
              <a:defRPr sz="1056">
                <a:solidFill>
                  <a:srgbClr val="253A5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38"/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75"/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7401104" y="1371601"/>
            <a:ext cx="4335621" cy="56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 b="1"/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 b="1"/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9pPr>
          </a:lstStyle>
          <a:p>
            <a:endParaRPr/>
          </a:p>
        </p:txBody>
      </p:sp>
      <p:sp>
        <p:nvSpPr>
          <p:cNvPr id="134" name="Google Shape;134;p20"/>
          <p:cNvSpPr>
            <a:spLocks noGrp="1"/>
          </p:cNvSpPr>
          <p:nvPr>
            <p:ph type="body" idx="3"/>
          </p:nvPr>
        </p:nvSpPr>
        <p:spPr>
          <a:xfrm>
            <a:off x="6518685" y="1428752"/>
            <a:ext cx="652533" cy="652533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1475" lvl="0" indent="-185738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14425" lvl="2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85900" lvl="3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57375" lvl="4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28850" lvl="5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00325" lvl="6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71800" lvl="7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43275" lvl="8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"/>
          </p:nvPr>
        </p:nvSpPr>
        <p:spPr>
          <a:xfrm>
            <a:off x="7401104" y="3371119"/>
            <a:ext cx="433562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1475" lvl="0" indent="-185738" algn="l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Clr>
                <a:srgbClr val="253A55"/>
              </a:buClr>
              <a:buSzPts val="1300"/>
              <a:buNone/>
              <a:defRPr sz="1056">
                <a:solidFill>
                  <a:srgbClr val="253A5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38"/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75"/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5"/>
          </p:nvPr>
        </p:nvSpPr>
        <p:spPr>
          <a:xfrm>
            <a:off x="7401104" y="2752726"/>
            <a:ext cx="4335621" cy="56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 b="1"/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 b="1"/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9pPr>
          </a:lstStyle>
          <a:p>
            <a:endParaRPr/>
          </a:p>
        </p:txBody>
      </p:sp>
      <p:sp>
        <p:nvSpPr>
          <p:cNvPr id="137" name="Google Shape;137;p20"/>
          <p:cNvSpPr>
            <a:spLocks noGrp="1"/>
          </p:cNvSpPr>
          <p:nvPr>
            <p:ph type="body" idx="6"/>
          </p:nvPr>
        </p:nvSpPr>
        <p:spPr>
          <a:xfrm>
            <a:off x="6537735" y="2809877"/>
            <a:ext cx="652533" cy="652533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1475" lvl="0" indent="-185738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253A55"/>
              </a:buClr>
              <a:buSzPts val="2800"/>
              <a:buNone/>
              <a:defRPr>
                <a:solidFill>
                  <a:srgbClr val="253A5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14425" lvl="2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85900" lvl="3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57375" lvl="4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28850" lvl="5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00325" lvl="6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71800" lvl="7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43275" lvl="8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7"/>
          </p:nvPr>
        </p:nvSpPr>
        <p:spPr>
          <a:xfrm>
            <a:off x="7401104" y="4752244"/>
            <a:ext cx="4335621" cy="111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1475" lvl="0" indent="-185738" algn="l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Clr>
                <a:srgbClr val="253A55"/>
              </a:buClr>
              <a:buSzPts val="1300"/>
              <a:buNone/>
              <a:defRPr sz="1056">
                <a:solidFill>
                  <a:srgbClr val="253A5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38"/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75"/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13"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8"/>
          </p:nvPr>
        </p:nvSpPr>
        <p:spPr>
          <a:xfrm>
            <a:off x="7401104" y="4133851"/>
            <a:ext cx="4335621" cy="56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 b="1"/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 b="1"/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 b="1"/>
            </a:lvl9pPr>
          </a:lstStyle>
          <a:p>
            <a:endParaRPr/>
          </a:p>
        </p:txBody>
      </p:sp>
      <p:sp>
        <p:nvSpPr>
          <p:cNvPr id="140" name="Google Shape;140;p20"/>
          <p:cNvSpPr>
            <a:spLocks noGrp="1"/>
          </p:cNvSpPr>
          <p:nvPr>
            <p:ph type="body" idx="9"/>
          </p:nvPr>
        </p:nvSpPr>
        <p:spPr>
          <a:xfrm>
            <a:off x="6556785" y="4191002"/>
            <a:ext cx="652533" cy="65253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1475" lvl="0" indent="-185738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14425" lvl="2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85900" lvl="3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57375" lvl="4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28850" lvl="5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00325" lvl="6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71800" lvl="7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43275" lvl="8" indent="-278606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>
            <a:spLocks noGrp="1"/>
          </p:cNvSpPr>
          <p:nvPr>
            <p:ph type="pic" idx="13"/>
          </p:nvPr>
        </p:nvSpPr>
        <p:spPr>
          <a:xfrm>
            <a:off x="2" y="2263722"/>
            <a:ext cx="4160063" cy="459428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733550" y="1162352"/>
            <a:ext cx="4362450" cy="215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325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t="796" b="25985"/>
          <a:stretch/>
        </p:blipFill>
        <p:spPr>
          <a:xfrm>
            <a:off x="11031981" y="5797351"/>
            <a:ext cx="732860" cy="75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463" y="0"/>
            <a:ext cx="2090100" cy="106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905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50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0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7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23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95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0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7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749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DA7D-F9E4-4127-B0D1-62000F790E4C}" type="datetimeFigureOut">
              <a:rPr lang="sk-SK" smtClean="0"/>
              <a:t>9. 3. 2023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B5A3-4FA9-46CF-BD54-32C67C31F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8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733BC-1E42-4190-AEA5-2F59A947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74" y="5625424"/>
            <a:ext cx="8937689" cy="531703"/>
          </a:xfrm>
        </p:spPr>
        <p:txBody>
          <a:bodyPr>
            <a:noAutofit/>
          </a:bodyPr>
          <a:lstStyle/>
          <a:p>
            <a:br>
              <a:rPr lang="sk-SK" sz="1625" b="1" dirty="0">
                <a:latin typeface="Centima"/>
              </a:rPr>
            </a:br>
            <a:r>
              <a:rPr lang="en-US" sz="1625" b="1" dirty="0">
                <a:latin typeface="Centima"/>
              </a:rPr>
              <a:t>ÚRAD VLÁDY SLOVENSKEJ REPUBLIKY</a:t>
            </a:r>
            <a:r>
              <a:rPr lang="sk-SK" sz="1625" b="1" dirty="0">
                <a:latin typeface="Centima"/>
              </a:rPr>
              <a:t>/ÚRAD SPLNOMOCNENKYNE VLÁDY SR PRE RÓMSKE KOMUNITY</a:t>
            </a:r>
          </a:p>
        </p:txBody>
      </p:sp>
      <p:sp>
        <p:nvSpPr>
          <p:cNvPr id="3" name="Obdĺžnik 2"/>
          <p:cNvSpPr/>
          <p:nvPr/>
        </p:nvSpPr>
        <p:spPr>
          <a:xfrm>
            <a:off x="1440493" y="3519814"/>
            <a:ext cx="9194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bg1"/>
                </a:solidFill>
              </a:rPr>
              <a:t>Atlas rómskych komunít</a:t>
            </a:r>
            <a:br>
              <a:rPr lang="sk-SK" b="1" dirty="0">
                <a:solidFill>
                  <a:schemeClr val="bg1"/>
                </a:solidFill>
              </a:rPr>
            </a:br>
            <a:r>
              <a:rPr lang="sk-SK" b="1" dirty="0">
                <a:solidFill>
                  <a:schemeClr val="bg1"/>
                </a:solidFill>
              </a:rPr>
              <a:t> (workshop k mapovaniu dopadu otvorených dát)</a:t>
            </a:r>
          </a:p>
          <a:p>
            <a:pPr algn="ctr"/>
            <a:r>
              <a:rPr lang="sk-SK" altLang="sk-SK" b="1" dirty="0">
                <a:solidFill>
                  <a:schemeClr val="bg1"/>
                </a:solidFill>
              </a:rPr>
              <a:t>8. 3. 2023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74733BC-1E42-4190-AEA5-2F59A947C353}"/>
              </a:ext>
            </a:extLst>
          </p:cNvPr>
          <p:cNvSpPr txBox="1">
            <a:spLocks/>
          </p:cNvSpPr>
          <p:nvPr/>
        </p:nvSpPr>
        <p:spPr bwMode="auto">
          <a:xfrm>
            <a:off x="1199456" y="5874707"/>
            <a:ext cx="9793088" cy="93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950" spc="122" baseline="0">
                <a:solidFill>
                  <a:srgbClr val="253A55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br>
              <a:rPr lang="sk-SK" sz="2000" b="1" kern="0" dirty="0">
                <a:latin typeface="Centima"/>
              </a:rPr>
            </a:br>
            <a:r>
              <a:rPr lang="en-US" sz="2000" b="1" kern="0" dirty="0">
                <a:latin typeface="Centima"/>
              </a:rPr>
              <a:t>ÚRAD VLÁDY SLOVENSKEJ REPUBLIKY</a:t>
            </a:r>
            <a:endParaRPr lang="sk-SK" sz="2000" b="1" kern="0" dirty="0">
              <a:latin typeface="Centima"/>
            </a:endParaRPr>
          </a:p>
          <a:p>
            <a:r>
              <a:rPr lang="sk-SK" sz="2000" b="1" kern="0" dirty="0">
                <a:latin typeface="Centima"/>
              </a:rPr>
              <a:t>ÚRAD SPLNOMOCNENCA VLÁDY SR PRE RÓMSKE KOMUNITY</a:t>
            </a:r>
          </a:p>
        </p:txBody>
      </p:sp>
    </p:spTree>
    <p:extLst>
      <p:ext uri="{BB962C8B-B14F-4D97-AF65-F5344CB8AC3E}">
        <p14:creationId xmlns:p14="http://schemas.microsoft.com/office/powerpoint/2010/main" val="27000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POROVNANIE: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Hárok obsahuje vybrané údaje o obciach a osídleniach, ktoré vypovedajú o ich celkovej vybavenosti – inžinierske siete, vykurovanie, odpadové hospodárstvo a vzdialenosti od zariadení a služieb.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600" dirty="0">
                <a:latin typeface="+mn-lt"/>
                <a:sym typeface="Arial"/>
              </a:rPr>
              <a:t>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Tým je možné porovnať stav v daných oblastiach v časti obce obývanom majoritnou populáciou (vynímajúc k obci prislúchajúce osídlenia), so stavom v miestnych osídleniach.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600" dirty="0">
                <a:latin typeface="+mn-lt"/>
                <a:sym typeface="Arial"/>
              </a:rPr>
              <a:t>=    Mapovanie štrukturálnych nerovností medzi Rómami a majoritou 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  <a:b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</a:br>
            <a:r>
              <a:rPr lang="sk-SK" sz="2400" b="1" dirty="0">
                <a:sym typeface="Arial"/>
              </a:rPr>
              <a:t>DATABÁZA: </a:t>
            </a:r>
            <a:endParaRPr lang="sk-SK" sz="3200" b="1" dirty="0">
              <a:solidFill>
                <a:schemeClr val="tx1"/>
              </a:solidFill>
              <a:latin typeface="Arial"/>
              <a:ea typeface="Arial"/>
              <a:cs typeface="Arial"/>
              <a:sym typeface="Times New Roman"/>
            </a:endParaRP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68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VYUŽITIE: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zdroj dát pre nastavovanie kritérií pri tvorbe verejných politík na národnej a miestnej úrovni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definuje oprávnené obce na čerpanie financií (OP Ľudské Zdroje, OP Slovensko)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identifikuje veľkosť cieľovej skupiny pri plánovaní opatrení (východisková situácia)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hodnotenie dopadu politík (zaznamenanie vývoja/zmeny v sledovaných ukazovateľoch) 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993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UŽÍVATELIA: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štátna správa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verejná správa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samosprávy	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akademická obec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14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939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LIMITY: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Atlas sa zameriava na mapovanie životných podmienok a dostupnosť vybraných služieb, no nepokrýva celú šírku znevýhodnení, ktorým Rómovia čelia (napr. dáta o diskriminácii, zdraví </a:t>
            </a:r>
            <a:r>
              <a:rPr lang="sk-SK" sz="1800" dirty="0" err="1">
                <a:latin typeface="+mn-lt"/>
                <a:sym typeface="Arial"/>
              </a:rPr>
              <a:t>atď</a:t>
            </a:r>
            <a:r>
              <a:rPr lang="sk-SK" sz="1800" dirty="0">
                <a:latin typeface="+mn-lt"/>
                <a:sym typeface="Arial"/>
              </a:rPr>
              <a:t>).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sz="1800" dirty="0">
                <a:latin typeface="+mn-lt"/>
                <a:sym typeface="Arial"/>
              </a:rPr>
              <a:t>Nevyhnutnosť komplementarity s inými zisťovaniami a dátami</a:t>
            </a:r>
            <a:endParaRPr lang="sk-SK" sz="1800" dirty="0">
              <a:latin typeface="+mn-lt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Forma prezentácie dát (potenciál pre ďalšie obdobie, interaktívna mapa, dátová platforma)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Potenciálna neaktuálnosť dát – dlhé časové odstupy medzi jednotlivými zisťovaniami (ďalšia edícia Atlasu je naplánovaná na rok 2024)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</a:t>
            </a: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47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733BC-1E42-4190-AEA5-2F59A947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74" y="5625424"/>
            <a:ext cx="8937689" cy="531703"/>
          </a:xfrm>
        </p:spPr>
        <p:txBody>
          <a:bodyPr>
            <a:noAutofit/>
          </a:bodyPr>
          <a:lstStyle/>
          <a:p>
            <a:br>
              <a:rPr lang="sk-SK" sz="1625" b="1" dirty="0">
                <a:latin typeface="Centima"/>
              </a:rPr>
            </a:br>
            <a:r>
              <a:rPr lang="en-US" sz="1625" b="1" dirty="0">
                <a:latin typeface="Centima"/>
              </a:rPr>
              <a:t>ÚRAD VLÁDY SLOVENSKEJ REPUBLIKY</a:t>
            </a:r>
            <a:r>
              <a:rPr lang="sk-SK" sz="1625" b="1" dirty="0">
                <a:latin typeface="Centima"/>
              </a:rPr>
              <a:t>/ÚRAD SPLNOMOCNENKYNE VLÁDY SR PRE RÓMSKE KOMUNITY</a:t>
            </a:r>
          </a:p>
        </p:txBody>
      </p:sp>
      <p:sp>
        <p:nvSpPr>
          <p:cNvPr id="3" name="Obdĺžnik 2"/>
          <p:cNvSpPr/>
          <p:nvPr/>
        </p:nvSpPr>
        <p:spPr>
          <a:xfrm>
            <a:off x="1440493" y="3519814"/>
            <a:ext cx="9194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bg1"/>
                </a:solidFill>
              </a:rPr>
              <a:t>Ďakujeme za pozornosť!</a:t>
            </a:r>
          </a:p>
          <a:p>
            <a:pPr algn="ctr"/>
            <a:endParaRPr lang="sk-SK" sz="2400" b="1" dirty="0">
              <a:solidFill>
                <a:schemeClr val="bg1"/>
              </a:solidFill>
            </a:endParaRPr>
          </a:p>
          <a:p>
            <a:pPr algn="ctr"/>
            <a:r>
              <a:rPr lang="sk-SK" altLang="sk-SK" sz="2400" b="1" dirty="0">
                <a:solidFill>
                  <a:schemeClr val="bg1"/>
                </a:solidFill>
              </a:rPr>
              <a:t>tibor.skrabsky@vlada.gov.sk</a:t>
            </a:r>
          </a:p>
          <a:p>
            <a:pPr algn="ctr"/>
            <a:r>
              <a:rPr lang="sk-SK" altLang="sk-SK" sz="2400" b="1" dirty="0">
                <a:solidFill>
                  <a:schemeClr val="bg1"/>
                </a:solidFill>
              </a:rPr>
              <a:t>ludmila.placha@vlada.gov.sk</a:t>
            </a:r>
            <a:endParaRPr lang="sk-SK" altLang="sk-SK" b="1" dirty="0">
              <a:solidFill>
                <a:schemeClr val="bg1"/>
              </a:solidFill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74733BC-1E42-4190-AEA5-2F59A947C353}"/>
              </a:ext>
            </a:extLst>
          </p:cNvPr>
          <p:cNvSpPr txBox="1">
            <a:spLocks/>
          </p:cNvSpPr>
          <p:nvPr/>
        </p:nvSpPr>
        <p:spPr bwMode="auto">
          <a:xfrm>
            <a:off x="1199456" y="5874707"/>
            <a:ext cx="9793088" cy="93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950" spc="122" baseline="0">
                <a:solidFill>
                  <a:srgbClr val="253A55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br>
              <a:rPr lang="sk-SK" sz="2000" b="1" kern="0" dirty="0">
                <a:latin typeface="Centima"/>
              </a:rPr>
            </a:br>
            <a:r>
              <a:rPr lang="en-US" sz="2000" b="1" kern="0" dirty="0">
                <a:latin typeface="Centima"/>
              </a:rPr>
              <a:t>ÚRAD VLÁDY SLOVENSKEJ REPUBLIKY</a:t>
            </a:r>
            <a:endParaRPr lang="sk-SK" sz="2000" b="1" kern="0" dirty="0">
              <a:latin typeface="Centima"/>
            </a:endParaRPr>
          </a:p>
          <a:p>
            <a:r>
              <a:rPr lang="sk-SK" sz="2000" b="1" kern="0" dirty="0">
                <a:latin typeface="Centima"/>
              </a:rPr>
              <a:t>ÚRAD SPLNOMOCNENCA VLÁDY SR PRE RÓMSKE KOMUNITY</a:t>
            </a:r>
          </a:p>
        </p:txBody>
      </p:sp>
    </p:spTree>
    <p:extLst>
      <p:ext uri="{BB962C8B-B14F-4D97-AF65-F5344CB8AC3E}">
        <p14:creationId xmlns:p14="http://schemas.microsoft.com/office/powerpoint/2010/main" val="142513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 err="1">
                <a:latin typeface="+mn-lt"/>
                <a:sym typeface="Arial"/>
              </a:rPr>
              <a:t>Sociografické</a:t>
            </a:r>
            <a:r>
              <a:rPr lang="sk-SK" sz="1800" dirty="0">
                <a:latin typeface="+mn-lt"/>
                <a:sym typeface="Arial"/>
              </a:rPr>
              <a:t> mapovanie rómskych komunít na Slovensku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Poskytuje informácie o tom, kde a ako - v akých životných podmienkach žijú rómske komunity na Slovensku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Nejde o sčítanie Rómov !!! - ale poskytuje informácie o miestach, kde žijú Rómovia v kvantitatívne významnejšom počte.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Obsahuje širokú škálu informácií o obciach s rómskymi osídleniami a o samotných osídleniach.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o	údaje o infraštruktúre, dostupnosti sociálnych a verejných služieb, 			priestorovom vzťahu medzi rómskym osídlením a obcou/mestom atď.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</a:t>
            </a: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632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b="1" dirty="0">
                <a:latin typeface="+mn-lt"/>
                <a:sym typeface="Arial"/>
              </a:rPr>
              <a:t>CIELE: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Prispieť k lepšiemu a cielenejšiemu vynakladaniu finančných zdrojov na realizáciu aktivít zameraných na rómske komunity.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Zvýšiť efektívnosť implementovaných aktivít sústredením sa na tie rómske komunity a obce, kde je realizácia týchto aktivít najviac potrebná.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Prispieť k udržateľnosti kooperácie vlády a obcí pri riešení problémov sociálne vylúčených komunít.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Vytvoriť podrobný faktografický rámec pre cielené čerpanie EU zdrojov v programovom období 2021-2027.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Mapovanie štrukturálnych nerovností medzi Rómami a majoritou - je dobrým východiskovým zdrojom pre nápravu nerovností prostredníctvom verejných politík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</a:t>
            </a: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2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ZÁKLADNÉ INFO: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V poradí 3. vydanie - 2004, 2013, 2019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Realizovaný v rámci Národného projektu Monitorovanie a hodnotenie </a:t>
            </a:r>
            <a:r>
              <a:rPr lang="sk-SK" sz="1800" dirty="0" err="1">
                <a:latin typeface="+mn-lt"/>
                <a:sym typeface="Arial"/>
              </a:rPr>
              <a:t>inkluzívnych</a:t>
            </a:r>
            <a:r>
              <a:rPr lang="sk-SK" sz="1800" dirty="0">
                <a:latin typeface="+mn-lt"/>
                <a:sym typeface="Arial"/>
              </a:rPr>
              <a:t> politík a ich dopad na marginalizované rómske komunity (NP </a:t>
            </a:r>
            <a:r>
              <a:rPr lang="sk-SK" sz="1800" dirty="0" err="1">
                <a:latin typeface="+mn-lt"/>
                <a:sym typeface="Arial"/>
              </a:rPr>
              <a:t>MaH</a:t>
            </a:r>
            <a:r>
              <a:rPr lang="sk-SK" sz="1800" dirty="0">
                <a:latin typeface="+mn-lt"/>
                <a:sym typeface="Arial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ÚSVRK v spolupráci s IVPR (dodávateľ)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Zber dát v teréne – jeseň 2018; spracovanie - 2019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00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VÝBER OBCÍ: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Tzv. skríning - v rámci prípravnej fázy - oslovené všetky samosprávy na Slovensku (n 2927) s cieľom vyselektovať samosprávy, ktoré boli následne zaradené do Atlasu rómskych komunít a oslovené s ďalším dotazníkom už samotného mapovania.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podmienky zaradenia obce do Atlasu rómskych komunít </a:t>
            </a:r>
          </a:p>
          <a:p>
            <a:pPr marL="657225" lvl="1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k-SK" sz="1600" dirty="0">
                <a:latin typeface="+mn-lt"/>
                <a:sym typeface="Arial"/>
              </a:rPr>
              <a:t>	</a:t>
            </a:r>
            <a:r>
              <a:rPr lang="sk-SK" sz="1600" dirty="0">
                <a:solidFill>
                  <a:srgbClr val="253A55"/>
                </a:solidFill>
                <a:ea typeface="Arial Narrow"/>
                <a:cs typeface="Arial Narrow"/>
                <a:sym typeface="Arial"/>
              </a:rPr>
              <a:t>prítomnosť rómskeho osídlenia –</a:t>
            </a:r>
            <a:r>
              <a:rPr lang="sk-SK" sz="1600" dirty="0" err="1">
                <a:solidFill>
                  <a:srgbClr val="253A55"/>
                </a:solidFill>
                <a:ea typeface="Arial Narrow"/>
                <a:cs typeface="Arial Narrow"/>
                <a:sym typeface="Arial"/>
              </a:rPr>
              <a:t>t.j</a:t>
            </a:r>
            <a:r>
              <a:rPr lang="sk-SK" sz="1600" dirty="0">
                <a:solidFill>
                  <a:srgbClr val="253A55"/>
                </a:solidFill>
                <a:ea typeface="Arial Narrow"/>
                <a:cs typeface="Arial Narrow"/>
                <a:sym typeface="Arial"/>
              </a:rPr>
              <a:t>. priestorovej koncentrácie (viac ako 30 obyvateľov alebo 	5-6 domov) - môže ísť o samostatné osídlenie alebo ulicu, ktorá sa považuje za rómsku 	ulicu.</a:t>
            </a:r>
          </a:p>
          <a:p>
            <a:pPr marL="657225" lvl="1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k-SK" sz="1600" dirty="0">
                <a:solidFill>
                  <a:srgbClr val="253A55"/>
                </a:solidFill>
                <a:ea typeface="Arial Narrow"/>
                <a:cs typeface="Arial Narrow"/>
                <a:sym typeface="Arial"/>
              </a:rPr>
              <a:t> 	viac ako 30% podiel Rómov na celkovom obyvateľstve v prípade, ak sa v obci rómske 	osídlenie nenachádza.</a:t>
            </a:r>
            <a:endParaRPr lang="sk-SK" sz="1600" dirty="0"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Vo finálnej verzii Atlasu sa nachádza 825 obcí, v ktorých registrujeme spolu 1052 osídlení.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</a:t>
            </a:r>
            <a:b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</a:br>
            <a:r>
              <a:rPr lang="sk-SK" sz="2400" b="1" dirty="0">
                <a:sym typeface="Arial"/>
              </a:rPr>
              <a:t>METODIKA ZBERU DÁT </a:t>
            </a:r>
            <a:r>
              <a:rPr lang="sk-SK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 </a:t>
            </a:r>
            <a:endParaRPr lang="sk-SK" sz="3200" b="1" dirty="0">
              <a:solidFill>
                <a:schemeClr val="tx1"/>
              </a:solidFill>
              <a:latin typeface="Arial"/>
              <a:ea typeface="Arial"/>
              <a:cs typeface="Arial"/>
              <a:sym typeface="Times New Roman"/>
            </a:endParaRP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578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Primárni respondenti mapovania = samosprávy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Vyplnenie dotazníka v on-line prostredí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Kontrola informácií zo strany výskumného spolupracovníka - overenie vybraných údajov na mieste + prostredníctvom tzv. tretej osoby (napr. miestni aktivisti, sociálni pracovníci, regionálni pracovníci ÚSVRK, atď.).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Triangulácia dát znižuje riziko manipulácie vstupných dát zo strany samospráv.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Druhostupňová kontrola - regionálni koordinátori - kontrola konzistencie údajov v dotazníkoch.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  <a:b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</a:br>
            <a:r>
              <a:rPr lang="sk-SK" sz="2400" b="1" dirty="0">
                <a:sym typeface="Arial"/>
              </a:rPr>
              <a:t>METODIKA ZBERU DÁT </a:t>
            </a:r>
            <a:endParaRPr lang="sk-SK" sz="3200" b="1" dirty="0">
              <a:solidFill>
                <a:schemeClr val="tx1"/>
              </a:solidFill>
              <a:latin typeface="Arial"/>
              <a:ea typeface="Arial"/>
              <a:cs typeface="Arial"/>
              <a:sym typeface="Times New Roman"/>
            </a:endParaRP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38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DATABÁZA: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3 hárky: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1) Obce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2) Osídlenia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3) Porovnanie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Verejná:      zverejnená na stránke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         60 premenných (hárok obce) + 83 premenných (hárok osídlenia)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8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800" dirty="0">
                <a:latin typeface="+mn-lt"/>
                <a:sym typeface="Arial"/>
              </a:rPr>
              <a:t>Neverejná:  na vyžiadanie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	         66 + 94 premenných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latin typeface="+mn-lt"/>
                <a:sym typeface="Arial"/>
              </a:rPr>
              <a:t> 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  <a:b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</a:br>
            <a:r>
              <a:rPr lang="sk-SK" sz="2400" b="1" dirty="0">
                <a:sym typeface="Arial"/>
              </a:rPr>
              <a:t>DATABÁZA:  </a:t>
            </a:r>
            <a:endParaRPr lang="sk-SK" sz="3200" b="1" dirty="0">
              <a:solidFill>
                <a:schemeClr val="tx1"/>
              </a:solidFill>
              <a:latin typeface="Arial"/>
              <a:ea typeface="Arial"/>
              <a:cs typeface="Arial"/>
              <a:sym typeface="Times New Roman"/>
            </a:endParaRP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34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900" b="1" dirty="0">
                <a:latin typeface="+mn-lt"/>
                <a:sym typeface="Arial"/>
              </a:rPr>
              <a:t>OBCE: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3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2000" dirty="0">
                <a:latin typeface="+mn-lt"/>
                <a:sym typeface="Arial"/>
              </a:rPr>
              <a:t>Hárok obsahuje vybrané údaje o 825 obciach zaradených do Atlasu 2019.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sk-SK" sz="20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2000" dirty="0">
                <a:latin typeface="+mn-lt"/>
                <a:sym typeface="Arial"/>
              </a:rPr>
              <a:t>Údaje: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počet obyvateľov, podiel rómskych obyvateľov, počet evidovaných osídlení, 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počet obyvateľov osídlení, počet obyvateľov v jednotlivých typoch osídlení,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preferovaný jazyk rómskej komunity,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nájomné byty (počet bytov aj obyvateľov v nich žijúcich), 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dostupnosť inžinierskych sietí - vodovod, kanalizácia, elektrina, plyn,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spôsob vykurovania,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odpadové hospodárstvo,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výskyt environmentálnych záťaží,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prítomnosť sociálnych zariadení a služieb v obci,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dostatočná kapacita materských škôl v obci,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vzdialenosť zdravotníckych zariadení a iných služieb od obce,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2000" dirty="0">
                <a:latin typeface="+mn-lt"/>
                <a:sym typeface="Arial"/>
              </a:rPr>
              <a:t>o	politická a občianska angažovanosť rómskych obyvateľov 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  <a:b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</a:br>
            <a:r>
              <a:rPr lang="sk-SK" sz="2400" b="1" dirty="0">
                <a:sym typeface="Arial"/>
              </a:rPr>
              <a:t>DATABÁZA: </a:t>
            </a:r>
            <a:endParaRPr lang="sk-SK" sz="3200" b="1" dirty="0">
              <a:solidFill>
                <a:schemeClr val="tx1"/>
              </a:solidFill>
              <a:latin typeface="Arial"/>
              <a:ea typeface="Arial"/>
              <a:cs typeface="Arial"/>
              <a:sym typeface="Times New Roman"/>
            </a:endParaRP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7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8" name="Google Shape;1238;gfbfed680bd_0_5"/>
          <p:cNvSpPr txBox="1">
            <a:spLocks noGrp="1"/>
          </p:cNvSpPr>
          <p:nvPr>
            <p:ph type="body" idx="7"/>
          </p:nvPr>
        </p:nvSpPr>
        <p:spPr>
          <a:xfrm>
            <a:off x="1415479" y="1766729"/>
            <a:ext cx="9143961" cy="4107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5000" tIns="37131" rIns="74283" bIns="37131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sk-SK" sz="2000" b="1" dirty="0">
                <a:latin typeface="+mn-lt"/>
                <a:sym typeface="Arial"/>
              </a:rPr>
              <a:t>OSÍDLENIA: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2000" dirty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Hárok obsahuje vybrané údaje o 1 052 osídleniach, rozdelených podľa ich priestorovej lokalizácie vo vzťahu k jadru obce na 3 typy – vo vnútri, na okraji a mimo obce.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k-SK" sz="1600" dirty="0">
                <a:latin typeface="+mn-lt"/>
                <a:sym typeface="Arial"/>
              </a:rPr>
              <a:t>Okrem základných demografických, prístupe k infraštruktúre a službách (rovnako ako v hárku obce) sú v hárku osídlenia obsiahnuté aj nasledujúce údaje: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sk-SK" sz="1600" dirty="0">
              <a:latin typeface="+mn-lt"/>
              <a:sym typeface="Arial"/>
            </a:endParaRP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1400" dirty="0">
                <a:sym typeface="Arial"/>
              </a:rPr>
              <a:t>o	počty a typy obydlí, 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1400" dirty="0">
                <a:latin typeface="+mn-lt"/>
                <a:sym typeface="Arial"/>
              </a:rPr>
              <a:t>o	vlastníctvo pozemkov, </a:t>
            </a:r>
          </a:p>
          <a:p>
            <a:pPr marL="371475" lvl="1" indent="0">
              <a:lnSpc>
                <a:spcPct val="115000"/>
              </a:lnSpc>
              <a:spcBef>
                <a:spcPts val="0"/>
              </a:spcBef>
            </a:pPr>
            <a:r>
              <a:rPr lang="sk-SK" sz="1400" dirty="0">
                <a:latin typeface="+mn-lt"/>
                <a:sym typeface="Arial"/>
              </a:rPr>
              <a:t>o	zabezpečení dopravy do materských škôlok a jednotlivých typov škôl a navštevovania školských klubov.</a:t>
            </a:r>
          </a:p>
        </p:txBody>
      </p:sp>
      <p:sp>
        <p:nvSpPr>
          <p:cNvPr id="1240" name="Google Shape;1240;gfbfed680bd_0_5"/>
          <p:cNvSpPr txBox="1">
            <a:spLocks noGrp="1"/>
          </p:cNvSpPr>
          <p:nvPr>
            <p:ph type="title"/>
          </p:nvPr>
        </p:nvSpPr>
        <p:spPr>
          <a:xfrm>
            <a:off x="1047405" y="100013"/>
            <a:ext cx="10100760" cy="1215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4283" tIns="37131" rIns="74283" bIns="37131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buClr>
                <a:schemeClr val="accent1"/>
              </a:buClr>
              <a:buSzPts val="1600"/>
            </a:pPr>
            <a: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  <a:t>Atlas rómskych komunít 2019 </a:t>
            </a:r>
            <a:br>
              <a:rPr lang="sk-SK" sz="32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Times New Roman"/>
              </a:rPr>
            </a:br>
            <a:r>
              <a:rPr lang="sk-SK" sz="2400" b="1" dirty="0">
                <a:sym typeface="Arial"/>
              </a:rPr>
              <a:t>DATABÁZA: </a:t>
            </a:r>
            <a:endParaRPr lang="sk-SK" sz="3200" b="1" dirty="0">
              <a:solidFill>
                <a:schemeClr val="tx1"/>
              </a:solidFill>
              <a:latin typeface="Arial"/>
              <a:ea typeface="Arial"/>
              <a:cs typeface="Arial"/>
              <a:sym typeface="Times New Roman"/>
            </a:endParaRPr>
          </a:p>
        </p:txBody>
      </p:sp>
      <p:pic>
        <p:nvPicPr>
          <p:cNvPr id="6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4" y="452179"/>
            <a:ext cx="1800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0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1046</Words>
  <Application>Microsoft Office PowerPoint</Application>
  <PresentationFormat>Širokouhlá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Centima</vt:lpstr>
      <vt:lpstr>Times New Roman</vt:lpstr>
      <vt:lpstr>Wingdings</vt:lpstr>
      <vt:lpstr>Motív balíka Office</vt:lpstr>
      <vt:lpstr>1_Motív balíka Office</vt:lpstr>
      <vt:lpstr> ÚRAD VLÁDY SLOVENSKEJ REPUBLIKY/ÚRAD SPLNOMOCNENKYNE VLÁDY SR PRE RÓMSKE KOMUNITY</vt:lpstr>
      <vt:lpstr>Atlas rómskych komunít </vt:lpstr>
      <vt:lpstr>Atlas rómskych komunít 2019</vt:lpstr>
      <vt:lpstr>Atlas rómskych komunít 2019 </vt:lpstr>
      <vt:lpstr>Atlas rómskych komunít 2019 METODIKA ZBERU DÁT  </vt:lpstr>
      <vt:lpstr>Atlas rómskych komunít 2019  METODIKA ZBERU DÁT </vt:lpstr>
      <vt:lpstr>Atlas rómskych komunít 2019  DATABÁZA:  </vt:lpstr>
      <vt:lpstr>Atlas rómskych komunít 2019  DATABÁZA: </vt:lpstr>
      <vt:lpstr>Atlas rómskych komunít 2019  DATABÁZA: </vt:lpstr>
      <vt:lpstr>Atlas rómskych komunít 2019  DATABÁZA: </vt:lpstr>
      <vt:lpstr>Atlas rómskych komunít 2019 </vt:lpstr>
      <vt:lpstr>Atlas rómskych komunít 2019 </vt:lpstr>
      <vt:lpstr>Atlas rómskych komunít 2019</vt:lpstr>
      <vt:lpstr> ÚRAD VLÁDY SLOVENSKEJ REPUBLIKY/ÚRAD SPLNOMOCNENKYNE VLÁDY SR PRE RÓMSKE KOMUNITY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Plachá Ľudmila</dc:creator>
  <cp:lastModifiedBy>Lukáš  Jankovič</cp:lastModifiedBy>
  <cp:revision>37</cp:revision>
  <dcterms:created xsi:type="dcterms:W3CDTF">2022-10-18T06:57:59Z</dcterms:created>
  <dcterms:modified xsi:type="dcterms:W3CDTF">2023-03-09T15:04:09Z</dcterms:modified>
</cp:coreProperties>
</file>