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81BF-0237-4188-983C-1A6B9B3C6370}" type="datetimeFigureOut">
              <a:rPr lang="sk-SK" smtClean="0"/>
              <a:t>19. 6. 2023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96C-0C47-46FD-8A05-7CA4E6D678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983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81BF-0237-4188-983C-1A6B9B3C6370}" type="datetimeFigureOut">
              <a:rPr lang="sk-SK" smtClean="0"/>
              <a:t>19. 6. 2023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96C-0C47-46FD-8A05-7CA4E6D678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1870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81BF-0237-4188-983C-1A6B9B3C6370}" type="datetimeFigureOut">
              <a:rPr lang="sk-SK" smtClean="0"/>
              <a:t>19. 6. 2023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96C-0C47-46FD-8A05-7CA4E6D678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4103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629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212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17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2120" cy="397725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2734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212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17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2120" cy="397725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93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212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17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397725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397725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607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212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177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879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562" y="273423"/>
            <a:ext cx="10972120" cy="530735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87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3178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212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17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397725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562" y="3682062"/>
            <a:ext cx="5354133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7905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212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17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397725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03" y="3682062"/>
            <a:ext cx="5354133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36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81BF-0237-4188-983C-1A6B9B3C6370}" type="datetimeFigureOut">
              <a:rPr lang="sk-SK" smtClean="0"/>
              <a:t>19. 6. 2023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96C-0C47-46FD-8A05-7CA4E6D678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47194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212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17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562" y="3682062"/>
            <a:ext cx="10972120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439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212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17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2120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562" y="3682062"/>
            <a:ext cx="10972120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012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212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17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5354133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03" y="1604399"/>
            <a:ext cx="5354133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562" y="3682062"/>
            <a:ext cx="5354133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03" y="3682062"/>
            <a:ext cx="5354133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84057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212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217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3532848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19" y="1604399"/>
            <a:ext cx="3532848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676" y="1604399"/>
            <a:ext cx="3532848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562" y="3682062"/>
            <a:ext cx="3532848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19" y="3682062"/>
            <a:ext cx="3532848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676" y="3682062"/>
            <a:ext cx="3532848" cy="189697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386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624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81BF-0237-4188-983C-1A6B9B3C6370}" type="datetimeFigureOut">
              <a:rPr lang="sk-SK" smtClean="0"/>
              <a:t>19. 6. 2023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96C-0C47-46FD-8A05-7CA4E6D678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7848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81BF-0237-4188-983C-1A6B9B3C6370}" type="datetimeFigureOut">
              <a:rPr lang="sk-SK" smtClean="0"/>
              <a:t>19. 6. 2023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96C-0C47-46FD-8A05-7CA4E6D678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10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81BF-0237-4188-983C-1A6B9B3C6370}" type="datetimeFigureOut">
              <a:rPr lang="sk-SK" smtClean="0"/>
              <a:t>19. 6. 2023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96C-0C47-46FD-8A05-7CA4E6D678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566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81BF-0237-4188-983C-1A6B9B3C6370}" type="datetimeFigureOut">
              <a:rPr lang="sk-SK" smtClean="0"/>
              <a:t>19. 6. 2023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96C-0C47-46FD-8A05-7CA4E6D678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291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81BF-0237-4188-983C-1A6B9B3C6370}" type="datetimeFigureOut">
              <a:rPr lang="sk-SK" smtClean="0"/>
              <a:t>19. 6. 2023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96C-0C47-46FD-8A05-7CA4E6D678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6620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81BF-0237-4188-983C-1A6B9B3C6370}" type="datetimeFigureOut">
              <a:rPr lang="sk-SK" smtClean="0"/>
              <a:t>19. 6. 2023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96C-0C47-46FD-8A05-7CA4E6D678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3302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681BF-0237-4188-983C-1A6B9B3C6370}" type="datetimeFigureOut">
              <a:rPr lang="sk-SK" smtClean="0"/>
              <a:t>19. 6. 2023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8396C-0C47-46FD-8A05-7CA4E6D678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649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681BF-0237-4188-983C-1A6B9B3C6370}" type="datetimeFigureOut">
              <a:rPr lang="sk-SK" smtClean="0"/>
              <a:t>19. 6. 2023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396C-0C47-46FD-8A05-7CA4E6D6786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63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2120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177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562" y="1604399"/>
            <a:ext cx="10972120" cy="397725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386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1044922" lvl="1" indent="-391846">
              <a:spcBef>
                <a:spcPts val="137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19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567382" lvl="2" indent="-348307">
              <a:spcBef>
                <a:spcPts val="102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77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2089843" lvl="3" indent="-261230">
              <a:spcBef>
                <a:spcPts val="68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77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612304" lvl="4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9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3134765" lvl="5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9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657226" lvl="6" indent="-261230">
              <a:spcBef>
                <a:spcPts val="34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19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673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105875" rtl="0" eaLnBrk="1" latinLnBrk="0" hangingPunct="1">
        <a:lnSpc>
          <a:spcPct val="90000"/>
        </a:lnSpc>
        <a:spcBef>
          <a:spcPct val="0"/>
        </a:spcBef>
        <a:buNone/>
        <a:defRPr sz="5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2461" indent="-391846" algn="l" defTabSz="1105875" rtl="0" eaLnBrk="1" latinLnBrk="0" hangingPunct="1">
        <a:lnSpc>
          <a:spcPct val="90000"/>
        </a:lnSpc>
        <a:spcBef>
          <a:spcPts val="1714"/>
        </a:spcBef>
        <a:buClr>
          <a:srgbClr val="000000"/>
        </a:buClr>
        <a:buSzPct val="45000"/>
        <a:buFont typeface="Wingdings" charset="2"/>
        <a:buChar char="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82940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2pPr>
      <a:lvl3pPr marL="1382344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3pPr>
      <a:lvl4pPr marL="1935282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48822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0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0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vicepremier.gov.sk/pages/viewpage.action?pageId=101834536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ástupný symbol obsahu 5"/>
          <p:cNvSpPr/>
          <p:nvPr/>
        </p:nvSpPr>
        <p:spPr>
          <a:xfrm>
            <a:off x="1392660" y="911482"/>
            <a:ext cx="11324399" cy="47326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Zástupný symbol obsahu 2_0"/>
          <p:cNvSpPr/>
          <p:nvPr/>
        </p:nvSpPr>
        <p:spPr>
          <a:xfrm>
            <a:off x="248820" y="2270104"/>
            <a:ext cx="11661823" cy="36555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rmAutofit/>
          </a:bodyPr>
          <a:lstStyle/>
          <a:p>
            <a:pPr algn="just" defTabSz="1105875">
              <a:spcBef>
                <a:spcPts val="484"/>
              </a:spcBef>
              <a:tabLst>
                <a:tab pos="0" algn="l"/>
              </a:tabLst>
            </a:pPr>
            <a:endParaRPr lang="en-US" sz="2177" spc="-1" dirty="0">
              <a:solidFill>
                <a:prstClr val="black"/>
              </a:solidFill>
              <a:latin typeface="Arial"/>
            </a:endParaRPr>
          </a:p>
          <a:p>
            <a:pPr algn="just" defTabSz="1105875">
              <a:spcBef>
                <a:spcPts val="484"/>
              </a:spcBef>
              <a:tabLst>
                <a:tab pos="0" algn="l"/>
              </a:tabLst>
            </a:pPr>
            <a:endParaRPr lang="en-US" sz="2177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0" name="Zaoblený obdĺžnik 4_0"/>
          <p:cNvSpPr/>
          <p:nvPr/>
        </p:nvSpPr>
        <p:spPr>
          <a:xfrm>
            <a:off x="8960465" y="249912"/>
            <a:ext cx="3225342" cy="9413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Zástupný symbol obsahu 2_1"/>
          <p:cNvSpPr/>
          <p:nvPr/>
        </p:nvSpPr>
        <p:spPr>
          <a:xfrm>
            <a:off x="31126" y="32219"/>
            <a:ext cx="11661823" cy="56743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 algn="just" defTabSz="1105875">
              <a:spcBef>
                <a:spcPts val="484"/>
              </a:spcBef>
              <a:tabLst>
                <a:tab pos="0" algn="l"/>
              </a:tabLst>
            </a:pPr>
            <a:r>
              <a:rPr lang="sk-SK" sz="1330" spc="-1" dirty="0">
                <a:solidFill>
                  <a:srgbClr val="000000"/>
                </a:solidFill>
                <a:latin typeface="Verdana"/>
                <a:ea typeface="Verdana"/>
              </a:rPr>
              <a:t>Názov projektu: Zlepšenie využívania údajov vo verejnej správe</a:t>
            </a:r>
            <a:endParaRPr lang="en-US" sz="1330" spc="-1" dirty="0">
              <a:solidFill>
                <a:prstClr val="black"/>
              </a:solidFill>
              <a:latin typeface="Arial"/>
            </a:endParaRPr>
          </a:p>
          <a:p>
            <a:pPr algn="just" defTabSz="1105875">
              <a:spcBef>
                <a:spcPts val="484"/>
              </a:spcBef>
              <a:tabLst>
                <a:tab pos="0" algn="l"/>
              </a:tabLst>
            </a:pPr>
            <a:r>
              <a:rPr lang="sk-SK" sz="1330" spc="-1" dirty="0">
                <a:solidFill>
                  <a:srgbClr val="000000"/>
                </a:solidFill>
                <a:latin typeface="Verdana"/>
                <a:ea typeface="Verdana"/>
              </a:rPr>
              <a:t>Kód projektu: 314011S979</a:t>
            </a:r>
            <a:r>
              <a:rPr lang="sk-SK" sz="1693" spc="-1" dirty="0">
                <a:solidFill>
                  <a:srgbClr val="FFFFFF"/>
                </a:solidFill>
                <a:latin typeface="Verdana"/>
                <a:ea typeface="Verdana"/>
              </a:rPr>
              <a:t>	 		</a:t>
            </a:r>
            <a:endParaRPr lang="en-US" sz="1693" spc="-1" dirty="0">
              <a:solidFill>
                <a:prstClr val="black"/>
              </a:solidFill>
              <a:latin typeface="Arial"/>
            </a:endParaRPr>
          </a:p>
          <a:p>
            <a:pPr defTabSz="1105875">
              <a:spcBef>
                <a:spcPts val="484"/>
              </a:spcBef>
              <a:tabLst>
                <a:tab pos="0" algn="l"/>
              </a:tabLst>
            </a:pPr>
            <a:endParaRPr lang="en-US" sz="1693" spc="-1" dirty="0">
              <a:solidFill>
                <a:prstClr val="black"/>
              </a:solidFill>
              <a:latin typeface="Arial"/>
            </a:endParaRPr>
          </a:p>
          <a:p>
            <a:pPr algn="just" defTabSz="1105875">
              <a:spcBef>
                <a:spcPts val="484"/>
              </a:spcBef>
              <a:tabLst>
                <a:tab pos="0" algn="l"/>
              </a:tabLst>
            </a:pPr>
            <a:endParaRPr lang="en-US" sz="1693" spc="-1" dirty="0">
              <a:solidFill>
                <a:prstClr val="black"/>
              </a:solidFill>
              <a:latin typeface="Arial"/>
            </a:endParaRPr>
          </a:p>
          <a:p>
            <a:pPr algn="just" defTabSz="1105875">
              <a:spcBef>
                <a:spcPts val="484"/>
              </a:spcBef>
              <a:tabLst>
                <a:tab pos="0" algn="l"/>
              </a:tabLst>
            </a:pPr>
            <a:endParaRPr lang="en-US" sz="1693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2" name="BlokTextu 1_0"/>
          <p:cNvSpPr/>
          <p:nvPr/>
        </p:nvSpPr>
        <p:spPr>
          <a:xfrm>
            <a:off x="236629" y="6577818"/>
            <a:ext cx="5369691" cy="3704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 anchor="t">
            <a:spAutoFit/>
          </a:bodyPr>
          <a:lstStyle/>
          <a:p>
            <a:pPr defTabSz="1105875"/>
            <a:r>
              <a:rPr lang="sk-SK" sz="1693" spc="-1" dirty="0">
                <a:solidFill>
                  <a:srgbClr val="000000"/>
                </a:solidFill>
                <a:latin typeface="Calibri"/>
                <a:ea typeface="DejaVu Sans"/>
              </a:rPr>
              <a:t>Tento projekt je podporený z Európskeho sociálneho fondu</a:t>
            </a:r>
            <a:endParaRPr lang="en-US" sz="1693" spc="-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3" name="TextShape 1_1"/>
          <p:cNvSpPr/>
          <p:nvPr/>
        </p:nvSpPr>
        <p:spPr>
          <a:xfrm>
            <a:off x="389321" y="5284719"/>
            <a:ext cx="2981961" cy="7188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 defTabSz="1105875"/>
            <a:r>
              <a:rPr lang="sk-SK" sz="2419" b="1" spc="-1" dirty="0" err="1">
                <a:solidFill>
                  <a:srgbClr val="000000"/>
                </a:solidFill>
                <a:latin typeface="Arial"/>
                <a:ea typeface="DejaVu Sans"/>
              </a:rPr>
              <a:t>Viktoria</a:t>
            </a:r>
            <a:r>
              <a:rPr lang="sk-SK" sz="2419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sk-SK" sz="2419" b="1" spc="-1" dirty="0" err="1">
                <a:solidFill>
                  <a:srgbClr val="000000"/>
                </a:solidFill>
                <a:latin typeface="Arial"/>
                <a:ea typeface="DejaVu Sans"/>
              </a:rPr>
              <a:t>Sunderlikova</a:t>
            </a:r>
            <a:endParaRPr lang="en-US" sz="2419" spc="-1" dirty="0">
              <a:solidFill>
                <a:prstClr val="black"/>
              </a:solidFill>
              <a:latin typeface="Arial"/>
            </a:endParaRPr>
          </a:p>
          <a:p>
            <a:pPr algn="ctr" defTabSz="1105875"/>
            <a:endParaRPr lang="en-US" sz="2419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44" name="Picture 44_12"/>
          <p:cNvPicPr/>
          <p:nvPr/>
        </p:nvPicPr>
        <p:blipFill>
          <a:blip r:embed="rId3"/>
          <a:stretch/>
        </p:blipFill>
        <p:spPr>
          <a:xfrm>
            <a:off x="9951404" y="6081476"/>
            <a:ext cx="2236144" cy="744075"/>
          </a:xfrm>
          <a:prstGeom prst="rect">
            <a:avLst/>
          </a:prstGeom>
          <a:ln w="25560">
            <a:noFill/>
          </a:ln>
        </p:spPr>
      </p:pic>
      <p:sp>
        <p:nvSpPr>
          <p:cNvPr id="45" name="Rectangle 45"/>
          <p:cNvSpPr/>
          <p:nvPr/>
        </p:nvSpPr>
        <p:spPr>
          <a:xfrm>
            <a:off x="553155" y="2060512"/>
            <a:ext cx="10813690" cy="29427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 defTabSz="1105875"/>
            <a:r>
              <a:rPr lang="sk-SK" sz="4838" b="1" spc="-1" dirty="0" err="1">
                <a:solidFill>
                  <a:srgbClr val="00008B"/>
                </a:solidFill>
                <a:latin typeface="Arial"/>
              </a:rPr>
              <a:t>High</a:t>
            </a:r>
            <a:r>
              <a:rPr lang="sk-SK" sz="4838" b="1" spc="-1" dirty="0">
                <a:solidFill>
                  <a:srgbClr val="00008B"/>
                </a:solidFill>
                <a:latin typeface="Arial"/>
              </a:rPr>
              <a:t> </a:t>
            </a:r>
            <a:r>
              <a:rPr lang="sk-SK" sz="4838" b="1" spc="-1" dirty="0" err="1">
                <a:solidFill>
                  <a:srgbClr val="00008B"/>
                </a:solidFill>
                <a:latin typeface="Arial"/>
              </a:rPr>
              <a:t>value</a:t>
            </a:r>
            <a:r>
              <a:rPr lang="sk-SK" sz="4838" b="1" spc="-1" dirty="0">
                <a:solidFill>
                  <a:srgbClr val="00008B"/>
                </a:solidFill>
                <a:latin typeface="Arial"/>
              </a:rPr>
              <a:t> </a:t>
            </a:r>
            <a:r>
              <a:rPr lang="sk-SK" sz="4838" b="1" spc="-1" dirty="0" err="1">
                <a:solidFill>
                  <a:srgbClr val="00008B"/>
                </a:solidFill>
                <a:latin typeface="Arial"/>
              </a:rPr>
              <a:t>datasety</a:t>
            </a:r>
            <a:endParaRPr lang="en-US" sz="4838" b="1" spc="-1" dirty="0">
              <a:solidFill>
                <a:srgbClr val="00008B"/>
              </a:solidFill>
              <a:latin typeface="Arial"/>
            </a:endParaRPr>
          </a:p>
          <a:p>
            <a:endParaRPr lang="sk-SK" sz="2400" dirty="0" smtClean="0"/>
          </a:p>
          <a:p>
            <a:endParaRPr lang="sk-SK" sz="2400" dirty="0"/>
          </a:p>
          <a:p>
            <a:r>
              <a:rPr lang="sk-SK" sz="2400" dirty="0" smtClean="0"/>
              <a:t>Závery </a:t>
            </a:r>
            <a:r>
              <a:rPr lang="sk-SK" sz="2400" dirty="0"/>
              <a:t>z workshopu z </a:t>
            </a:r>
            <a:r>
              <a:rPr lang="sk-SK" sz="2400" dirty="0" err="1"/>
              <a:t>Lublany</a:t>
            </a:r>
            <a:endParaRPr lang="sk-SK" sz="2400" dirty="0"/>
          </a:p>
          <a:p>
            <a:r>
              <a:rPr lang="sk-SK" sz="2400" dirty="0"/>
              <a:t>Súčasný stav HVD</a:t>
            </a:r>
          </a:p>
          <a:p>
            <a:r>
              <a:rPr lang="sk-SK" sz="2400" dirty="0"/>
              <a:t>Plánované aktivity</a:t>
            </a:r>
          </a:p>
          <a:p>
            <a:pPr defTabSz="1105875"/>
            <a:endParaRPr lang="en-US" sz="4838" spc="-1" dirty="0">
              <a:solidFill>
                <a:prstClr val="black"/>
              </a:solidFill>
              <a:latin typeface="Arial"/>
            </a:endParaRPr>
          </a:p>
          <a:p>
            <a:pPr defTabSz="1105875"/>
            <a:endParaRPr lang="en-US" sz="4838" spc="-1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20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54578" y="381750"/>
            <a:ext cx="10515600" cy="1325563"/>
          </a:xfrm>
        </p:spPr>
        <p:txBody>
          <a:bodyPr/>
          <a:lstStyle/>
          <a:p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Workshop v </a:t>
            </a:r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Ľubľane</a:t>
            </a:r>
            <a:endParaRPr lang="sk-SK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838200" y="198581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Mapovanie atribútov medzi DCAT a INSPIRE – viacero štátov si vytvorilo vlastné </a:t>
            </a:r>
            <a:r>
              <a:rPr lang="sk-SK" dirty="0" err="1" smtClean="0"/>
              <a:t>mapovacie</a:t>
            </a:r>
            <a:r>
              <a:rPr lang="sk-SK" dirty="0" smtClean="0"/>
              <a:t> nástroje na rôznej úrovni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Medzi hlavné identifikované problémy patrí chýbajúca metodika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EU urobila základný monitoring dostupnosti </a:t>
            </a:r>
            <a:r>
              <a:rPr lang="sk-SK" dirty="0" err="1" smtClean="0"/>
              <a:t>datasetov</a:t>
            </a:r>
            <a:r>
              <a:rPr lang="sk-SK" dirty="0" smtClean="0"/>
              <a:t> – najväčší problém chýbajúce metadáta na popis súborov, najlepšie sú popísané štatistické </a:t>
            </a:r>
            <a:r>
              <a:rPr lang="sk-SK" dirty="0" err="1" smtClean="0"/>
              <a:t>datasety</a:t>
            </a:r>
            <a:r>
              <a:rPr lang="sk-SK" dirty="0" smtClean="0"/>
              <a:t> a priestorové </a:t>
            </a:r>
            <a:r>
              <a:rPr lang="sk-SK" dirty="0" err="1" smtClean="0"/>
              <a:t>datasety</a:t>
            </a:r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Najväčší prínos je zoznam kontaktných adries medzi štátmi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1" dirty="0" smtClean="0">
                <a:solidFill>
                  <a:srgbClr val="FF0000"/>
                </a:solidFill>
              </a:rPr>
              <a:t>Kľúčový termín je 9.6.2024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90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Súčasné aktivity</a:t>
            </a:r>
            <a:endParaRPr lang="sk-SK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775855" y="2364509"/>
            <a:ext cx="10640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Vytvorené karty HVD – ako pomôcka pre poskytovateľov aj pre účely </a:t>
            </a:r>
            <a:r>
              <a:rPr lang="sk-SK" dirty="0" err="1" smtClean="0"/>
              <a:t>reportingu</a:t>
            </a:r>
            <a:r>
              <a:rPr lang="sk-SK" dirty="0" smtClean="0"/>
              <a:t>, pre každý </a:t>
            </a:r>
            <a:r>
              <a:rPr lang="sk-SK" dirty="0" err="1" smtClean="0"/>
              <a:t>dataset</a:t>
            </a:r>
            <a:r>
              <a:rPr lang="sk-SK" dirty="0" smtClean="0"/>
              <a:t> je vytvorená samostatná karta aj s príslušnými atribútmi (kľúčovými vlastnosťami, ktoré má </a:t>
            </a:r>
            <a:r>
              <a:rPr lang="sk-SK" dirty="0" err="1" smtClean="0"/>
              <a:t>dataset</a:t>
            </a:r>
            <a:r>
              <a:rPr lang="sk-SK" dirty="0" smtClean="0"/>
              <a:t> obsahovať)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hlinkClick r:id="rId2"/>
              </a:rPr>
              <a:t>https://</a:t>
            </a:r>
            <a:r>
              <a:rPr lang="sk-SK" dirty="0" smtClean="0">
                <a:hlinkClick r:id="rId2"/>
              </a:rPr>
              <a:t>wiki.vicepremier.gov.sk/pages/viewpage.action?pageId=101834536</a:t>
            </a:r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UGKK – ďakujeme za otestovanie spracovania metadát podľa tejto HVD karty, v súčasnosti vyhodnocujeme poskytnuté údaje. Poznatok – napr. nie je k dispozícii metodika na popis podmienok používania API prostredia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Prebieha ďalšie mapovanie chýbajúcich </a:t>
            </a:r>
            <a:r>
              <a:rPr lang="sk-SK" dirty="0" err="1" smtClean="0"/>
              <a:t>datasetov</a:t>
            </a:r>
            <a:r>
              <a:rPr lang="sk-SK" dirty="0" smtClean="0"/>
              <a:t> – začiatok spolupráce s Dopravným úradom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MŽP –poskytlo metodiku tvorby identifikátorov pre </a:t>
            </a:r>
            <a:r>
              <a:rPr lang="sk-SK" dirty="0" err="1" smtClean="0"/>
              <a:t>datasety</a:t>
            </a:r>
            <a:r>
              <a:rPr lang="sk-SK" dirty="0"/>
              <a:t> </a:t>
            </a:r>
            <a:r>
              <a:rPr lang="sk-SK" dirty="0" smtClean="0"/>
              <a:t>pre </a:t>
            </a:r>
            <a:r>
              <a:rPr lang="sk-SK" dirty="0" err="1" smtClean="0"/>
              <a:t>geoportál</a:t>
            </a:r>
            <a:r>
              <a:rPr lang="sk-SK" dirty="0" smtClean="0"/>
              <a:t> RPI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746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chemeClr val="accent1">
                    <a:lumMod val="75000"/>
                  </a:schemeClr>
                </a:solidFill>
              </a:rPr>
              <a:t>Plánované aktivity</a:t>
            </a:r>
            <a:endParaRPr lang="sk-SK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1006764" y="1911927"/>
            <a:ext cx="9929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Doplnenie tímu pre HVD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Doplnenie chýbajúcich podporných dokumentov k popisu API rozhrania, analýza prípadov, kedy subjekt verejného sektora je oslobodený od </a:t>
            </a:r>
            <a:r>
              <a:rPr lang="sk-SK" dirty="0"/>
              <a:t>požiadavky sprístupňovať súbory údajov s vysokou hodnotou bezplatne na obdobie, ktoré nepresiahne dva roky od dátumu nadobudnutia účinnosti tohto vykonávacieho </a:t>
            </a:r>
            <a:r>
              <a:rPr lang="sk-SK" dirty="0" smtClean="0"/>
              <a:t>nariadenia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Komunikačné aktivity v rámci EU – synchronizácia aktivít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smtClean="0"/>
              <a:t>Oslovenie ďalších subjektov – Štatistický úrad, SHMU ako poskytovateľov údajov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 err="1" smtClean="0"/>
              <a:t>Harvestovanie</a:t>
            </a:r>
            <a:r>
              <a:rPr lang="sk-SK" dirty="0" smtClean="0"/>
              <a:t> portálu RPI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6142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4813698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265</Words>
  <Application>Microsoft Office PowerPoint</Application>
  <PresentationFormat>Širokouhlá</PresentationFormat>
  <Paragraphs>30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2</vt:i4>
      </vt:variant>
      <vt:variant>
        <vt:lpstr>Nadpisy snímok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Symbol</vt:lpstr>
      <vt:lpstr>Verdana</vt:lpstr>
      <vt:lpstr>Wingdings</vt:lpstr>
      <vt:lpstr>Motív balíka Office</vt:lpstr>
      <vt:lpstr>Office Theme</vt:lpstr>
      <vt:lpstr>Prezentácia programu PowerPoint</vt:lpstr>
      <vt:lpstr>Workshop v Ľubľane</vt:lpstr>
      <vt:lpstr>Súčasné aktivity</vt:lpstr>
      <vt:lpstr>Plánované aktivity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value datasety</dc:title>
  <dc:creator>Viktória Šunderlíková</dc:creator>
  <cp:lastModifiedBy>Viktória Šunderlíková</cp:lastModifiedBy>
  <cp:revision>10</cp:revision>
  <dcterms:created xsi:type="dcterms:W3CDTF">2023-06-16T14:52:22Z</dcterms:created>
  <dcterms:modified xsi:type="dcterms:W3CDTF">2023-06-19T07:05:53Z</dcterms:modified>
</cp:coreProperties>
</file>