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208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0020C-1E3F-4C79-95F5-DAF2C16FB1F9}" type="datetimeFigureOut">
              <a:rPr lang="sk-SK" smtClean="0"/>
              <a:t>29. 4. 2025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9DBB5-4C29-42BB-A24F-7B505EB630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088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6D91-15D4-4B9A-B1F1-F57AC37566B9}" type="datetime1">
              <a:rPr lang="sk-SK" smtClean="0"/>
              <a:t>29. 4. 2025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4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045C-0246-4D23-B07A-DE2B55D9A6DC}" type="datetime1">
              <a:rPr lang="sk-SK" smtClean="0"/>
              <a:t>29. 4. 2025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3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BE9C-6BF7-401C-A435-9A71116A906F}" type="datetime1">
              <a:rPr lang="sk-SK" smtClean="0"/>
              <a:t>29. 4. 2025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19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DD3C-A077-49CF-B4DC-F5BAB3DF6B75}" type="datetime1">
              <a:rPr lang="sk-SK" smtClean="0"/>
              <a:t>29. 4. 2025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53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D15B-1BF7-4377-B820-B55203EC9894}" type="datetime1">
              <a:rPr lang="sk-SK" smtClean="0"/>
              <a:t>29. 4. 2025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53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9ED6-A1AA-426A-AE1C-418DA1A2214E}" type="datetime1">
              <a:rPr lang="sk-SK" smtClean="0"/>
              <a:t>29. 4. 2025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87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71B-64E9-45C8-8B84-753B839225CB}" type="datetime1">
              <a:rPr lang="sk-SK" smtClean="0"/>
              <a:t>29. 4. 2025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327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3816-EA37-4EF7-AE84-AAED0006196A}" type="datetime1">
              <a:rPr lang="sk-SK" smtClean="0"/>
              <a:t>29. 4. 2025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161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3706-C973-4461-A5E6-A6873E7EB0C4}" type="datetime1">
              <a:rPr lang="sk-SK" smtClean="0"/>
              <a:t>29. 4. 2025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31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EBAD-39C3-47A1-AA9F-42EBBD9678D7}" type="datetime1">
              <a:rPr lang="sk-SK" smtClean="0"/>
              <a:t>29. 4. 2025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126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CA8B-3C45-46EA-AA73-D46FC6BFF810}" type="datetime1">
              <a:rPr lang="sk-SK" smtClean="0"/>
              <a:t>29. 4. 2025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618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DAF-E828-4F71-A7F6-8130986D77EA}" type="datetime1">
              <a:rPr lang="sk-SK" smtClean="0"/>
              <a:t>29. 4. 2025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730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C031-544A-4799-B6A8-2ADF4A862092}" type="datetime1">
              <a:rPr lang="sk-SK" smtClean="0"/>
              <a:t>29. 4. 2025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734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F2AA-B14A-4306-9BC1-931EB0F2A895}" type="datetime1">
              <a:rPr lang="sk-SK" smtClean="0"/>
              <a:t>29. 4. 2025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263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D5E-8AEA-4DA2-A345-BADD0B380C5C}" type="datetime1">
              <a:rPr lang="sk-SK" smtClean="0"/>
              <a:t>29. 4. 2025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88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5B37-E784-435A-9A7E-111A2901DF3B}" type="datetime1">
              <a:rPr lang="sk-SK" smtClean="0"/>
              <a:t>29. 4. 2025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652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82C7-61DE-4FFD-98D0-0D15FCF270FB}" type="datetime1">
              <a:rPr lang="sk-SK" smtClean="0"/>
              <a:t>29. 4. 2025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6F6FD52-8C1B-48D7-88CF-076D91F2A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30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cz/datov%C3%A9-sady" TargetMode="External"/><Relationship Id="rId7" Type="http://schemas.openxmlformats.org/officeDocument/2006/relationships/image" Target="../media/image3.svg"/><Relationship Id="rId2" Type="http://schemas.openxmlformats.org/officeDocument/2006/relationships/hyperlink" Target="https://data.europa.eu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rpi.gov.sk/o-rpi" TargetMode="External"/><Relationship Id="rId4" Type="http://schemas.openxmlformats.org/officeDocument/2006/relationships/hyperlink" Target="https://data.slovensko.sk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tin.sk/open-data/ms-86348" TargetMode="External"/><Relationship Id="rId13" Type="http://schemas.openxmlformats.org/officeDocument/2006/relationships/hyperlink" Target="https://egov.hlohovec.sk/default.aspx?NavigationState=1100:0" TargetMode="External"/><Relationship Id="rId18" Type="http://schemas.openxmlformats.org/officeDocument/2006/relationships/hyperlink" Target="https://www.staratura.sk/open-data-otvorene-data/" TargetMode="External"/><Relationship Id="rId3" Type="http://schemas.openxmlformats.org/officeDocument/2006/relationships/hyperlink" Target="https://opendata.kosice.sk/" TargetMode="External"/><Relationship Id="rId21" Type="http://schemas.openxmlformats.org/officeDocument/2006/relationships/hyperlink" Target="https://www.mzv.sk/sluzby/otvorene-data" TargetMode="External"/><Relationship Id="rId7" Type="http://schemas.openxmlformats.org/officeDocument/2006/relationships/hyperlink" Target="https://trencin.sk/samosprava/transparentny-trencin/opendata-trencin/" TargetMode="External"/><Relationship Id="rId12" Type="http://schemas.openxmlformats.org/officeDocument/2006/relationships/hyperlink" Target="https://www.mv.spisskanovaves.eu/od/" TargetMode="External"/><Relationship Id="rId17" Type="http://schemas.openxmlformats.org/officeDocument/2006/relationships/hyperlink" Target="https://egov.skalica.sk/Default.aspx?NavigationState=1100:0" TargetMode="External"/><Relationship Id="rId2" Type="http://schemas.openxmlformats.org/officeDocument/2006/relationships/hyperlink" Target="https://data.bratislava.sk/" TargetMode="External"/><Relationship Id="rId16" Type="http://schemas.openxmlformats.org/officeDocument/2006/relationships/hyperlink" Target="https://egov.kezmarok.sk/default.aspx?NavigationState=1100:0" TargetMode="External"/><Relationship Id="rId20" Type="http://schemas.openxmlformats.org/officeDocument/2006/relationships/hyperlink" Target="https://www.justice.gov.sk/sluzby/registre/otvorene-data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itra.sk/otvorene-data/" TargetMode="External"/><Relationship Id="rId11" Type="http://schemas.openxmlformats.org/officeDocument/2006/relationships/hyperlink" Target="https://egov.povazska-bystrica.sk/Default.aspx?NavigationState=400:0" TargetMode="External"/><Relationship Id="rId5" Type="http://schemas.openxmlformats.org/officeDocument/2006/relationships/hyperlink" Target="https://www.banskabystrica.sk/opendata/" TargetMode="External"/><Relationship Id="rId15" Type="http://schemas.openxmlformats.org/officeDocument/2006/relationships/hyperlink" Target="https://www.roznava.sk/otvorene-data" TargetMode="External"/><Relationship Id="rId23" Type="http://schemas.openxmlformats.org/officeDocument/2006/relationships/image" Target="../media/image3.svg"/><Relationship Id="rId10" Type="http://schemas.openxmlformats.org/officeDocument/2006/relationships/hyperlink" Target="https://egov.prievidza.sk/" TargetMode="External"/><Relationship Id="rId19" Type="http://schemas.openxmlformats.org/officeDocument/2006/relationships/hyperlink" Target="https://opendata.mfsr.sk/" TargetMode="External"/><Relationship Id="rId4" Type="http://schemas.openxmlformats.org/officeDocument/2006/relationships/hyperlink" Target="https://www.presov.sk/transparentne-mesto-0.html" TargetMode="External"/><Relationship Id="rId9" Type="http://schemas.openxmlformats.org/officeDocument/2006/relationships/hyperlink" Target="https://egov.poprad.sk/default.aspx?NavigationState=1100:0" TargetMode="External"/><Relationship Id="rId14" Type="http://schemas.openxmlformats.org/officeDocument/2006/relationships/hyperlink" Target="https://egov.brezno.sk/default.aspx?NavigationState=1100:0" TargetMode="External"/><Relationship Id="rId2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89213" y="1586754"/>
            <a:ext cx="8915399" cy="1963270"/>
          </a:xfrm>
        </p:spPr>
        <p:txBody>
          <a:bodyPr/>
          <a:lstStyle/>
          <a:p>
            <a:pPr algn="ctr"/>
            <a:r>
              <a:rPr lang="sk-SK" dirty="0" smtClean="0"/>
              <a:t>Otvorené údaje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Viktória Šunderlíková</a:t>
            </a:r>
          </a:p>
          <a:p>
            <a:r>
              <a:rPr lang="sk-SK" dirty="0" smtClean="0"/>
              <a:t>Lukáš Jankovič</a:t>
            </a: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>
          <a:xfrm>
            <a:off x="7071564" y="12142161"/>
            <a:ext cx="7619999" cy="365125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748" y="5903662"/>
            <a:ext cx="2639797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Centrálna dátová kancelária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Vznikla v roku 2019</a:t>
            </a:r>
          </a:p>
          <a:p>
            <a:r>
              <a:rPr lang="sk-SK" dirty="0" smtClean="0"/>
              <a:t>Patrí pod MIRRI</a:t>
            </a:r>
          </a:p>
          <a:p>
            <a:pPr marL="0" indent="0">
              <a:buNone/>
            </a:pPr>
            <a:r>
              <a:rPr lang="sk-SK" dirty="0" smtClean="0"/>
              <a:t>Dátové koncepty:</a:t>
            </a:r>
          </a:p>
          <a:p>
            <a:r>
              <a:rPr lang="sk-SK" dirty="0" smtClean="0"/>
              <a:t>Kvalita údajov, </a:t>
            </a:r>
            <a:r>
              <a:rPr lang="sk-SK" dirty="0" err="1" smtClean="0"/>
              <a:t>referencovanie</a:t>
            </a:r>
            <a:r>
              <a:rPr lang="sk-SK" dirty="0" smtClean="0"/>
              <a:t> a </a:t>
            </a:r>
            <a:r>
              <a:rPr lang="sk-SK" dirty="0" err="1" smtClean="0"/>
              <a:t>interoperabilita</a:t>
            </a:r>
            <a:endParaRPr lang="sk-SK" dirty="0" smtClean="0"/>
          </a:p>
          <a:p>
            <a:r>
              <a:rPr lang="sk-SK" dirty="0" smtClean="0"/>
              <a:t>Moje údaje</a:t>
            </a:r>
          </a:p>
          <a:p>
            <a:r>
              <a:rPr lang="sk-SK" dirty="0" smtClean="0"/>
              <a:t>Analytické údaje</a:t>
            </a:r>
          </a:p>
          <a:p>
            <a:r>
              <a:rPr lang="sk-SK" dirty="0" smtClean="0"/>
              <a:t>Otvorené údaje</a:t>
            </a:r>
          </a:p>
          <a:p>
            <a:r>
              <a:rPr lang="sk-SK" dirty="0" smtClean="0"/>
              <a:t>Dátová legislatíva</a:t>
            </a: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>
          <a:xfrm>
            <a:off x="6829517" y="12270867"/>
            <a:ext cx="7619999" cy="365125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Grafický objekt 2">
            <a:extLst>
              <a:ext uri="{FF2B5EF4-FFF2-40B4-BE49-F238E27FC236}">
                <a16:creationId xmlns:a16="http://schemas.microsoft.com/office/drawing/2014/main" id="{D9645832-7A76-8B74-1B25-38755460A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45618" y="5724648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sú otvorené údaje?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Sú definované vo vyhláške o štandardoch </a:t>
            </a:r>
            <a:r>
              <a:rPr lang="sk-SK" dirty="0" smtClean="0"/>
              <a:t>č.78/2020 </a:t>
            </a:r>
            <a:r>
              <a:rPr lang="sk-SK" dirty="0" smtClean="0"/>
              <a:t>v paragrafe 39:</a:t>
            </a:r>
          </a:p>
          <a:p>
            <a:r>
              <a:rPr lang="sk-SK" dirty="0" smtClean="0"/>
              <a:t>Sú poskytované v nezávislom formáte nie v proprietárnom</a:t>
            </a:r>
          </a:p>
          <a:p>
            <a:r>
              <a:rPr lang="sk-SK" dirty="0" smtClean="0"/>
              <a:t>Poskytujú sa </a:t>
            </a:r>
            <a:r>
              <a:rPr lang="sk-SK" dirty="0" err="1" smtClean="0"/>
              <a:t>bezoplatne</a:t>
            </a:r>
            <a:endParaRPr lang="sk-SK" dirty="0" smtClean="0"/>
          </a:p>
          <a:p>
            <a:r>
              <a:rPr lang="sk-SK" dirty="0"/>
              <a:t>je umožnené vytvorenie právnych vzťahov pre používanie údaja aj prostredníctvom anonymného vzdialeného automatizovaného </a:t>
            </a:r>
            <a:r>
              <a:rPr lang="sk-SK" dirty="0" smtClean="0"/>
              <a:t>prístupu</a:t>
            </a:r>
            <a:r>
              <a:rPr lang="sk-SK" dirty="0"/>
              <a:t> </a:t>
            </a:r>
            <a:r>
              <a:rPr lang="sk-SK" dirty="0" smtClean="0"/>
              <a:t>(</a:t>
            </a:r>
            <a:r>
              <a:rPr lang="sk-SK" dirty="0" err="1" smtClean="0"/>
              <a:t>OpenApi</a:t>
            </a:r>
            <a:r>
              <a:rPr lang="sk-SK" dirty="0" smtClean="0"/>
              <a:t>)</a:t>
            </a:r>
          </a:p>
          <a:p>
            <a:r>
              <a:rPr lang="sk-SK" dirty="0"/>
              <a:t>je údaj možné použiť na nekomerčný aj komerčný účel, a je možné ho kombinovať s inými údajmi, dopĺňať, opravovať, modifikovať alebo použiť z </a:t>
            </a:r>
            <a:r>
              <a:rPr lang="sk-SK" dirty="0" err="1"/>
              <a:t>datasetu</a:t>
            </a:r>
            <a:r>
              <a:rPr lang="sk-SK" dirty="0"/>
              <a:t> bez povinnosti použitia ostatných údajov </a:t>
            </a:r>
            <a:r>
              <a:rPr lang="sk-SK" dirty="0" err="1"/>
              <a:t>datasetu</a:t>
            </a:r>
            <a:r>
              <a:rPr lang="sk-SK" dirty="0" smtClean="0"/>
              <a:t>,</a:t>
            </a:r>
          </a:p>
          <a:p>
            <a:r>
              <a:rPr lang="en-US" dirty="0" err="1"/>
              <a:t>najmä</a:t>
            </a:r>
            <a:r>
              <a:rPr lang="en-US" dirty="0"/>
              <a:t> </a:t>
            </a:r>
            <a:r>
              <a:rPr lang="en-US" dirty="0" err="1"/>
              <a:t>použitie</a:t>
            </a:r>
            <a:r>
              <a:rPr lang="en-US" dirty="0"/>
              <a:t> </a:t>
            </a:r>
            <a:r>
              <a:rPr lang="en-US" dirty="0" err="1"/>
              <a:t>licencie</a:t>
            </a:r>
            <a:r>
              <a:rPr lang="en-US" dirty="0"/>
              <a:t> Creative Commons CC0 </a:t>
            </a:r>
            <a:r>
              <a:rPr lang="en-US" dirty="0" err="1"/>
              <a:t>alebo</a:t>
            </a:r>
            <a:r>
              <a:rPr lang="en-US" dirty="0"/>
              <a:t> CC-BY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5" name="Grafický objekt 2">
            <a:extLst>
              <a:ext uri="{FF2B5EF4-FFF2-40B4-BE49-F238E27FC236}">
                <a16:creationId xmlns:a16="http://schemas.microsoft.com/office/drawing/2014/main" id="{D9645832-7A76-8B74-1B25-38755460A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63548" y="5832696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Hinty</a:t>
            </a:r>
            <a:r>
              <a:rPr lang="sk-SK" dirty="0" smtClean="0"/>
              <a:t> ako získať </a:t>
            </a:r>
            <a:br>
              <a:rPr lang="sk-SK" dirty="0" smtClean="0"/>
            </a:br>
            <a:r>
              <a:rPr lang="sk-SK" dirty="0" smtClean="0"/>
              <a:t>dáta od štátnych a verejných inštitúcií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dirty="0" smtClean="0"/>
              <a:t>Základný zákon – Zákon o slobodnom prístupe k informáciám č. 211/2000</a:t>
            </a:r>
          </a:p>
          <a:p>
            <a:r>
              <a:rPr lang="sk-SK" dirty="0" smtClean="0"/>
              <a:t>Žiadosť </a:t>
            </a:r>
            <a:r>
              <a:rPr lang="sk-SK" dirty="0" smtClean="0"/>
              <a:t>o informácie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Paragrafy 14 až 21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dirty="0"/>
              <a:t>Žiadosť možno podať písomne, ústne, faxom, elektronickou poštou alebo iným technicky vykonateľným spôsobom</a:t>
            </a:r>
            <a:r>
              <a:rPr lang="sk-SK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dirty="0" smtClean="0"/>
              <a:t>Lehota na vybavenie je 12 pracovných dní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dirty="0"/>
              <a:t>Informácie sa sprístupňujú bezplatne s výnimkou úhrady vo výške, ktorá nesmie prekročiť výšku materiálnych nákladov spojených so zhotovením kópií, so zadovážením technických nosičov a s odoslaním informácie žiadateľovi. </a:t>
            </a:r>
            <a:endParaRPr lang="sk-SK" dirty="0" smtClean="0"/>
          </a:p>
          <a:p>
            <a:r>
              <a:rPr lang="sk-SK" dirty="0" smtClean="0"/>
              <a:t>Informácie </a:t>
            </a:r>
            <a:r>
              <a:rPr lang="sk-SK" dirty="0" smtClean="0"/>
              <a:t>na opakované </a:t>
            </a:r>
            <a:r>
              <a:rPr lang="sk-SK" dirty="0" smtClean="0"/>
              <a:t>použitie</a:t>
            </a:r>
          </a:p>
          <a:p>
            <a:pPr marL="0" indent="0">
              <a:buNone/>
            </a:pPr>
            <a:r>
              <a:rPr lang="sk-SK" dirty="0" smtClean="0"/>
              <a:t>Paragrafy 21b až 21k</a:t>
            </a:r>
            <a:endParaRPr lang="sk-SK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sk-SK" dirty="0"/>
              <a:t>Povinná osoba je povinná sprístupniť informácie na účely opakovaného použitia na základe žiadosti. Informácie na účel opakovaného použitia môže povinná osoba zverejniť aj bez žiadosti</a:t>
            </a:r>
            <a:r>
              <a:rPr lang="sk-SK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dirty="0" smtClean="0"/>
              <a:t>Povinná </a:t>
            </a:r>
            <a:r>
              <a:rPr lang="sk-SK" dirty="0"/>
              <a:t>osoba môže umožniť opakované použitie informácií bez určenia podmienok alebo s určením podmienok. </a:t>
            </a:r>
            <a:endParaRPr lang="sk-SK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sk-SK" dirty="0" smtClean="0"/>
              <a:t>Podmienky môžu obsahovať požiadavky prístupu, </a:t>
            </a:r>
            <a:r>
              <a:rPr lang="sk-SK" dirty="0" smtClean="0"/>
              <a:t>povinnosti </a:t>
            </a:r>
            <a:r>
              <a:rPr lang="sk-SK" dirty="0"/>
              <a:t>žiadateľa pri opakovanom použití informácií</a:t>
            </a:r>
            <a:r>
              <a:rPr lang="sk-SK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dirty="0" smtClean="0"/>
              <a:t>Lehota na vybavenie je 20 pracovných dní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dirty="0" smtClean="0"/>
              <a:t>Informácie sa sprístupňujú </a:t>
            </a:r>
            <a:r>
              <a:rPr lang="sk-SK" dirty="0" err="1" smtClean="0"/>
              <a:t>bezoplatne</a:t>
            </a:r>
            <a:r>
              <a:rPr lang="sk-SK" dirty="0" smtClean="0"/>
              <a:t>. </a:t>
            </a:r>
            <a:r>
              <a:rPr lang="sk-SK" dirty="0"/>
              <a:t>Povinná osoba môže požadovať iba úhradu zahrňujúcu materiálne náklady spojené s vyhotovením rozmnoženiny informácie, s poskytovaním a šírením informácie ako aj s </a:t>
            </a:r>
            <a:r>
              <a:rPr lang="sk-SK" dirty="0" err="1"/>
              <a:t>anonymizáciou</a:t>
            </a:r>
            <a:r>
              <a:rPr lang="sk-SK" dirty="0"/>
              <a:t> osobných údajov a opatreniami na ochranu dôverných obchodných informácií.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</p:txBody>
      </p:sp>
      <p:pic>
        <p:nvPicPr>
          <p:cNvPr id="5" name="Grafický objekt 2">
            <a:extLst>
              <a:ext uri="{FF2B5EF4-FFF2-40B4-BE49-F238E27FC236}">
                <a16:creationId xmlns:a16="http://schemas.microsoft.com/office/drawing/2014/main" id="{D9645832-7A76-8B74-1B25-38755460A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63547" y="5894709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Portály na zverejňovanie otvorených údajov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Centrálny </a:t>
            </a:r>
            <a:r>
              <a:rPr lang="sk-SK" dirty="0"/>
              <a:t>európsky portál otvorených údajov </a:t>
            </a:r>
            <a:r>
              <a:rPr lang="en-US" dirty="0">
                <a:hlinkClick r:id="rId2"/>
              </a:rPr>
              <a:t>The official portal for European data | data.europa.eu</a:t>
            </a:r>
            <a:endParaRPr lang="sk-SK" dirty="0"/>
          </a:p>
          <a:p>
            <a:r>
              <a:rPr lang="sk-SK" dirty="0"/>
              <a:t>Český portál na </a:t>
            </a:r>
            <a:r>
              <a:rPr lang="sk-SK" dirty="0" err="1"/>
              <a:t>otevrené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>
                <a:hlinkClick r:id="rId3"/>
              </a:rPr>
              <a:t>Datové</a:t>
            </a:r>
            <a:r>
              <a:rPr lang="sk-SK" dirty="0">
                <a:hlinkClick r:id="rId3"/>
              </a:rPr>
              <a:t> sady - Národní </a:t>
            </a:r>
            <a:r>
              <a:rPr lang="sk-SK" dirty="0" err="1">
                <a:hlinkClick r:id="rId3"/>
              </a:rPr>
              <a:t>katalog</a:t>
            </a:r>
            <a:r>
              <a:rPr lang="sk-SK" dirty="0">
                <a:hlinkClick r:id="rId3"/>
              </a:rPr>
              <a:t> </a:t>
            </a:r>
            <a:r>
              <a:rPr lang="sk-SK" dirty="0" err="1">
                <a:hlinkClick r:id="rId3"/>
              </a:rPr>
              <a:t>otevřených</a:t>
            </a:r>
            <a:r>
              <a:rPr lang="sk-SK" dirty="0">
                <a:hlinkClick r:id="rId3"/>
              </a:rPr>
              <a:t> </a:t>
            </a:r>
            <a:r>
              <a:rPr lang="sk-SK" dirty="0" err="1">
                <a:hlinkClick r:id="rId3"/>
              </a:rPr>
              <a:t>dat</a:t>
            </a:r>
            <a:r>
              <a:rPr lang="sk-SK" dirty="0">
                <a:hlinkClick r:id="rId3"/>
              </a:rPr>
              <a:t> (NKOD</a:t>
            </a:r>
            <a:r>
              <a:rPr lang="sk-SK" dirty="0" smtClean="0">
                <a:hlinkClick r:id="rId3"/>
              </a:rPr>
              <a:t>)</a:t>
            </a:r>
            <a:endParaRPr lang="sk-SK" dirty="0" smtClean="0"/>
          </a:p>
          <a:p>
            <a:r>
              <a:rPr lang="sk-SK" dirty="0" smtClean="0"/>
              <a:t>Slovenský portál </a:t>
            </a:r>
            <a:r>
              <a:rPr lang="sk-SK" dirty="0"/>
              <a:t>otvorených údajov </a:t>
            </a:r>
            <a:r>
              <a:rPr lang="sk-SK" dirty="0">
                <a:hlinkClick r:id="rId4"/>
              </a:rPr>
              <a:t>https://data.slovensko.sk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/>
              <a:t>Register priestorových údajov </a:t>
            </a:r>
            <a:r>
              <a:rPr lang="sk-SK" dirty="0">
                <a:hlinkClick r:id="rId5"/>
              </a:rPr>
              <a:t>Register priestorových informácií | RPI</a:t>
            </a:r>
            <a:endParaRPr lang="sk-SK" dirty="0" smtClean="0"/>
          </a:p>
          <a:p>
            <a:r>
              <a:rPr lang="sk-SK" dirty="0" smtClean="0"/>
              <a:t>Lokálne portály otvorených dát inštitúcií a samospráv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9" name="Grafický objekt 2">
            <a:extLst>
              <a:ext uri="{FF2B5EF4-FFF2-40B4-BE49-F238E27FC236}">
                <a16:creationId xmlns:a16="http://schemas.microsoft.com/office/drawing/2014/main" id="{D9645832-7A76-8B74-1B25-38755460AD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60140" y="5720403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Užitočné linky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sk-SK" dirty="0" smtClean="0"/>
          </a:p>
          <a:p>
            <a:r>
              <a:rPr lang="sk-SK" dirty="0">
                <a:hlinkClick r:id="rId2"/>
              </a:rPr>
              <a:t>https://data.bratislava.sk/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3"/>
              </a:rPr>
              <a:t>https://opendata.kosice.sk/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4"/>
              </a:rPr>
              <a:t>https://www.presov.sk/transparentne-mesto-0.html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5"/>
              </a:rPr>
              <a:t>https://www.banskabystrica.sk/opendata/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6"/>
              </a:rPr>
              <a:t>https://nitra.sk/otvorene-data/</a:t>
            </a:r>
            <a:endParaRPr lang="sk-SK" dirty="0"/>
          </a:p>
          <a:p>
            <a:r>
              <a:rPr lang="sk-SK" dirty="0">
                <a:hlinkClick r:id="rId7"/>
              </a:rPr>
              <a:t>https://trencin.sk/samosprava/transparentny-trencin/opendata-trencin/</a:t>
            </a:r>
            <a:endParaRPr lang="sk-SK" dirty="0"/>
          </a:p>
          <a:p>
            <a:r>
              <a:rPr lang="sk-SK" dirty="0">
                <a:hlinkClick r:id="rId8"/>
              </a:rPr>
              <a:t>https://www.martin.sk/open-data/ms-86348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9"/>
              </a:rPr>
              <a:t>https://egov.poprad.sk/default.aspx?NavigationState=1100:0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10"/>
              </a:rPr>
              <a:t>https://egov.prievidza.sk/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11"/>
              </a:rPr>
              <a:t>https://egov.povazska-bystrica.sk/Default.aspx?NavigationState=400:0</a:t>
            </a:r>
            <a:endParaRPr lang="sk-SK" dirty="0"/>
          </a:p>
          <a:p>
            <a:endParaRPr lang="sk-SK" dirty="0"/>
          </a:p>
        </p:txBody>
      </p:sp>
      <p:sp>
        <p:nvSpPr>
          <p:cNvPr id="9" name="Zástupný objekt pre obsah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12"/>
              </a:rPr>
              <a:t>https://www.mv.spisskanovaves.eu/od/</a:t>
            </a:r>
            <a:endParaRPr lang="sk-SK" dirty="0"/>
          </a:p>
          <a:p>
            <a:r>
              <a:rPr lang="sk-SK" dirty="0">
                <a:hlinkClick r:id="rId13"/>
              </a:rPr>
              <a:t>https://egov.hlohovec.sk/default.aspx?NavigationState=1100:0</a:t>
            </a:r>
            <a:r>
              <a:rPr lang="sk-SK" dirty="0"/>
              <a:t>:</a:t>
            </a:r>
          </a:p>
          <a:p>
            <a:r>
              <a:rPr lang="sk-SK" dirty="0">
                <a:hlinkClick r:id="rId14"/>
              </a:rPr>
              <a:t>https://egov.brezno.sk/default.aspx?NavigationState=1100:0</a:t>
            </a:r>
            <a:r>
              <a:rPr lang="sk-SK" dirty="0"/>
              <a:t>:</a:t>
            </a:r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15"/>
              </a:rPr>
              <a:t>https://www.roznava.sk/otvorene-data</a:t>
            </a:r>
            <a:endParaRPr lang="sk-SK" dirty="0"/>
          </a:p>
          <a:p>
            <a:r>
              <a:rPr lang="sk-SK" dirty="0"/>
              <a:t> </a:t>
            </a:r>
            <a:r>
              <a:rPr lang="sk-SK" dirty="0">
                <a:hlinkClick r:id="rId16"/>
              </a:rPr>
              <a:t>https://egov.kezmarok.sk/default.aspx?NavigationState=1100:0</a:t>
            </a:r>
            <a:r>
              <a:rPr lang="sk-SK" dirty="0"/>
              <a:t>:</a:t>
            </a:r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17"/>
              </a:rPr>
              <a:t>https://egov.skalica.sk/Default.aspx?NavigationState=1100:0</a:t>
            </a:r>
            <a:r>
              <a:rPr lang="sk-SK" dirty="0"/>
              <a:t>:</a:t>
            </a:r>
          </a:p>
          <a:p>
            <a:r>
              <a:rPr lang="sk-SK" dirty="0"/>
              <a:t/>
            </a:r>
            <a:br>
              <a:rPr lang="sk-SK" dirty="0"/>
            </a:br>
            <a:r>
              <a:rPr lang="sk-SK" dirty="0">
                <a:hlinkClick r:id="rId18"/>
              </a:rPr>
              <a:t>https://www.staratura.sk/open-data-otvorene-data</a:t>
            </a:r>
            <a:r>
              <a:rPr lang="sk-SK" dirty="0" smtClean="0">
                <a:hlinkClick r:id="rId18"/>
              </a:rPr>
              <a:t>/</a:t>
            </a:r>
            <a:endParaRPr lang="sk-SK" dirty="0" smtClean="0"/>
          </a:p>
          <a:p>
            <a:r>
              <a:rPr lang="sk-SK" dirty="0" err="1">
                <a:hlinkClick r:id="rId19"/>
              </a:rPr>
              <a:t>Open</a:t>
            </a:r>
            <a:r>
              <a:rPr lang="sk-SK" dirty="0">
                <a:hlinkClick r:id="rId19"/>
              </a:rPr>
              <a:t> </a:t>
            </a:r>
            <a:r>
              <a:rPr lang="sk-SK" dirty="0" err="1">
                <a:hlinkClick r:id="rId19"/>
              </a:rPr>
              <a:t>Data</a:t>
            </a:r>
            <a:r>
              <a:rPr lang="sk-SK" dirty="0">
                <a:hlinkClick r:id="rId19"/>
              </a:rPr>
              <a:t> </a:t>
            </a:r>
            <a:r>
              <a:rPr lang="sk-SK" dirty="0" smtClean="0">
                <a:hlinkClick r:id="rId19"/>
              </a:rPr>
              <a:t>MFSR</a:t>
            </a:r>
            <a:endParaRPr lang="sk-SK" dirty="0" smtClean="0"/>
          </a:p>
          <a:p>
            <a:r>
              <a:rPr lang="sk-SK" dirty="0">
                <a:hlinkClick r:id="rId20"/>
              </a:rPr>
              <a:t>Otvorené dáta - Ministerstvo spravodlivosti </a:t>
            </a:r>
            <a:r>
              <a:rPr lang="sk-SK" dirty="0" smtClean="0">
                <a:hlinkClick r:id="rId20"/>
              </a:rPr>
              <a:t>SR</a:t>
            </a:r>
            <a:endParaRPr lang="sk-SK" dirty="0" smtClean="0"/>
          </a:p>
          <a:p>
            <a:r>
              <a:rPr lang="sk-SK" dirty="0">
                <a:hlinkClick r:id="rId21"/>
              </a:rPr>
              <a:t>Otvorené dáta | Ministerstvo zahraničných vecí a európskych záležitostí SR</a:t>
            </a:r>
            <a:endParaRPr lang="sk-SK" dirty="0"/>
          </a:p>
          <a:p>
            <a:endParaRPr lang="sk-SK" dirty="0"/>
          </a:p>
        </p:txBody>
      </p:sp>
      <p:pic>
        <p:nvPicPr>
          <p:cNvPr id="10" name="Grafický objekt 2">
            <a:extLst>
              <a:ext uri="{FF2B5EF4-FFF2-40B4-BE49-F238E27FC236}">
                <a16:creationId xmlns:a16="http://schemas.microsoft.com/office/drawing/2014/main" id="{D9645832-7A76-8B74-1B25-38755460ADF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745618" y="5724648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467</Words>
  <Application>Microsoft Office PowerPoint</Application>
  <PresentationFormat>Širokouhlá</PresentationFormat>
  <Paragraphs>61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Dym</vt:lpstr>
      <vt:lpstr>Otvorené údaje</vt:lpstr>
      <vt:lpstr>Centrálna dátová kancelária</vt:lpstr>
      <vt:lpstr>Čo sú otvorené údaje?</vt:lpstr>
      <vt:lpstr>Hinty ako získať  dáta od štátnych a verejných inštitúcií</vt:lpstr>
      <vt:lpstr>Portály na zverejňovanie otvorených údajov </vt:lpstr>
      <vt:lpstr>Užitočné linky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Otvorené údaje</dc:title>
  <dc:creator>Šunderlíková, Viktória</dc:creator>
  <cp:lastModifiedBy>Šunderlíková, Viktória</cp:lastModifiedBy>
  <cp:revision>21</cp:revision>
  <dcterms:created xsi:type="dcterms:W3CDTF">2025-04-25T05:16:10Z</dcterms:created>
  <dcterms:modified xsi:type="dcterms:W3CDTF">2025-04-29T12:55:33Z</dcterms:modified>
</cp:coreProperties>
</file>