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6" r:id="rId7"/>
    <p:sldId id="265" r:id="rId8"/>
    <p:sldId id="261" r:id="rId9"/>
    <p:sldId id="268" r:id="rId10"/>
    <p:sldId id="262" r:id="rId11"/>
    <p:sldId id="263" r:id="rId12"/>
    <p:sldId id="267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FAFAFA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84956-1540-1A42-B6C0-3ECD3C076B2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5823D-F938-8F46-A22D-FA3B0468A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8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5823D-F938-8F46-A22D-FA3B0468A9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8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9BCD662-400B-6D45-B03D-771D1436599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3EB9DF6-8CB0-C44A-B01F-4C8D79082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D662-400B-6D45-B03D-771D1436599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9DF6-8CB0-C44A-B01F-4C8D79082E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D662-400B-6D45-B03D-771D1436599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9DF6-8CB0-C44A-B01F-4C8D79082E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D662-400B-6D45-B03D-771D1436599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9DF6-8CB0-C44A-B01F-4C8D79082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D662-400B-6D45-B03D-771D1436599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9DF6-8CB0-C44A-B01F-4C8D79082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D662-400B-6D45-B03D-771D1436599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9DF6-8CB0-C44A-B01F-4C8D79082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59BCD662-400B-6D45-B03D-771D1436599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9DF6-8CB0-C44A-B01F-4C8D79082E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D662-400B-6D45-B03D-771D1436599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9DF6-8CB0-C44A-B01F-4C8D79082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D662-400B-6D45-B03D-771D1436599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9DF6-8CB0-C44A-B01F-4C8D79082E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D662-400B-6D45-B03D-771D1436599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9DF6-8CB0-C44A-B01F-4C8D79082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D662-400B-6D45-B03D-771D1436599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9DF6-8CB0-C44A-B01F-4C8D79082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59BCD662-400B-6D45-B03D-771D1436599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9DF6-8CB0-C44A-B01F-4C8D79082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59BCD662-400B-6D45-B03D-771D1436599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3EB9DF6-8CB0-C44A-B01F-4C8D79082E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59BCD662-400B-6D45-B03D-771D1436599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C3EB9DF6-8CB0-C44A-B01F-4C8D79082E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59BCD662-400B-6D45-B03D-771D1436599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9DF6-8CB0-C44A-B01F-4C8D79082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C3EB9DF6-8CB0-C44A-B01F-4C8D79082E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D662-400B-6D45-B03D-771D1436599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9DF6-8CB0-C44A-B01F-4C8D79082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D662-400B-6D45-B03D-771D1436599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9DF6-8CB0-C44A-B01F-4C8D79082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D662-400B-6D45-B03D-771D1436599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9DF6-8CB0-C44A-B01F-4C8D79082E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9BCD662-400B-6D45-B03D-771D1436599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C3EB9DF6-8CB0-C44A-B01F-4C8D79082E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5522" y="1223961"/>
            <a:ext cx="5431701" cy="205013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should be our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Investment Strategy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for Mobile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5522" y="3330063"/>
            <a:ext cx="5458968" cy="6217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Informed by the analysis of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Google Play Store Apps Dataset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115" y="4788743"/>
            <a:ext cx="8381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presentation is meant to address co-founders of a new mobile app investment company, which profits from buying</a:t>
            </a:r>
            <a:r>
              <a:rPr lang="en-US" altLang="ja-JP" dirty="0" smtClean="0"/>
              <a:t>,</a:t>
            </a:r>
            <a:r>
              <a:rPr lang="en-US" dirty="0" smtClean="0"/>
              <a:t> marketing, optimizing and then selling mobile apps that have the potential to succeed.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8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718"/>
    </mc:Choice>
    <mc:Fallback>
      <p:transition xmlns:p14="http://schemas.microsoft.com/office/powerpoint/2010/main" spd="slow" advTm="4971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dirty="0" smtClean="0"/>
              <a:t>For Action Games with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50M+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installs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b="1" dirty="0" smtClean="0"/>
              <a:t>Rating Range:  4.2~4.6</a:t>
            </a:r>
            <a:endParaRPr lang="en-US" b="1" dirty="0"/>
          </a:p>
        </p:txBody>
      </p:sp>
      <p:pic>
        <p:nvPicPr>
          <p:cNvPr id="14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rcRect t="-2131" b="-2131"/>
          <a:stretch>
            <a:fillRect/>
          </a:stretch>
        </p:blipFill>
        <p:spPr/>
      </p:pic>
      <p:sp>
        <p:nvSpPr>
          <p:cNvPr id="16" name="Rectangle 15"/>
          <p:cNvSpPr/>
          <p:nvPr/>
        </p:nvSpPr>
        <p:spPr>
          <a:xfrm>
            <a:off x="1397000" y="3365501"/>
            <a:ext cx="5429250" cy="53975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71042" y="5783210"/>
            <a:ext cx="520220" cy="214193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F9F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3227" y="5849164"/>
            <a:ext cx="133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200" dirty="0" smtClean="0"/>
              <a:t>A</a:t>
            </a:r>
            <a:r>
              <a:rPr lang="en-US" altLang="ja-JP" sz="1200" dirty="0" err="1" smtClean="0"/>
              <a:t>pp</a:t>
            </a:r>
            <a:r>
              <a:rPr lang="en-US" altLang="ja-JP" sz="1200" dirty="0" smtClean="0"/>
              <a:t> Size (Mb)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6805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dirty="0"/>
              <a:t>For Action Games with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10M</a:t>
            </a:r>
            <a:r>
              <a:rPr lang="en-US" altLang="ja-JP" sz="2400" dirty="0"/>
              <a:t>+</a:t>
            </a:r>
            <a:r>
              <a:rPr lang="ja-JP" altLang="en-US" sz="2400" dirty="0"/>
              <a:t> </a:t>
            </a:r>
            <a:r>
              <a:rPr lang="en-US" altLang="ja-JP" sz="2400" dirty="0"/>
              <a:t>installs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b="1" dirty="0"/>
              <a:t>Rating Range:  </a:t>
            </a:r>
            <a:r>
              <a:rPr lang="en-US" altLang="ja-JP" b="1" dirty="0" smtClean="0"/>
              <a:t>4.0~4.7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rcRect t="-5326" b="-5326"/>
          <a:stretch>
            <a:fillRect/>
          </a:stretch>
        </p:blipFill>
        <p:spPr>
          <a:xfrm>
            <a:off x="457200" y="2057400"/>
            <a:ext cx="6508750" cy="391636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97000" y="3222625"/>
            <a:ext cx="5429250" cy="952499"/>
          </a:xfrm>
          <a:prstGeom prst="rect">
            <a:avLst/>
          </a:prstGeom>
          <a:solidFill>
            <a:schemeClr val="accent1">
              <a:lumMod val="40000"/>
              <a:lumOff val="60000"/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89621" y="5844408"/>
            <a:ext cx="13158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200" dirty="0"/>
              <a:t>A</a:t>
            </a:r>
            <a:r>
              <a:rPr lang="en-US" altLang="ja-JP" sz="1200" dirty="0" err="1"/>
              <a:t>pp</a:t>
            </a:r>
            <a:r>
              <a:rPr lang="en-US" altLang="ja-JP" sz="1200" dirty="0"/>
              <a:t> Size (Mb)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0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Based on Rating, No. of Reviews</a:t>
            </a:r>
            <a:r>
              <a:rPr lang="en-US" sz="2400" dirty="0"/>
              <a:t> </a:t>
            </a:r>
            <a:r>
              <a:rPr lang="en-US" sz="2400" dirty="0" smtClean="0"/>
              <a:t>and Size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Picking the Next Killer Apps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56" r="-1656"/>
          <a:stretch>
            <a:fillRect/>
          </a:stretch>
        </p:blipFill>
        <p:spPr>
          <a:xfrm>
            <a:off x="457199" y="2249027"/>
            <a:ext cx="6508377" cy="4152528"/>
          </a:xfrm>
        </p:spPr>
      </p:pic>
    </p:spTree>
    <p:extLst>
      <p:ext uri="{BB962C8B-B14F-4D97-AF65-F5344CB8AC3E}">
        <p14:creationId xmlns:p14="http://schemas.microsoft.com/office/powerpoint/2010/main" val="29782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8000" b="1" dirty="0" smtClean="0"/>
              <a:t>Summary</a:t>
            </a:r>
            <a:endParaRPr lang="en-US" sz="8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 smtClean="0"/>
              <a:t>And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Thank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9324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590898" cy="1143000"/>
          </a:xfrm>
        </p:spPr>
        <p:txBody>
          <a:bodyPr/>
          <a:lstStyle/>
          <a:p>
            <a:r>
              <a:rPr lang="ja-JP" altLang="zh-CN" sz="2400" dirty="0" smtClean="0"/>
              <a:t>G</a:t>
            </a:r>
            <a:r>
              <a:rPr lang="en-US" altLang="ja-JP" sz="2400" dirty="0" err="1" smtClean="0"/>
              <a:t>oogle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Play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Store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App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Dataset</a:t>
            </a:r>
            <a:br>
              <a:rPr lang="en-US" altLang="ja-JP" sz="2400" dirty="0" smtClean="0"/>
            </a:br>
            <a:r>
              <a:rPr lang="en-US" altLang="ja-JP" sz="4000" b="1" dirty="0" smtClean="0"/>
              <a:t>Overview,</a:t>
            </a:r>
            <a:r>
              <a:rPr lang="ja-JP" altLang="en-US" sz="4000" b="1" dirty="0" smtClean="0"/>
              <a:t> </a:t>
            </a:r>
            <a:r>
              <a:rPr lang="en-US" altLang="ja-JP" sz="4000" b="1" dirty="0" smtClean="0"/>
              <a:t>Market</a:t>
            </a:r>
            <a:r>
              <a:rPr lang="ja-JP" altLang="en-US" sz="4000" b="1" dirty="0" smtClean="0"/>
              <a:t> </a:t>
            </a:r>
            <a:r>
              <a:rPr lang="en-US" altLang="ja-JP" sz="4000" b="1" dirty="0" smtClean="0"/>
              <a:t>Landscape</a:t>
            </a:r>
            <a:endParaRPr lang="en-US" sz="2400" b="1" dirty="0"/>
          </a:p>
        </p:txBody>
      </p:sp>
      <p:pic>
        <p:nvPicPr>
          <p:cNvPr id="4" name="Content Placeholder 3" descr="android-app-development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" r="3560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dataset: </a:t>
            </a:r>
            <a:r>
              <a:rPr lang="en-US" sz="2800" b="1" dirty="0" smtClean="0">
                <a:solidFill>
                  <a:srgbClr val="800000"/>
                </a:solidFill>
              </a:rPr>
              <a:t>9660</a:t>
            </a:r>
            <a:r>
              <a:rPr lang="en-US" sz="2800" dirty="0" smtClean="0"/>
              <a:t> unique apps (ttl.</a:t>
            </a:r>
            <a:r>
              <a:rPr lang="en-US" sz="2800" b="1" dirty="0" smtClean="0">
                <a:solidFill>
                  <a:srgbClr val="800000"/>
                </a:solidFill>
              </a:rPr>
              <a:t>2.56 </a:t>
            </a:r>
            <a:r>
              <a:rPr lang="en-US" sz="2800" b="1" dirty="0">
                <a:solidFill>
                  <a:srgbClr val="800000"/>
                </a:solidFill>
              </a:rPr>
              <a:t>m. </a:t>
            </a:r>
            <a:r>
              <a:rPr lang="en-US" sz="2800" dirty="0" smtClean="0"/>
              <a:t>available  at the store)</a:t>
            </a:r>
          </a:p>
          <a:p>
            <a:r>
              <a:rPr lang="en-US" sz="2800" b="1" dirty="0" smtClean="0">
                <a:solidFill>
                  <a:srgbClr val="800000"/>
                </a:solidFill>
              </a:rPr>
              <a:t>93%</a:t>
            </a:r>
            <a:r>
              <a:rPr lang="en-US" sz="2800" dirty="0" smtClean="0">
                <a:solidFill>
                  <a:srgbClr val="8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are free apps</a:t>
            </a:r>
          </a:p>
          <a:p>
            <a:r>
              <a:rPr lang="en-US" sz="2800" b="1" dirty="0" smtClean="0">
                <a:solidFill>
                  <a:srgbClr val="800000"/>
                </a:solidFill>
              </a:rPr>
              <a:t>31</a:t>
            </a:r>
            <a:r>
              <a:rPr lang="en-US" sz="2800" dirty="0" smtClean="0">
                <a:solidFill>
                  <a:srgbClr val="8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categories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795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36"/>
    </mc:Choice>
    <mc:Fallback>
      <p:transition xmlns:p14="http://schemas.microsoft.com/office/powerpoint/2010/main" spd="slow" advTm="783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</p:spPr>
        <p:txBody>
          <a:bodyPr/>
          <a:lstStyle/>
          <a:p>
            <a:r>
              <a:rPr lang="en-US" sz="2400" dirty="0" smtClean="0"/>
              <a:t>The Utmost Indicator of Success: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b="1" dirty="0" smtClean="0"/>
              <a:t>Number of INSTALLS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Direct link to revenue</a:t>
            </a:r>
          </a:p>
          <a:p>
            <a:r>
              <a:rPr lang="en-US" sz="2800" dirty="0" smtClean="0"/>
              <a:t>Important factor in new adoption</a:t>
            </a:r>
          </a:p>
          <a:p>
            <a:pPr lvl="1"/>
            <a:r>
              <a:rPr lang="en-US" sz="2400" dirty="0" smtClean="0"/>
              <a:t>Recommendation Algorithm</a:t>
            </a:r>
          </a:p>
          <a:p>
            <a:pPr lvl="1"/>
            <a:r>
              <a:rPr lang="en-US" sz="2400" dirty="0" smtClean="0"/>
              <a:t>Users tend to follow the crowd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477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05"/>
    </mc:Choice>
    <mc:Fallback>
      <p:transition xmlns:p14="http://schemas.microsoft.com/office/powerpoint/2010/main" spd="slow" advTm="45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rcRect t="-1208" b="-1208"/>
          <a:stretch>
            <a:fillRect/>
          </a:stretch>
        </p:blipFill>
        <p:spPr>
          <a:xfrm>
            <a:off x="457199" y="2209800"/>
            <a:ext cx="8187620" cy="433838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672864" cy="1143000"/>
          </a:xfrm>
        </p:spPr>
        <p:txBody>
          <a:bodyPr/>
          <a:lstStyle/>
          <a:p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in size,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in proportion of hit apps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GAME: Most promising field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56838" y="4573567"/>
            <a:ext cx="18551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Under 5M installs</a:t>
            </a:r>
          </a:p>
          <a:p>
            <a:r>
              <a:rPr lang="en-US" sz="1600" dirty="0" smtClean="0"/>
              <a:t> 5M installs</a:t>
            </a:r>
          </a:p>
          <a:p>
            <a:r>
              <a:rPr lang="en-US" sz="1600" dirty="0" smtClean="0"/>
              <a:t>10M installs</a:t>
            </a:r>
          </a:p>
          <a:p>
            <a:r>
              <a:rPr lang="en-US" sz="1600" dirty="0" smtClean="0"/>
              <a:t>50M installs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38" y="4573567"/>
            <a:ext cx="254000" cy="99060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457199" y="3014001"/>
            <a:ext cx="826230" cy="321290"/>
          </a:xfrm>
          <a:prstGeom prst="rightArrow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flipH="1">
            <a:off x="3118890" y="5490140"/>
            <a:ext cx="905157" cy="321290"/>
          </a:xfrm>
          <a:prstGeom prst="rightArrow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24047" y="5165099"/>
            <a:ext cx="177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Photography also has a high proportion of successful apps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585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Using same criteria, pick these genres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Action, Arcade, Racing, Puzzle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16146" b="-16146"/>
          <a:stretch>
            <a:fillRect/>
          </a:stretch>
        </p:blipFill>
        <p:spPr>
          <a:xfrm>
            <a:off x="457199" y="1539875"/>
            <a:ext cx="8575675" cy="5016500"/>
          </a:xfr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575" y="4173984"/>
            <a:ext cx="228600" cy="1016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88175" y="4112766"/>
            <a:ext cx="18130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Under 5M installs</a:t>
            </a:r>
          </a:p>
          <a:p>
            <a:r>
              <a:rPr lang="en-US" sz="1600" dirty="0" smtClean="0"/>
              <a:t> 5M installs</a:t>
            </a:r>
          </a:p>
          <a:p>
            <a:r>
              <a:rPr lang="en-US" sz="1600" dirty="0" smtClean="0"/>
              <a:t>10M installs</a:t>
            </a:r>
          </a:p>
          <a:p>
            <a:r>
              <a:rPr lang="en-US" sz="1600" dirty="0" smtClean="0"/>
              <a:t>50M installs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9297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 Hit Games Have to Be LARGE in Size (and Costly)?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" y="2054132"/>
            <a:ext cx="7388351" cy="63976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War Robots </a:t>
            </a:r>
            <a:r>
              <a:rPr lang="en-US" dirty="0" smtClean="0">
                <a:solidFill>
                  <a:srgbClr val="000000"/>
                </a:solidFill>
              </a:rPr>
              <a:t>6v6 (Action)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50M+ Installs,  742MB</a:t>
            </a:r>
          </a:p>
        </p:txBody>
      </p:sp>
      <p:pic>
        <p:nvPicPr>
          <p:cNvPr id="9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1538" b="1538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14812" b="-14812"/>
          <a:stretch>
            <a:fillRect/>
          </a:stretch>
        </p:blipFill>
        <p:spPr>
          <a:xfrm>
            <a:off x="4279390" y="2689411"/>
            <a:ext cx="4705859" cy="34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37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 Hit Games Have to Be LARGE in Size (and Costly)?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" y="2054132"/>
            <a:ext cx="7388351" cy="639762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Marvel: Contest of Champions (Action)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1600" dirty="0" smtClean="0"/>
              <a:t>100M</a:t>
            </a:r>
            <a:r>
              <a:rPr lang="en-US" sz="1600" dirty="0"/>
              <a:t>+ Installs,  </a:t>
            </a:r>
            <a:r>
              <a:rPr lang="en-US" sz="1600" dirty="0" smtClean="0"/>
              <a:t>71MB</a:t>
            </a:r>
            <a:endParaRPr lang="en-US" sz="1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t="-9510" b="-9510"/>
          <a:stretch>
            <a:fillRect/>
          </a:stretch>
        </p:blipFill>
        <p:spPr>
          <a:xfrm>
            <a:off x="4279390" y="2689411"/>
            <a:ext cx="4642359" cy="3436751"/>
          </a:xfrm>
        </p:spPr>
      </p:pic>
      <p:pic>
        <p:nvPicPr>
          <p:cNvPr id="11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1537" b="15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5748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Do Hit Games Have to Be LARGE in Size?</a:t>
            </a:r>
            <a:br>
              <a:rPr lang="en-US" sz="2400" dirty="0" smtClean="0"/>
            </a:br>
            <a:r>
              <a:rPr lang="en-US" b="1" dirty="0" smtClean="0"/>
              <a:t>Not Necessarily</a:t>
            </a:r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12396" r="-12396"/>
          <a:stretch>
            <a:fillRect/>
          </a:stretch>
        </p:blipFill>
        <p:spPr>
          <a:xfrm>
            <a:off x="-209551" y="2057400"/>
            <a:ext cx="9115426" cy="4581887"/>
          </a:xfrm>
        </p:spPr>
      </p:pic>
      <p:sp>
        <p:nvSpPr>
          <p:cNvPr id="12" name="Down Arrow 11"/>
          <p:cNvSpPr/>
          <p:nvPr/>
        </p:nvSpPr>
        <p:spPr>
          <a:xfrm>
            <a:off x="2952750" y="2936875"/>
            <a:ext cx="762000" cy="1841500"/>
          </a:xfrm>
          <a:prstGeom prst="downArrow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5010150" y="2936875"/>
            <a:ext cx="762000" cy="1730375"/>
          </a:xfrm>
          <a:prstGeom prst="downArrow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40442" y="2447920"/>
            <a:ext cx="1499455" cy="29069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99184" y="6581001"/>
            <a:ext cx="146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 Size (Mb)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967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Light-weighted, Sketchy Graphic, but</a:t>
            </a:r>
            <a:br>
              <a:rPr lang="en-US" sz="2400" dirty="0" smtClean="0"/>
            </a:br>
            <a:r>
              <a:rPr lang="en-US" b="1" dirty="0" smtClean="0"/>
              <a:t>ADDICTIVE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" y="2054132"/>
            <a:ext cx="7388351" cy="639762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Anger of Stick 5: Zombie(Action)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1600" dirty="0" smtClean="0"/>
              <a:t>100M</a:t>
            </a:r>
            <a:r>
              <a:rPr lang="en-US" sz="1600" dirty="0"/>
              <a:t>+ Installs,  </a:t>
            </a:r>
            <a:r>
              <a:rPr lang="en-US" sz="1600" dirty="0" smtClean="0"/>
              <a:t>27MB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1537" b="1537"/>
          <a:stretch>
            <a:fillRect/>
          </a:stretch>
        </p:blipFill>
        <p:spPr/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15199" b="-15199"/>
          <a:stretch>
            <a:fillRect/>
          </a:stretch>
        </p:blipFill>
        <p:spPr>
          <a:xfrm>
            <a:off x="4279390" y="2689411"/>
            <a:ext cx="4674109" cy="3436751"/>
          </a:xfrm>
        </p:spPr>
      </p:pic>
    </p:spTree>
    <p:extLst>
      <p:ext uri="{BB962C8B-B14F-4D97-AF65-F5344CB8AC3E}">
        <p14:creationId xmlns:p14="http://schemas.microsoft.com/office/powerpoint/2010/main" val="3483395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4818</TotalTime>
  <Words>278</Words>
  <Application>Microsoft Macintosh PowerPoint</Application>
  <PresentationFormat>On-screen Show (4:3)</PresentationFormat>
  <Paragraphs>43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Plaza</vt:lpstr>
      <vt:lpstr>What should be our Investment Strategy for Mobile Apps</vt:lpstr>
      <vt:lpstr>Google Play Store App Dataset Overview, Market Landscape</vt:lpstr>
      <vt:lpstr>The Utmost Indicator of Success: Number of INSTALLS</vt:lpstr>
      <vt:lpstr>2nd in size, 1st in proportion of hit apps GAME: Most promising field</vt:lpstr>
      <vt:lpstr>Using same criteria, pick these genres Action, Arcade, Racing, Puzzle</vt:lpstr>
      <vt:lpstr>Do Hit Games Have to Be LARGE in Size (and Costly)?</vt:lpstr>
      <vt:lpstr>Do Hit Games Have to Be LARGE in Size (and Costly)?</vt:lpstr>
      <vt:lpstr>Do Hit Games Have to Be LARGE in Size? Not Necessarily</vt:lpstr>
      <vt:lpstr>Light-weighted, Sketchy Graphic, but ADDICTIVE</vt:lpstr>
      <vt:lpstr>For Action Games with 50M+ installs Rating Range:  4.2~4.6</vt:lpstr>
      <vt:lpstr>For Action Games with 10M+ installs Rating Range:  4.0~4.7</vt:lpstr>
      <vt:lpstr>Based on Rating, No. of Reviews and Size Picking the Next Killer Apps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Strategy for Android Apps</dc:title>
  <dc:creator>Kate</dc:creator>
  <cp:lastModifiedBy>Kate</cp:lastModifiedBy>
  <cp:revision>41</cp:revision>
  <dcterms:created xsi:type="dcterms:W3CDTF">2020-11-10T13:35:25Z</dcterms:created>
  <dcterms:modified xsi:type="dcterms:W3CDTF">2020-11-18T23:46:25Z</dcterms:modified>
</cp:coreProperties>
</file>