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15924f6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15924f6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Chuyển về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Trục x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3dfac30c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3dfac30c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báo mới hơn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3dfac30c7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3dfac30c7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3dfac30c7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3dfac30c7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3e284e4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3e284e4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3e284e46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3e284e46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3e84597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3e84597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3e84597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3e84597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3e845978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3e845978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15924f605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15924f60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dfac30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dfac30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Them6 thoi72 gian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dfac30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dfac30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review score / total number of orders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3dfac30c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3dfac30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negative review danh gia 1 sao 2 sao)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3dfac30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3dfac30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3dfac30c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3dfac30c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Chú  thích 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line mờ hơn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Không nên chấm đỡ rối, box đậm hơn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6ecd40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6ecd40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Chú  thích 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line mờ hơn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Không nên chấm đỡ rối, box đậm hơn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3dfac30c7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3dfac30c7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Độ trễ delivery time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3e8459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3e8459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Đưa về log scale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merald.com/insight/publication/issn/0959-0552" TargetMode="External"/><Relationship Id="rId4" Type="http://schemas.openxmlformats.org/officeDocument/2006/relationships/hyperlink" Target="https://doi.org/10.1108/09590550610660260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www.emerald.com/insight/content/doi/10.1108/09590550610660260/full/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ifted.com/resources/3pls-reduce-supply-chain-costs/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anhang.shopee.vn/edu/article/3807" TargetMode="External"/><Relationship Id="rId4" Type="http://schemas.openxmlformats.org/officeDocument/2006/relationships/hyperlink" Target="https://sellercenter.lazada.vn/seller/helpcenter/giao-hang-dung-han-sla-sot-sla-la-gi-7213.html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olistbr/brazilian-ecommerce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5600" y="1407925"/>
            <a:ext cx="665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</a:rPr>
              <a:t>Brazilian E-Commerce Public Dataset by Olist</a:t>
            </a:r>
            <a:endParaRPr b="1" sz="230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05600" y="2051750"/>
            <a:ext cx="5214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by: </a:t>
            </a:r>
            <a:r>
              <a:rPr lang="en"/>
              <a:t>Dat Phung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ourse: </a:t>
            </a:r>
            <a:r>
              <a:rPr lang="en"/>
              <a:t>Data Science - CoderSchool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Last Updated: </a:t>
            </a:r>
            <a:r>
              <a:rPr lang="en"/>
              <a:t>September 9, 2022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1061250"/>
            <a:ext cx="63600" cy="2214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275425" y="353300"/>
            <a:ext cx="184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Delivery Freight</a:t>
            </a:r>
            <a:endParaRPr b="1" sz="2000">
              <a:solidFill>
                <a:srgbClr val="434343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800" y="1103700"/>
            <a:ext cx="6417451" cy="3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2054950" y="207050"/>
            <a:ext cx="461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Although the delivery time has improved since 03-2018, the delivery fee has also increased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Average freight in 2018 increased 22% compared to 2017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96250" y="303350"/>
            <a:ext cx="220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Delivery Freight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96250" y="2079175"/>
            <a:ext cx="58086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</a:t>
            </a:r>
            <a:r>
              <a:rPr b="1" lang="en" sz="1200"/>
              <a:t>This study aimed to find out how delivery charge and three other situational factors impact upon consumers’ inclination to shop online or in-store for their groceries. Our results show that these four factors all affect the decision whether to shop online for groceries</a:t>
            </a:r>
            <a:r>
              <a:rPr lang="en" sz="1200"/>
              <a:t>” refer to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Huang, Y. and Oppewal, H. (2006), "Why consumers hesitate to shop online: An experimental choice analysis of grocery shopping and the role of delivery fees", </a:t>
            </a:r>
            <a:r>
              <a:rPr i="1"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International Journal of Retail &amp; Distribution Management</a:t>
            </a:r>
            <a:r>
              <a:rPr lang="en" sz="1200"/>
              <a:t>, Vol. 34 No. 4/5, pp. 334-353.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https://doi.org/10.1108/09590550610660260</a:t>
            </a:r>
            <a:endParaRPr sz="1200"/>
          </a:p>
        </p:txBody>
      </p:sp>
      <p:sp>
        <p:nvSpPr>
          <p:cNvPr id="144" name="Google Shape;144;p23"/>
          <p:cNvSpPr txBox="1"/>
          <p:nvPr/>
        </p:nvSpPr>
        <p:spPr>
          <a:xfrm>
            <a:off x="396250" y="1172000"/>
            <a:ext cx="5808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</a:t>
            </a:r>
            <a:r>
              <a:rPr b="1" lang="en" sz="1200"/>
              <a:t>46% of Internet users cited free delivery of large orders as the factor that most likely will entice them to use an online grocery service in the future</a:t>
            </a:r>
            <a:r>
              <a:rPr lang="en" sz="1200"/>
              <a:t>” </a:t>
            </a:r>
            <a:r>
              <a:rPr lang="en" sz="1200">
                <a:solidFill>
                  <a:schemeClr val="dk1"/>
                </a:solidFill>
              </a:rPr>
              <a:t>a survey conducted by PwC (Clarke, 2000)</a:t>
            </a:r>
            <a:endParaRPr sz="12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250" y="1263263"/>
            <a:ext cx="2616975" cy="26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96250" y="4820400"/>
            <a:ext cx="4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https://www.emerald.com/insight/content/doi/10.1108/09590550610660260/full/html</a:t>
            </a:r>
            <a:endParaRPr sz="9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676650" y="61500"/>
            <a:ext cx="179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Conclusions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14750" y="1078650"/>
            <a:ext cx="785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Order growth unusual since 11-2017 go with lots of 1 &amp; 2-star reviews.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Customers complain the most about two things: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Product quality (Low quality, wrong product, etc.)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Delivery (Late, not as expected, damaged package, etc.)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 takes about 83 hours (3.4 days) to prepare the seller's goods for the carrier during peak times, which is 25% of the total delivery time.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Since 03-2018, a delivery time has improved, but the cost is increasing. Orders number tend to decrease during this period.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Delivery Late Rate</a:t>
            </a:r>
            <a:r>
              <a:rPr lang="en"/>
              <a:t>, </a:t>
            </a:r>
            <a:r>
              <a:rPr b="1" lang="en"/>
              <a:t>Delivery Time</a:t>
            </a:r>
            <a:r>
              <a:rPr lang="en"/>
              <a:t> and </a:t>
            </a:r>
            <a:r>
              <a:rPr b="1" lang="en"/>
              <a:t>Delivery Freight</a:t>
            </a:r>
            <a:r>
              <a:rPr lang="en"/>
              <a:t> affect the number of orders.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2560650" y="0"/>
            <a:ext cx="4022700" cy="6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094200" y="126775"/>
            <a:ext cx="29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Solution &amp; Evaluation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2560650" y="0"/>
            <a:ext cx="4022700" cy="6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679200" y="955125"/>
            <a:ext cx="679200" cy="5802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712125" y="1089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Improve Delivery Freight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712125" y="2217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Improve Delivery Time</a:t>
            </a:r>
            <a:endParaRPr b="1"/>
          </a:p>
        </p:txBody>
      </p:sp>
      <p:sp>
        <p:nvSpPr>
          <p:cNvPr id="163" name="Google Shape;163;p25"/>
          <p:cNvSpPr/>
          <p:nvPr/>
        </p:nvSpPr>
        <p:spPr>
          <a:xfrm>
            <a:off x="679200" y="2127275"/>
            <a:ext cx="679200" cy="5802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2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712125" y="3435475"/>
            <a:ext cx="47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Predict Delivery Time - Improve Late Delivery Rate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679200" y="3345475"/>
            <a:ext cx="679200" cy="5802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3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23023" l="15058" r="17474" t="16149"/>
          <a:stretch/>
        </p:blipFill>
        <p:spPr>
          <a:xfrm>
            <a:off x="4068100" y="935425"/>
            <a:ext cx="726600" cy="7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950" y="3272275"/>
            <a:ext cx="726600" cy="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5">
            <a:alphaModFix/>
          </a:blip>
          <a:srcRect b="23490" l="17947" r="16168" t="29064"/>
          <a:stretch/>
        </p:blipFill>
        <p:spPr>
          <a:xfrm>
            <a:off x="3870638" y="2013525"/>
            <a:ext cx="1121530" cy="8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261275" y="204300"/>
            <a:ext cx="278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Improve Delivery Freight</a:t>
            </a:r>
            <a:endParaRPr b="1" sz="2000">
              <a:solidFill>
                <a:srgbClr val="434343"/>
              </a:solidFill>
            </a:endParaRPr>
          </a:p>
        </p:txBody>
      </p:sp>
      <p:pic>
        <p:nvPicPr>
          <p:cNvPr id="174" name="Google Shape;174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250"/>
            <a:ext cx="5768874" cy="35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title="Chart"/>
          <p:cNvPicPr preferRelativeResize="0"/>
          <p:nvPr/>
        </p:nvPicPr>
        <p:blipFill rotWithShape="1">
          <a:blip r:embed="rId4">
            <a:alphaModFix/>
          </a:blip>
          <a:srcRect b="4738" l="22109" r="20982" t="3425"/>
          <a:stretch/>
        </p:blipFill>
        <p:spPr>
          <a:xfrm>
            <a:off x="5719274" y="1124500"/>
            <a:ext cx="3354774" cy="33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5964925" y="7830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Average Delivery Freight by State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53550" y="783050"/>
            <a:ext cx="39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Top 7 City With Lowest &amp; Highest Delivery Fee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903275" y="250500"/>
            <a:ext cx="62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Olists already has a reasonable delivery fee in São Paulo state.</a:t>
            </a:r>
            <a:endParaRPr b="1"/>
          </a:p>
        </p:txBody>
      </p:sp>
      <p:sp>
        <p:nvSpPr>
          <p:cNvPr id="179" name="Google Shape;179;p26"/>
          <p:cNvSpPr/>
          <p:nvPr/>
        </p:nvSpPr>
        <p:spPr>
          <a:xfrm>
            <a:off x="3105900" y="1464525"/>
            <a:ext cx="282900" cy="12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5886375" y="1952700"/>
            <a:ext cx="232200" cy="16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261275" y="204300"/>
            <a:ext cx="278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Improve Delivery Freight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61275" y="1120825"/>
            <a:ext cx="6148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Olists continues to deliver orders booked at São Paulo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Olists should find Third-party logistics providers to provide goods that are outside of São Paulo state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r>
              <a:rPr lang="en"/>
              <a:t>: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Third-party logistics providers have substantial experience, technology, and warehousing spread all over the city → Reduce delivery freight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 in 2015 and 2016, when Shopee entered the Vietnam e-commerce market, they do not have much experience in supply chain fields in VietNam, so they cooperated with Third-Party Logistics.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445275" y="4804800"/>
            <a:ext cx="47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Source: </a:t>
            </a:r>
            <a:r>
              <a:rPr lang="en" sz="1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https://sifted.com/resources/3pls-reduce-supply-chain-costs/</a:t>
            </a:r>
            <a:endParaRPr sz="1000">
              <a:solidFill>
                <a:srgbClr val="0000FF"/>
              </a:solidFill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15369" l="0" r="0" t="5529"/>
          <a:stretch/>
        </p:blipFill>
        <p:spPr>
          <a:xfrm>
            <a:off x="6668350" y="353150"/>
            <a:ext cx="2375851" cy="406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261275" y="204300"/>
            <a:ext cx="278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Improve Delivery Time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183450" y="922725"/>
            <a:ext cx="380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Set a target for the seller to deliver cargo to the carrier within a time.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r>
              <a:rPr lang="en"/>
              <a:t>: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Top e-commerce companies like Shopee, Lazada have applied target for goods preparation time. </a:t>
            </a:r>
            <a:endParaRPr/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Shopee: Before 1.5 days</a:t>
            </a:r>
            <a:endParaRPr/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Lazada: Before 2 days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Warn seller about peak day (Holiday, Time of day, ...)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625574" y="4497000"/>
            <a:ext cx="674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</a:rPr>
              <a:t>Source: </a:t>
            </a:r>
            <a:endParaRPr b="1"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https://banhang.shopee.vn/edu/article/3807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https://sellercenter.lazada.vn/seller/helpcenter/giao-hang-dung-han-sla-sot-sla-la-gi-7213.html</a:t>
            </a:r>
            <a:endParaRPr sz="1000">
              <a:solidFill>
                <a:srgbClr val="0000FF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825" y="2852470"/>
            <a:ext cx="5058499" cy="116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0362" y="533875"/>
            <a:ext cx="5009425" cy="19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8214025" y="533875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highlight>
                  <a:srgbClr val="FFFF00"/>
                </a:highlight>
              </a:rPr>
              <a:t>Shopee</a:t>
            </a:r>
            <a:endParaRPr i="1" sz="1000">
              <a:highlight>
                <a:srgbClr val="FFFF00"/>
              </a:highlight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8214025" y="2852475"/>
            <a:ext cx="66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highlight>
                  <a:srgbClr val="FFFF00"/>
                </a:highlight>
              </a:rPr>
              <a:t>Lazada</a:t>
            </a:r>
            <a:endParaRPr i="1" sz="1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5182075" y="49172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Number of Orders by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149" y="861025"/>
            <a:ext cx="6391849" cy="428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0" y="1923300"/>
            <a:ext cx="305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</a:rPr>
              <a:t>Peak Time: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Afternoon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Beginning of the week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1 week before the end of the month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Black Friday, Valentine, ...</a:t>
            </a:r>
            <a:endParaRPr sz="1200"/>
          </a:p>
        </p:txBody>
      </p:sp>
      <p:sp>
        <p:nvSpPr>
          <p:cNvPr id="207" name="Google Shape;207;p29"/>
          <p:cNvSpPr txBox="1"/>
          <p:nvPr/>
        </p:nvSpPr>
        <p:spPr>
          <a:xfrm>
            <a:off x="98850" y="211375"/>
            <a:ext cx="278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Improve Delivery Time</a:t>
            </a: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261275" y="204300"/>
            <a:ext cx="560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Predict Delivery Time - Improve Late Delivery Rate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45725" y="877700"/>
            <a:ext cx="3806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Dependent variable:</a:t>
            </a:r>
            <a:r>
              <a:rPr lang="en"/>
              <a:t> Actual delivery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Independent variables:</a:t>
            </a:r>
            <a:endParaRPr b="1"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Distance of delivery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i="1" lang="en">
                <a:solidFill>
                  <a:schemeClr val="dk1"/>
                </a:solidFill>
              </a:rPr>
              <a:t>Seller &amp; Buyer state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Freight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Product size</a:t>
            </a:r>
            <a:endParaRPr i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Product weight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Day of month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Day of week	  Purchase day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Time of day</a:t>
            </a:r>
            <a:endParaRPr i="1"/>
          </a:p>
        </p:txBody>
      </p:sp>
      <p:sp>
        <p:nvSpPr>
          <p:cNvPr id="214" name="Google Shape;214;p30"/>
          <p:cNvSpPr/>
          <p:nvPr/>
        </p:nvSpPr>
        <p:spPr>
          <a:xfrm>
            <a:off x="4874650" y="2175600"/>
            <a:ext cx="898500" cy="7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Data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86,153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6717975" y="1383300"/>
            <a:ext cx="1209900" cy="7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Training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68,923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6717975" y="2967900"/>
            <a:ext cx="1209900" cy="7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Testing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17,230</a:t>
            </a:r>
            <a:endParaRPr/>
          </a:p>
        </p:txBody>
      </p:sp>
      <p:cxnSp>
        <p:nvCxnSpPr>
          <p:cNvPr id="217" name="Google Shape;217;p30"/>
          <p:cNvCxnSpPr>
            <a:endCxn id="216" idx="1"/>
          </p:cNvCxnSpPr>
          <p:nvPr/>
        </p:nvCxnSpPr>
        <p:spPr>
          <a:xfrm>
            <a:off x="5780175" y="2596350"/>
            <a:ext cx="937800" cy="7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>
            <a:endCxn id="215" idx="1"/>
          </p:cNvCxnSpPr>
          <p:nvPr/>
        </p:nvCxnSpPr>
        <p:spPr>
          <a:xfrm flipH="1" rot="10800000">
            <a:off x="5794275" y="1779450"/>
            <a:ext cx="923700" cy="8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13417" l="11332" r="10622" t="5656"/>
          <a:stretch/>
        </p:blipFill>
        <p:spPr>
          <a:xfrm>
            <a:off x="580150" y="1518850"/>
            <a:ext cx="714552" cy="7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75" y="2387150"/>
            <a:ext cx="714550" cy="7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0" y="3248450"/>
            <a:ext cx="714550" cy="5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475" y="4131600"/>
            <a:ext cx="714550" cy="71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0"/>
          <p:cNvCxnSpPr/>
          <p:nvPr/>
        </p:nvCxnSpPr>
        <p:spPr>
          <a:xfrm>
            <a:off x="2801675" y="4146125"/>
            <a:ext cx="720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125" y="497150"/>
            <a:ext cx="3556675" cy="2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2906925" y="3517950"/>
            <a:ext cx="58830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Evaluation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/>
              <a:t>Delivery Late Rate in testing data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this model: </a:t>
            </a:r>
            <a:r>
              <a:rPr b="1" lang="en"/>
              <a:t>5.91%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Actual Olists delivery: </a:t>
            </a:r>
            <a:r>
              <a:rPr b="1" lang="en"/>
              <a:t>8.11</a:t>
            </a:r>
            <a:r>
              <a:rPr b="1" lang="en"/>
              <a:t>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b="1" lang="en"/>
              <a:t>Reduce 2.2%</a:t>
            </a:r>
            <a:r>
              <a:rPr lang="en"/>
              <a:t> Delivery Late Rate</a:t>
            </a:r>
            <a:endParaRPr/>
          </a:p>
        </p:txBody>
      </p:sp>
      <p:grpSp>
        <p:nvGrpSpPr>
          <p:cNvPr id="230" name="Google Shape;230;p31"/>
          <p:cNvGrpSpPr/>
          <p:nvPr/>
        </p:nvGrpSpPr>
        <p:grpSpPr>
          <a:xfrm>
            <a:off x="441699" y="269424"/>
            <a:ext cx="2988071" cy="2864862"/>
            <a:chOff x="2902488" y="902232"/>
            <a:chExt cx="3339000" cy="3339000"/>
          </a:xfrm>
        </p:grpSpPr>
        <p:sp>
          <p:nvSpPr>
            <p:cNvPr id="231" name="Google Shape;231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0D5DD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11730668" name="adj1"/>
                <a:gd fmla="val 15300158" name="adj2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31"/>
          <p:cNvGrpSpPr/>
          <p:nvPr/>
        </p:nvGrpSpPr>
        <p:grpSpPr>
          <a:xfrm>
            <a:off x="1123210" y="922834"/>
            <a:ext cx="1625049" cy="1558042"/>
            <a:chOff x="3664038" y="1663782"/>
            <a:chExt cx="1815900" cy="1815900"/>
          </a:xfrm>
        </p:grpSpPr>
        <p:sp>
          <p:nvSpPr>
            <p:cNvPr id="234" name="Google Shape;234;p31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</a:rPr>
                <a:t>Evaluate Performance</a:t>
              </a:r>
              <a:endParaRPr b="1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236" name="Google Shape;236;p31"/>
          <p:cNvGrpSpPr/>
          <p:nvPr/>
        </p:nvGrpSpPr>
        <p:grpSpPr>
          <a:xfrm>
            <a:off x="403563" y="228017"/>
            <a:ext cx="956290" cy="916859"/>
            <a:chOff x="2859873" y="853971"/>
            <a:chExt cx="1068600" cy="1068600"/>
          </a:xfrm>
        </p:grpSpPr>
        <p:sp>
          <p:nvSpPr>
            <p:cNvPr id="237" name="Google Shape;237;p31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MAE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5.46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Google Shape;239;p31"/>
          <p:cNvGrpSpPr/>
          <p:nvPr/>
        </p:nvGrpSpPr>
        <p:grpSpPr>
          <a:xfrm>
            <a:off x="1457646" y="2601103"/>
            <a:ext cx="956290" cy="916859"/>
            <a:chOff x="5214448" y="3234278"/>
            <a:chExt cx="1068600" cy="1068600"/>
          </a:xfrm>
        </p:grpSpPr>
        <p:sp>
          <p:nvSpPr>
            <p:cNvPr id="240" name="Google Shape;240;p31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RMSE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8.89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242" name="Google Shape;242;p31"/>
          <p:cNvGrpSpPr/>
          <p:nvPr/>
        </p:nvGrpSpPr>
        <p:grpSpPr>
          <a:xfrm>
            <a:off x="2622842" y="227872"/>
            <a:ext cx="956290" cy="916859"/>
            <a:chOff x="5214448" y="3234278"/>
            <a:chExt cx="1068600" cy="1068600"/>
          </a:xfrm>
        </p:grpSpPr>
        <p:sp>
          <p:nvSpPr>
            <p:cNvPr id="243" name="Google Shape;243;p31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MSE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79.03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sp>
        <p:nvSpPr>
          <p:cNvPr id="245" name="Google Shape;245;p31"/>
          <p:cNvSpPr/>
          <p:nvPr/>
        </p:nvSpPr>
        <p:spPr>
          <a:xfrm>
            <a:off x="5150325" y="2694850"/>
            <a:ext cx="3207900" cy="17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181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176550" y="4766400"/>
            <a:ext cx="367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https://www.kaggle.com/datasets/olistbr/brazilian-ecommerce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155538" y="1681800"/>
            <a:ext cx="1239300" cy="7293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No. Sellers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3095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634138" y="1681800"/>
            <a:ext cx="1239300" cy="7293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No. Buyers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96096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394838" y="2732400"/>
            <a:ext cx="1239300" cy="729300"/>
          </a:xfrm>
          <a:prstGeom prst="flowChartAlternateProcess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No. Orders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99092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770" y="0"/>
            <a:ext cx="1142225" cy="11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25" y="810475"/>
            <a:ext cx="6648176" cy="40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3984725" y="1182200"/>
            <a:ext cx="1758000" cy="280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91600" y="245675"/>
            <a:ext cx="739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Order growth unusual since 11-2017 go with lots of 1 &amp; 2-star reviews</a:t>
            </a:r>
            <a:endParaRPr b="1" sz="1700">
              <a:solidFill>
                <a:srgbClr val="0000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275" y="1066925"/>
            <a:ext cx="999500" cy="3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50" y="798400"/>
            <a:ext cx="6844299" cy="42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162500" y="4237625"/>
            <a:ext cx="2735400" cy="50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947201" y="4237500"/>
            <a:ext cx="1131000" cy="50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87438" y="249500"/>
            <a:ext cx="788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Slow delivery, not as expected, damaged package → Delivery</a:t>
            </a:r>
            <a:endParaRPr b="1" sz="1700">
              <a:solidFill>
                <a:srgbClr val="0000FF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768725" y="2303051"/>
            <a:ext cx="1482248" cy="539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Arial"/>
              </a:rPr>
              <a:t>58%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2560650" y="0"/>
            <a:ext cx="4022700" cy="6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493375" y="1741800"/>
            <a:ext cx="19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Table of Contents</a:t>
            </a:r>
            <a:endParaRPr b="1" sz="1600" u="sng">
              <a:solidFill>
                <a:srgbClr val="434343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87825" y="2172900"/>
            <a:ext cx="58455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Does delivery affect the number of orders?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Delivery Late Rate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Delivery Time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Delivery Fee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Conclusion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Solution &amp; Evaluation</a:t>
            </a:r>
            <a:endParaRPr sz="1700"/>
          </a:p>
        </p:txBody>
      </p:sp>
      <p:sp>
        <p:nvSpPr>
          <p:cNvPr id="91" name="Google Shape;91;p17"/>
          <p:cNvSpPr txBox="1"/>
          <p:nvPr/>
        </p:nvSpPr>
        <p:spPr>
          <a:xfrm>
            <a:off x="268350" y="836750"/>
            <a:ext cx="82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How Can Olists Improve Delivery To Boost Their Orders Number?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68350" y="303350"/>
            <a:ext cx="782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Does delivery affect the number of orders?</a:t>
            </a:r>
            <a:endParaRPr b="1"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25" y="1062463"/>
            <a:ext cx="7699476" cy="40339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68350" y="303350"/>
            <a:ext cx="220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Delivery Late Rate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415750" y="180000"/>
            <a:ext cx="567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There has been a significant change since 10-2017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order growth rate increased strongly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delivery late rate decreased strongly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Correlation between Late Delivery Rate &amp; Orders Growth</a:t>
            </a:r>
            <a:endParaRPr b="1" sz="1200"/>
          </a:p>
        </p:txBody>
      </p:sp>
      <p:sp>
        <p:nvSpPr>
          <p:cNvPr id="100" name="Google Shape;100;p18"/>
          <p:cNvSpPr/>
          <p:nvPr/>
        </p:nvSpPr>
        <p:spPr>
          <a:xfrm>
            <a:off x="3771400" y="1838900"/>
            <a:ext cx="3176700" cy="296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 rot="-5400000">
            <a:off x="119550" y="2917888"/>
            <a:ext cx="105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</a:rPr>
              <a:t>Order Growth</a:t>
            </a:r>
            <a:endParaRPr sz="900">
              <a:solidFill>
                <a:srgbClr val="38761D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 flipH="1" rot="5400000">
            <a:off x="7769550" y="3159500"/>
            <a:ext cx="12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Delivery Late Rate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25" y="1062463"/>
            <a:ext cx="7699476" cy="403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68350" y="303350"/>
            <a:ext cx="220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Delivery Late Rate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771400" y="1838900"/>
            <a:ext cx="3176700" cy="296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 rot="-5400000">
            <a:off x="119550" y="2917888"/>
            <a:ext cx="105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</a:rPr>
              <a:t>Order Growth</a:t>
            </a:r>
            <a:endParaRPr sz="900">
              <a:solidFill>
                <a:srgbClr val="38761D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 flipH="1" rot="5400000">
            <a:off x="7769550" y="3159500"/>
            <a:ext cx="12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Delivery Late Rate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375063" y="117375"/>
            <a:ext cx="628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 </a:t>
            </a:r>
            <a:r>
              <a:rPr b="1" lang="en" sz="1200">
                <a:solidFill>
                  <a:schemeClr val="dk1"/>
                </a:solidFill>
              </a:rPr>
              <a:t>The results indicate that small delivery delays up to two weeks decrease the sales by maximum 10% during a period of 3–4 weeks</a:t>
            </a:r>
            <a:r>
              <a:rPr lang="en" sz="1200">
                <a:solidFill>
                  <a:schemeClr val="dk1"/>
                </a:solidFill>
              </a:rPr>
              <a:t>” refer to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Niemi, T., Hameri, A.-P., Kolesnyk, P. and Appelqvist, P. (2020), "What is the value of delivering on time?", </a:t>
            </a:r>
            <a:r>
              <a:rPr i="1" lang="en" sz="1200">
                <a:solidFill>
                  <a:schemeClr val="dk1"/>
                </a:solidFill>
              </a:rPr>
              <a:t>Journal of Advances in Management Research</a:t>
            </a:r>
            <a:r>
              <a:rPr lang="en" sz="1200">
                <a:solidFill>
                  <a:schemeClr val="dk1"/>
                </a:solidFill>
              </a:rPr>
              <a:t>, Vol. 17 No. 4, pp. 473-503. https://doi.org/10.1108/JAMR-12-2019-0218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268350" y="303350"/>
            <a:ext cx="220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Delivery Time</a:t>
            </a:r>
            <a:endParaRPr b="1" sz="2000">
              <a:solidFill>
                <a:srgbClr val="434343"/>
              </a:solidFill>
            </a:endParaRPr>
          </a:p>
        </p:txBody>
      </p:sp>
      <p:pic>
        <p:nvPicPr>
          <p:cNvPr id="118" name="Google Shape;118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4550"/>
            <a:ext cx="7776674" cy="4088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>
            <a:off x="3686099" y="1902549"/>
            <a:ext cx="0" cy="27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 txBox="1"/>
          <p:nvPr/>
        </p:nvSpPr>
        <p:spPr>
          <a:xfrm>
            <a:off x="2779250" y="199450"/>
            <a:ext cx="66480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Correlation between Delivery Time &amp; Number of Orders in 2017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Delivery speed affect number of sales in eCommerce </a:t>
            </a:r>
            <a:r>
              <a:rPr i="1" lang="en" sz="1200"/>
              <a:t>refer to</a:t>
            </a:r>
            <a:r>
              <a:rPr lang="en" sz="1200"/>
              <a:t>: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Fengyangzi Zhang &amp; Guang Song (2016). IEEE. </a:t>
            </a:r>
            <a:r>
              <a:rPr i="1" lang="en" sz="1100"/>
              <a:t>Can delivery speed affect sale in ecommerce: Evidence from household appliance</a:t>
            </a:r>
            <a:r>
              <a:rPr lang="en" sz="1100"/>
              <a:t>. DOI: 10.1109/LISS.2016.7854601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2518"/>
            <a:ext cx="9143999" cy="2880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68350" y="303350"/>
            <a:ext cx="17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Delivery Time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656100" y="1907625"/>
            <a:ext cx="24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Average </a:t>
            </a:r>
            <a:r>
              <a:rPr lang="en" sz="1300">
                <a:solidFill>
                  <a:srgbClr val="434343"/>
                </a:solidFill>
              </a:rPr>
              <a:t>Delivery Time Monthly</a:t>
            </a:r>
            <a:endParaRPr sz="1300">
              <a:solidFill>
                <a:srgbClr val="434343"/>
              </a:solidFill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 flipH="1" rot="10800000">
            <a:off x="3395975" y="2426600"/>
            <a:ext cx="13443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/>
          <p:nvPr/>
        </p:nvSpPr>
        <p:spPr>
          <a:xfrm>
            <a:off x="4421850" y="2292525"/>
            <a:ext cx="955200" cy="94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268350" y="1110775"/>
            <a:ext cx="77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seller took a lot of time to prepare the goods (80 hours / 3.3 days), about 25% of the total delivery time.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