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B2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624" autoAdjust="0"/>
  </p:normalViewPr>
  <p:slideViewPr>
    <p:cSldViewPr>
      <p:cViewPr varScale="1">
        <p:scale>
          <a:sx n="65" d="100"/>
          <a:sy n="65" d="100"/>
        </p:scale>
        <p:origin x="-135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90372C1-F81F-40CF-BA68-460FF6C876BC}" type="datetimeFigureOut">
              <a:rPr lang="en-US" smtClean="0"/>
              <a:pPr/>
              <a:t>3/5/2023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5AB246-7DFF-4D3E-A973-4D255627B0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0372C1-F81F-40CF-BA68-460FF6C876BC}" type="datetimeFigureOut">
              <a:rPr lang="en-US" smtClean="0"/>
              <a:pPr/>
              <a:t>3/5/2023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AB246-7DFF-4D3E-A973-4D255627B0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0372C1-F81F-40CF-BA68-460FF6C876BC}" type="datetimeFigureOut">
              <a:rPr lang="en-US" smtClean="0"/>
              <a:pPr/>
              <a:t>3/5/2023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AB246-7DFF-4D3E-A973-4D255627B0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0372C1-F81F-40CF-BA68-460FF6C876BC}" type="datetimeFigureOut">
              <a:rPr lang="en-US" smtClean="0"/>
              <a:pPr/>
              <a:t>3/5/2023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AB246-7DFF-4D3E-A973-4D255627B0B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90372C1-F81F-40CF-BA68-460FF6C876BC}" type="datetimeFigureOut">
              <a:rPr lang="en-US" smtClean="0"/>
              <a:pPr/>
              <a:t>3/5/2023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AB246-7DFF-4D3E-A973-4D255627B0B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90372C1-F81F-40CF-BA68-460FF6C876BC}" type="datetimeFigureOut">
              <a:rPr lang="en-US" smtClean="0"/>
              <a:pPr/>
              <a:t>3/5/2023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5AB246-7DFF-4D3E-A973-4D255627B0B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90372C1-F81F-40CF-BA68-460FF6C876BC}" type="datetimeFigureOut">
              <a:rPr lang="en-US" smtClean="0"/>
              <a:pPr/>
              <a:t>3/5/2023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5AB246-7DFF-4D3E-A973-4D255627B0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90372C1-F81F-40CF-BA68-460FF6C876BC}" type="datetimeFigureOut">
              <a:rPr lang="en-US" smtClean="0"/>
              <a:pPr/>
              <a:t>3/5/2023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5AB246-7DFF-4D3E-A973-4D255627B0B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90372C1-F81F-40CF-BA68-460FF6C876BC}" type="datetimeFigureOut">
              <a:rPr lang="en-US" smtClean="0"/>
              <a:pPr/>
              <a:t>3/5/2023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5AB246-7DFF-4D3E-A973-4D255627B0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90372C1-F81F-40CF-BA68-460FF6C876BC}" type="datetimeFigureOut">
              <a:rPr lang="en-US" smtClean="0"/>
              <a:pPr/>
              <a:t>3/5/2023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5AB246-7DFF-4D3E-A973-4D255627B0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90372C1-F81F-40CF-BA68-460FF6C876BC}" type="datetimeFigureOut">
              <a:rPr lang="en-US" smtClean="0"/>
              <a:pPr/>
              <a:t>3/5/2023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5AB246-7DFF-4D3E-A973-4D255627B0B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0372C1-F81F-40CF-BA68-460FF6C876BC}" type="datetimeFigureOut">
              <a:rPr lang="en-US" smtClean="0"/>
              <a:pPr/>
              <a:t>3/5/2023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5AB246-7DFF-4D3E-A973-4D255627B0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1219200"/>
          </a:xfrm>
        </p:spPr>
        <p:txBody>
          <a:bodyPr>
            <a:normAutofit fontScale="90000"/>
          </a:bodyPr>
          <a:lstStyle/>
          <a:p>
            <a:r>
              <a:rPr sz="3600" dirty="0">
                <a:solidFill>
                  <a:srgbClr val="FF0000"/>
                </a:solidFill>
              </a:rPr>
              <a:t>Tìm hiểu và ví dụ về chuẩn mật mã nâng cao RSA (Advanced Encryption Standard)</a:t>
            </a:r>
            <a:endParaRPr lang="en-US" sz="3600" dirty="0">
              <a:solidFill>
                <a:srgbClr val="FF0000"/>
              </a:solidFill>
              <a:latin typeface="Times New Roman" pitchFamily="18" charset="0"/>
              <a:cs typeface="Times New Roman" pitchFamily="18" charset="0"/>
            </a:endParaRPr>
          </a:p>
        </p:txBody>
      </p:sp>
      <p:sp>
        <p:nvSpPr>
          <p:cNvPr id="4" name="Rectangle 3"/>
          <p:cNvSpPr/>
          <p:nvPr/>
        </p:nvSpPr>
        <p:spPr>
          <a:xfrm>
            <a:off x="457200" y="1219200"/>
            <a:ext cx="8305800" cy="9144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solidFill>
                <a:schemeClr val="tx1"/>
              </a:solidFill>
              <a:latin typeface="Constantia (Headings)"/>
            </a:endParaRPr>
          </a:p>
        </p:txBody>
      </p:sp>
      <p:sp>
        <p:nvSpPr>
          <p:cNvPr id="5" name="Rectangle 4"/>
          <p:cNvSpPr/>
          <p:nvPr/>
        </p:nvSpPr>
        <p:spPr>
          <a:xfrm>
            <a:off x="457200" y="381000"/>
            <a:ext cx="8305800" cy="1600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chemeClr val="bg2">
                    <a:lumMod val="50000"/>
                  </a:schemeClr>
                </a:solidFill>
                <a:latin typeface="Constantia (Headings)"/>
              </a:rPr>
              <a:t>AN TOÀN VÀ BẢO MẬT HỆ THỐNG THÔNG TIN</a:t>
            </a:r>
          </a:p>
        </p:txBody>
      </p:sp>
      <p:sp>
        <p:nvSpPr>
          <p:cNvPr id="6" name="Rectangle 5"/>
          <p:cNvSpPr/>
          <p:nvPr/>
        </p:nvSpPr>
        <p:spPr>
          <a:xfrm>
            <a:off x="457200" y="3733800"/>
            <a:ext cx="8305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itchFamily="34" charset="0"/>
                <a:cs typeface="Arial" pitchFamily="34" charset="0"/>
              </a:rPr>
              <a:t>NHÓM  10</a:t>
            </a:r>
          </a:p>
        </p:txBody>
      </p:sp>
      <p:sp>
        <p:nvSpPr>
          <p:cNvPr id="7" name="Rectangle 6"/>
          <p:cNvSpPr/>
          <p:nvPr/>
        </p:nvSpPr>
        <p:spPr>
          <a:xfrm>
            <a:off x="2209800" y="4343400"/>
            <a:ext cx="533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dirty="0">
                <a:solidFill>
                  <a:schemeClr val="tx1"/>
                </a:solidFill>
                <a:latin typeface="Arial" pitchFamily="34" charset="0"/>
                <a:cs typeface="Arial" pitchFamily="34" charset="0"/>
              </a:rPr>
              <a:t>    </a:t>
            </a:r>
            <a:r>
              <a:rPr lang="en-US" b="1" dirty="0">
                <a:solidFill>
                  <a:schemeClr val="tx1"/>
                </a:solidFill>
                <a:latin typeface="Arial" pitchFamily="34" charset="0"/>
                <a:cs typeface="Arial" pitchFamily="34" charset="0"/>
              </a:rPr>
              <a:t>NGUYỄN MINH ĐẠT – N20DCCN095</a:t>
            </a:r>
          </a:p>
          <a:p>
            <a:pPr>
              <a:buFont typeface="Wingdings" pitchFamily="2" charset="2"/>
              <a:buChar char="Ø"/>
            </a:pPr>
            <a:r>
              <a:rPr lang="en-US" b="1" dirty="0">
                <a:solidFill>
                  <a:schemeClr val="tx1"/>
                </a:solidFill>
                <a:latin typeface="Arial" pitchFamily="34" charset="0"/>
                <a:cs typeface="Arial" pitchFamily="34" charset="0"/>
              </a:rPr>
              <a:t>    ĐÀO QUỐC LUẬN – N20DCCN117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2000"/>
                                        <p:tgtEl>
                                          <p:spTgt spid="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6" grpId="0" build="p"/>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v"/>
            </a:pPr>
            <a:r>
              <a:rPr lang="en-US" dirty="0" smtClean="0"/>
              <a:t>Bài toán: có c = m ^ e mod n và r = c ^ d mod n. Cần chứng minh r = m.</a:t>
            </a:r>
          </a:p>
          <a:p>
            <a:pPr marL="571500" indent="-255588"/>
            <a:r>
              <a:rPr lang="en-US" dirty="0" smtClean="0"/>
              <a:t>Thay c = </a:t>
            </a:r>
            <a:r>
              <a:rPr lang="en-US" dirty="0" smtClean="0"/>
              <a:t>m^e </a:t>
            </a:r>
            <a:r>
              <a:rPr lang="en-US" dirty="0" smtClean="0"/>
              <a:t>mod n vào r = </a:t>
            </a:r>
            <a:r>
              <a:rPr lang="en-US" dirty="0" smtClean="0"/>
              <a:t>c^d </a:t>
            </a:r>
            <a:r>
              <a:rPr lang="en-US" dirty="0" smtClean="0"/>
              <a:t>mod n, ta có</a:t>
            </a:r>
            <a:r>
              <a:rPr lang="en-US" dirty="0" smtClean="0"/>
              <a:t>:</a:t>
            </a:r>
          </a:p>
          <a:p>
            <a:pPr marL="571500" indent="-255588" algn="ctr">
              <a:buNone/>
            </a:pPr>
            <a:r>
              <a:rPr lang="en-US" dirty="0" smtClean="0"/>
              <a:t>r = m ^ (e * d) mod </a:t>
            </a:r>
            <a:r>
              <a:rPr lang="en-US" dirty="0" smtClean="0"/>
              <a:t>n       (1)</a:t>
            </a:r>
          </a:p>
          <a:p>
            <a:pPr marL="571500" indent="-255588"/>
            <a:r>
              <a:rPr lang="en-US" dirty="0" smtClean="0"/>
              <a:t>Mà </a:t>
            </a:r>
            <a:r>
              <a:rPr lang="en-US" dirty="0" smtClean="0"/>
              <a:t>e*d</a:t>
            </a:r>
            <a:r>
              <a:rPr lang="en-US" dirty="0" smtClean="0"/>
              <a:t> là nguyên tố cùng nhau với Ɵ(n) nên ta có </a:t>
            </a:r>
            <a:r>
              <a:rPr lang="en-US" dirty="0" smtClean="0"/>
              <a:t>e*d </a:t>
            </a:r>
            <a:r>
              <a:rPr lang="en-US" dirty="0" smtClean="0"/>
              <a:t>= 1 + </a:t>
            </a:r>
            <a:r>
              <a:rPr lang="en-US" dirty="0" smtClean="0"/>
              <a:t>k*Ɵ(n</a:t>
            </a:r>
            <a:r>
              <a:rPr lang="en-US" dirty="0" smtClean="0"/>
              <a:t>). Thay vào (1) </a:t>
            </a:r>
            <a:r>
              <a:rPr lang="en-US" dirty="0" smtClean="0"/>
              <a:t>ta </a:t>
            </a:r>
            <a:r>
              <a:rPr lang="en-US" dirty="0" smtClean="0"/>
              <a:t>có</a:t>
            </a:r>
            <a:r>
              <a:rPr lang="en-US" dirty="0" smtClean="0"/>
              <a:t>:</a:t>
            </a:r>
          </a:p>
          <a:p>
            <a:pPr marL="571500" indent="-255588" algn="ctr">
              <a:buNone/>
            </a:pPr>
            <a:r>
              <a:rPr lang="en-US" dirty="0" smtClean="0"/>
              <a:t>r = m * m ^ (k * Ɵ(n)) mod </a:t>
            </a:r>
            <a:r>
              <a:rPr lang="en-US" dirty="0" smtClean="0"/>
              <a:t>n</a:t>
            </a:r>
          </a:p>
          <a:p>
            <a:pPr marL="571500" indent="-255588" algn="ctr">
              <a:buNone/>
            </a:pPr>
            <a:r>
              <a:rPr lang="en-US" dirty="0" smtClean="0">
                <a:latin typeface="Lucida Sans Unicode"/>
                <a:cs typeface="Lucida Sans Unicode"/>
              </a:rPr>
              <a:t>⇔ </a:t>
            </a:r>
            <a:r>
              <a:rPr lang="en-US" dirty="0" smtClean="0"/>
              <a:t>r </a:t>
            </a:r>
            <a:r>
              <a:rPr lang="en-US" dirty="0" smtClean="0"/>
              <a:t>= m * m ^ ((p-1) * (q-1) * k) mod </a:t>
            </a:r>
            <a:r>
              <a:rPr lang="en-US" dirty="0" smtClean="0"/>
              <a:t>n (2)</a:t>
            </a:r>
          </a:p>
        </p:txBody>
      </p:sp>
      <p:sp>
        <p:nvSpPr>
          <p:cNvPr id="3" name="Title 2"/>
          <p:cNvSpPr>
            <a:spLocks noGrp="1"/>
          </p:cNvSpPr>
          <p:nvPr>
            <p:ph type="title"/>
          </p:nvPr>
        </p:nvSpPr>
        <p:spPr/>
        <p:txBody>
          <a:bodyPr>
            <a:normAutofit fontScale="90000"/>
          </a:bodyPr>
          <a:lstStyle/>
          <a:p>
            <a:r>
              <a:rPr lang="en-US" dirty="0" smtClean="0"/>
              <a:t>Chứng minh tính đúng đắn của thuật toán RSA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r>
              <a:rPr lang="vi-VN" dirty="0" smtClean="0"/>
              <a:t>Áp dụng định lý Fermat </a:t>
            </a:r>
            <a:r>
              <a:rPr lang="vi-VN" dirty="0" smtClean="0"/>
              <a:t>nhỏ</a:t>
            </a:r>
            <a:r>
              <a:rPr lang="en-US" dirty="0" smtClean="0"/>
              <a:t> ta có:</a:t>
            </a:r>
          </a:p>
          <a:p>
            <a:pPr algn="ctr">
              <a:buNone/>
            </a:pPr>
            <a:r>
              <a:rPr lang="en-US" dirty="0" smtClean="0"/>
              <a:t>m </a:t>
            </a:r>
            <a:r>
              <a:rPr lang="en-US" dirty="0" smtClean="0"/>
              <a:t>^ ( p -1) = 1 (mod p</a:t>
            </a:r>
            <a:r>
              <a:rPr lang="en-US" dirty="0" smtClean="0"/>
              <a:t>)</a:t>
            </a:r>
          </a:p>
          <a:p>
            <a:pPr algn="ctr">
              <a:buNone/>
            </a:pPr>
            <a:r>
              <a:rPr lang="en-US" dirty="0" smtClean="0"/>
              <a:t>m ^ ( q -1) = 1 (mod q</a:t>
            </a:r>
            <a:r>
              <a:rPr lang="en-US" dirty="0" smtClean="0"/>
              <a:t>)</a:t>
            </a:r>
          </a:p>
          <a:p>
            <a:pPr algn="ctr">
              <a:buNone/>
            </a:pPr>
            <a:r>
              <a:rPr lang="en-US" dirty="0" smtClean="0">
                <a:latin typeface="Lucida Sans Unicode"/>
                <a:cs typeface="Lucida Sans Unicode"/>
              </a:rPr>
              <a:t>⇒</a:t>
            </a:r>
            <a:r>
              <a:rPr lang="en-US" dirty="0" smtClean="0"/>
              <a:t> </a:t>
            </a:r>
            <a:r>
              <a:rPr lang="en-US" dirty="0" smtClean="0"/>
              <a:t>m ^ ( p -1) (q-1) = 1( </a:t>
            </a:r>
            <a:r>
              <a:rPr lang="en-US" dirty="0" smtClean="0"/>
              <a:t>mod </a:t>
            </a:r>
            <a:r>
              <a:rPr lang="en-US" dirty="0" smtClean="0"/>
              <a:t>p*q</a:t>
            </a:r>
            <a:r>
              <a:rPr lang="en-US" dirty="0" smtClean="0"/>
              <a:t>)</a:t>
            </a:r>
          </a:p>
          <a:p>
            <a:r>
              <a:rPr lang="en-US" dirty="0" smtClean="0"/>
              <a:t>Thay vào (2) ta được:</a:t>
            </a:r>
            <a:endParaRPr lang="en-US" dirty="0" smtClean="0"/>
          </a:p>
          <a:p>
            <a:pPr algn="ctr">
              <a:buNone/>
            </a:pPr>
            <a:r>
              <a:rPr lang="en-US" dirty="0" smtClean="0"/>
              <a:t>r = m * 1 = m (đpcm)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Bài toán: </a:t>
            </a:r>
            <a:endParaRPr lang="en-US" dirty="0"/>
          </a:p>
        </p:txBody>
      </p:sp>
      <p:sp>
        <p:nvSpPr>
          <p:cNvPr id="3" name="Title 2"/>
          <p:cNvSpPr>
            <a:spLocks noGrp="1"/>
          </p:cNvSpPr>
          <p:nvPr>
            <p:ph type="title"/>
          </p:nvPr>
        </p:nvSpPr>
        <p:spPr/>
        <p:txBody>
          <a:bodyPr/>
          <a:lstStyle/>
          <a:p>
            <a:r>
              <a:rPr lang="en-US" dirty="0" smtClean="0"/>
              <a:t>Ví dụ về hệ mã RSA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3886200"/>
          </a:xfrm>
        </p:spPr>
        <p:txBody>
          <a:bodyPr/>
          <a:lstStyle/>
          <a:p>
            <a:pPr marL="1150938" indent="-574675">
              <a:buFont typeface="Wingdings" pitchFamily="2" charset="2"/>
              <a:buChar char="Ø"/>
            </a:pPr>
            <a:r>
              <a:rPr lang="en-US" dirty="0" smtClean="0">
                <a:latin typeface="Arial" pitchFamily="34" charset="0"/>
                <a:cs typeface="Arial" pitchFamily="34" charset="0"/>
              </a:rPr>
              <a:t>Hệ </a:t>
            </a:r>
            <a:r>
              <a:rPr lang="en-US" dirty="0">
                <a:latin typeface="Arial" pitchFamily="34" charset="0"/>
                <a:cs typeface="Arial" pitchFamily="34" charset="0"/>
              </a:rPr>
              <a:t>mã hóa công khai RSA</a:t>
            </a:r>
          </a:p>
          <a:p>
            <a:pPr marL="1150938" indent="-574675">
              <a:buFont typeface="Wingdings" pitchFamily="2" charset="2"/>
              <a:buChar char="Ø"/>
            </a:pPr>
            <a:r>
              <a:rPr lang="en-US" dirty="0" smtClean="0">
                <a:latin typeface="Arial" pitchFamily="34" charset="0"/>
                <a:cs typeface="Arial" pitchFamily="34" charset="0"/>
              </a:rPr>
              <a:t>Các ứng dụng của </a:t>
            </a:r>
            <a:r>
              <a:rPr lang="en-US" dirty="0">
                <a:latin typeface="Arial" pitchFamily="34" charset="0"/>
                <a:cs typeface="Arial" pitchFamily="34" charset="0"/>
              </a:rPr>
              <a:t>hệ mã hóa </a:t>
            </a:r>
            <a:r>
              <a:rPr lang="en-US" dirty="0" smtClean="0">
                <a:latin typeface="Arial" pitchFamily="34" charset="0"/>
                <a:cs typeface="Arial" pitchFamily="34" charset="0"/>
              </a:rPr>
              <a:t>RSA</a:t>
            </a:r>
            <a:endParaRPr lang="en-US" dirty="0">
              <a:latin typeface="Arial" pitchFamily="34" charset="0"/>
              <a:cs typeface="Arial" pitchFamily="34" charset="0"/>
            </a:endParaRPr>
          </a:p>
          <a:p>
            <a:pPr marL="1150938" indent="-574675">
              <a:buFont typeface="Wingdings" pitchFamily="2" charset="2"/>
              <a:buChar char="Ø"/>
            </a:pPr>
            <a:r>
              <a:rPr lang="en-US" dirty="0">
                <a:latin typeface="Arial" pitchFamily="34" charset="0"/>
                <a:cs typeface="Arial" pitchFamily="34" charset="0"/>
              </a:rPr>
              <a:t>Demo chương trình</a:t>
            </a:r>
          </a:p>
          <a:p>
            <a:pPr marL="1150938" indent="-574675">
              <a:buFont typeface="Wingdings" pitchFamily="2" charset="2"/>
              <a:buChar char="Ø"/>
            </a:pP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CÁC NỘI DUNG CHÍNH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Lucida Sans Unicode" pitchFamily="34" charset="0"/>
              <a:buChar char="▶"/>
            </a:pPr>
            <a:r>
              <a:rPr lang="en-US" dirty="0" smtClean="0"/>
              <a:t>RSA được Ron Rivest, Adi Shamir và Len Adleman phát triển, thuộc loại thuật toán mã hóa công khai. Nó đánh dấu một sự tiến hóa vượt bậc của lĩnh vực mật mã học trong việc sử dụng khóa công khai.</a:t>
            </a:r>
          </a:p>
          <a:p>
            <a:pPr marL="624078" indent="-514350">
              <a:buFont typeface="Lucida Sans Unicode" pitchFamily="34" charset="0"/>
              <a:buChar char="▶"/>
            </a:pPr>
            <a:r>
              <a:rPr lang="en-US" dirty="0" smtClean="0"/>
              <a:t>Thuật toán được Ron Rivest, Adi Shamir và Len Adleman mô tả lần đầu tiên vào năm 1977 tại học viện công nghệ Massachusetts (MIT). Tên của thuật toán lấy từ 3 chữ cái đầu của tên ba tác giả.</a:t>
            </a:r>
          </a:p>
        </p:txBody>
      </p:sp>
      <p:sp>
        <p:nvSpPr>
          <p:cNvPr id="3" name="Title 2"/>
          <p:cNvSpPr>
            <a:spLocks noGrp="1"/>
          </p:cNvSpPr>
          <p:nvPr>
            <p:ph type="title"/>
          </p:nvPr>
        </p:nvSpPr>
        <p:spPr/>
        <p:txBody>
          <a:bodyPr/>
          <a:lstStyle/>
          <a:p>
            <a:r>
              <a:rPr lang="en-US" dirty="0" smtClean="0"/>
              <a:t>Giới thiệu hệ mã hóa RSA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Trước đó, vào năm 1973, Clifford Cock một nhà toán học người Anh đã mô tả thuật toán tương tự.</a:t>
            </a:r>
          </a:p>
          <a:p>
            <a:r>
              <a:rPr lang="en-US" dirty="0" smtClean="0"/>
              <a:t>Nhưng vào thời điểm đó thì thuật toán này không khả thi và chưa bao giờ được thực nghiệm.</a:t>
            </a:r>
          </a:p>
          <a:p>
            <a:r>
              <a:rPr lang="en-US" dirty="0" smtClean="0"/>
              <a:t>Tuy nhiên, hiện nay RSA đang được sử dụng phổ biến trong các giao dịch điện tử số như thương mại điện tử, giao dịch ngân hàng,...</a:t>
            </a:r>
            <a:endParaRPr lang="en-US" dirty="0"/>
          </a:p>
        </p:txBody>
      </p:sp>
      <p:sp>
        <p:nvSpPr>
          <p:cNvPr id="3" name="Title 2"/>
          <p:cNvSpPr>
            <a:spLocks noGrp="1"/>
          </p:cNvSpPr>
          <p:nvPr>
            <p:ph type="title"/>
          </p:nvPr>
        </p:nvSpPr>
        <p:spPr/>
        <p:txBody>
          <a:bodyPr/>
          <a:lstStyle/>
          <a:p>
            <a:r>
              <a:rPr lang="en-US" dirty="0" smtClean="0"/>
              <a:t>Giới thiệu hệ mã hóa RSA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525963"/>
          </a:xfrm>
        </p:spPr>
        <p:txBody>
          <a:bodyPr>
            <a:normAutofit/>
          </a:bodyPr>
          <a:lstStyle/>
          <a:p>
            <a:r>
              <a:rPr lang="en-US" dirty="0" smtClean="0"/>
              <a:t>Thuật toán RSA có hai khóa:</a:t>
            </a:r>
          </a:p>
          <a:p>
            <a:pPr marL="688975" indent="-255588">
              <a:buFont typeface="Lucida Sans Unicode" pitchFamily="34" charset="0"/>
              <a:buChar char="⁃"/>
            </a:pPr>
            <a:r>
              <a:rPr lang="en-US" b="1" dirty="0" smtClean="0"/>
              <a:t>Khóa công khai </a:t>
            </a:r>
            <a:r>
              <a:rPr lang="en-US" dirty="0" smtClean="0"/>
              <a:t>(</a:t>
            </a:r>
            <a:r>
              <a:rPr lang="en-US" b="1" dirty="0" smtClean="0">
                <a:solidFill>
                  <a:srgbClr val="00B050"/>
                </a:solidFill>
              </a:rPr>
              <a:t>public key</a:t>
            </a:r>
            <a:r>
              <a:rPr lang="en-US" dirty="0" smtClean="0"/>
              <a:t>): được công bố rộng rãi cho mọi người và được dùng để mã hóa.</a:t>
            </a:r>
          </a:p>
          <a:p>
            <a:pPr marL="688975" indent="-255588">
              <a:buFont typeface="Lucida Sans Unicode" pitchFamily="34" charset="0"/>
              <a:buChar char="⁃"/>
            </a:pPr>
            <a:r>
              <a:rPr lang="en-US" b="1" dirty="0" smtClean="0"/>
              <a:t>Khóa bí mậ</a:t>
            </a:r>
            <a:r>
              <a:rPr lang="en-US" dirty="0" smtClean="0"/>
              <a:t>t (</a:t>
            </a:r>
            <a:r>
              <a:rPr lang="en-US" b="1" dirty="0" smtClean="0">
                <a:solidFill>
                  <a:srgbClr val="FF0000"/>
                </a:solidFill>
              </a:rPr>
              <a:t>private key</a:t>
            </a:r>
            <a:r>
              <a:rPr lang="en-US" dirty="0" smtClean="0"/>
              <a:t>): những thông tin được mã hóa bằng khóa công khai chỉ có thể được giải mã bằng khóa bí mật tương ứng.</a:t>
            </a:r>
            <a:endParaRPr lang="en-US" dirty="0"/>
          </a:p>
        </p:txBody>
      </p:sp>
      <p:sp>
        <p:nvSpPr>
          <p:cNvPr id="3" name="Title 2"/>
          <p:cNvSpPr>
            <a:spLocks noGrp="1"/>
          </p:cNvSpPr>
          <p:nvPr>
            <p:ph type="title"/>
          </p:nvPr>
        </p:nvSpPr>
        <p:spPr/>
        <p:txBody>
          <a:bodyPr/>
          <a:lstStyle/>
          <a:p>
            <a:r>
              <a:rPr lang="en-US" dirty="0" smtClean="0"/>
              <a:t>Mô tả hoạt động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Chọn 2 số nguyên tố lớn p và q với p ≠ q, lựa chọn ngẫu nhiên và độc lập.</a:t>
            </a:r>
          </a:p>
          <a:p>
            <a:r>
              <a:rPr lang="en-US" dirty="0" smtClean="0"/>
              <a:t>Tính n = pq</a:t>
            </a:r>
          </a:p>
          <a:p>
            <a:r>
              <a:rPr lang="en-US" dirty="0" smtClean="0"/>
              <a:t>Tính giá trị hàm Euler </a:t>
            </a:r>
            <a:r>
              <a:rPr lang="el-GR" dirty="0" smtClean="0">
                <a:latin typeface="Times New Roman"/>
                <a:cs typeface="Times New Roman"/>
              </a:rPr>
              <a:t>Φ</a:t>
            </a:r>
            <a:r>
              <a:rPr lang="en-US" dirty="0" smtClean="0">
                <a:latin typeface="Times New Roman"/>
                <a:cs typeface="Times New Roman"/>
              </a:rPr>
              <a:t>(n) = (p-1)(q-1)</a:t>
            </a:r>
          </a:p>
          <a:p>
            <a:r>
              <a:rPr lang="en-US" dirty="0" smtClean="0">
                <a:latin typeface="+mj-lt"/>
                <a:cs typeface="Times New Roman"/>
              </a:rPr>
              <a:t>Chọn một số tự nhiên e sao cho 1 &lt; e &lt; </a:t>
            </a:r>
            <a:r>
              <a:rPr lang="el-GR" dirty="0" smtClean="0">
                <a:latin typeface="+mj-lt"/>
                <a:cs typeface="Times New Roman"/>
              </a:rPr>
              <a:t>Φ</a:t>
            </a:r>
            <a:r>
              <a:rPr lang="en-US" dirty="0" smtClean="0">
                <a:latin typeface="+mj-lt"/>
                <a:cs typeface="Times New Roman"/>
              </a:rPr>
              <a:t>(n) và là số nguyên tố cùng nhau với </a:t>
            </a:r>
            <a:r>
              <a:rPr lang="el-GR" dirty="0" smtClean="0">
                <a:latin typeface="+mj-lt"/>
                <a:cs typeface="Times New Roman"/>
              </a:rPr>
              <a:t>Φ</a:t>
            </a:r>
            <a:r>
              <a:rPr lang="en-US" dirty="0" smtClean="0">
                <a:latin typeface="+mj-lt"/>
                <a:cs typeface="Times New Roman"/>
              </a:rPr>
              <a:t>(n), tức là gcd(e, </a:t>
            </a:r>
            <a:r>
              <a:rPr lang="el-GR" dirty="0" smtClean="0">
                <a:latin typeface="+mj-lt"/>
                <a:cs typeface="Times New Roman"/>
              </a:rPr>
              <a:t>Φ</a:t>
            </a:r>
            <a:r>
              <a:rPr lang="en-US" dirty="0" smtClean="0">
                <a:latin typeface="+mj-lt"/>
                <a:cs typeface="Times New Roman"/>
              </a:rPr>
              <a:t>(n)) = 1</a:t>
            </a:r>
          </a:p>
          <a:p>
            <a:r>
              <a:rPr lang="en-US" dirty="0" smtClean="0">
                <a:latin typeface="+mj-lt"/>
                <a:cs typeface="Times New Roman"/>
              </a:rPr>
              <a:t>Tính d sao cho de </a:t>
            </a:r>
            <a:r>
              <a:rPr lang="en-US" dirty="0" smtClean="0">
                <a:latin typeface="+mj-lt"/>
                <a:cs typeface="Arial"/>
              </a:rPr>
              <a:t>≡ 1 (mod n)</a:t>
            </a:r>
            <a:endParaRPr lang="en-US" dirty="0" smtClean="0"/>
          </a:p>
        </p:txBody>
      </p:sp>
      <p:sp>
        <p:nvSpPr>
          <p:cNvPr id="3" name="Title 2"/>
          <p:cNvSpPr>
            <a:spLocks noGrp="1"/>
          </p:cNvSpPr>
          <p:nvPr>
            <p:ph type="title"/>
          </p:nvPr>
        </p:nvSpPr>
        <p:spPr/>
        <p:txBody>
          <a:bodyPr/>
          <a:lstStyle/>
          <a:p>
            <a:r>
              <a:rPr lang="en-US" dirty="0" smtClean="0"/>
              <a:t>Tạo khóa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pPr>
              <a:buFont typeface="Wingdings" pitchFamily="2" charset="2"/>
              <a:buChar char="Ø"/>
            </a:pPr>
            <a:r>
              <a:rPr lang="en-US" dirty="0" smtClean="0"/>
              <a:t>Một số lưu ý trong quá trình tạo khóa</a:t>
            </a:r>
          </a:p>
          <a:p>
            <a:pPr marL="690563" indent="-255588">
              <a:buFont typeface="Lucida Sans Unicode" pitchFamily="34" charset="0"/>
              <a:buChar char="▶"/>
            </a:pPr>
            <a:r>
              <a:rPr lang="en-US" dirty="0" smtClean="0"/>
              <a:t>Các số nguyên tố p và q được chọn bằng phương pháp thử xác suất.</a:t>
            </a:r>
          </a:p>
          <a:p>
            <a:pPr marL="690563" indent="-255588">
              <a:buFont typeface="Lucida Sans Unicode" pitchFamily="34" charset="0"/>
              <a:buChar char="▶"/>
            </a:pPr>
            <a:r>
              <a:rPr lang="en-US" dirty="0" smtClean="0"/>
              <a:t>Các bước 4 và 5 có thể được thực hiện bằng giải thuật Euclid mở rộng (xem số học môdun)</a:t>
            </a:r>
          </a:p>
          <a:p>
            <a:pPr marL="277813" indent="-255588">
              <a:buFont typeface="Wingdings" pitchFamily="2" charset="2"/>
              <a:buChar char="Ø"/>
            </a:pPr>
            <a:r>
              <a:rPr lang="en-US" dirty="0" smtClean="0"/>
              <a:t>Sau khi tính toán xong ta được các khóa sau đây:</a:t>
            </a:r>
          </a:p>
          <a:p>
            <a:pPr marL="735013" indent="-255588">
              <a:buFont typeface="Lucida Sans Unicode" pitchFamily="34" charset="0"/>
              <a:buChar char="▶"/>
            </a:pPr>
            <a:r>
              <a:rPr lang="en-US" dirty="0" smtClean="0"/>
              <a:t>Khóa công khai: (e, n)</a:t>
            </a:r>
          </a:p>
          <a:p>
            <a:pPr marL="735013" indent="-255588">
              <a:buFont typeface="Lucida Sans Unicode" pitchFamily="34" charset="0"/>
              <a:buChar char="▶"/>
            </a:pPr>
            <a:r>
              <a:rPr lang="en-US" dirty="0" smtClean="0"/>
              <a:t>Khóa bí mật: (d, 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Giả sử ta có một đoạn thông tin M cần gửi. Đầu tiên chuyển M thành một số m sao cho  m &lt; n theo một hàm đảo ngược (từ m có thể xác định lại M) được thỏa thuận trước.</a:t>
            </a:r>
          </a:p>
          <a:p>
            <a:r>
              <a:rPr lang="en-US" dirty="0" smtClean="0"/>
              <a:t>Lúc này ta có m và biết m cũng như e của người nhận. Ta sẽ tính c là bản mã hóa của m theo công thức:</a:t>
            </a:r>
          </a:p>
          <a:p>
            <a:pPr algn="ctr">
              <a:buNone/>
            </a:pPr>
            <a:r>
              <a:rPr lang="en-US" dirty="0" smtClean="0"/>
              <a:t>c = m^e mod n</a:t>
            </a:r>
          </a:p>
          <a:p>
            <a:pPr>
              <a:buFont typeface="Lucida Sans Unicode" pitchFamily="34" charset="0"/>
              <a:buChar char="▶"/>
            </a:pPr>
            <a:r>
              <a:rPr lang="en-US" dirty="0" smtClean="0"/>
              <a:t>Hàm trên có thể tính dễ dàng bằng cách sử dụng phương pháp tính hàm mũ (theo môdun) bằng thuật toán bình phương và nhân.</a:t>
            </a:r>
          </a:p>
          <a:p>
            <a:pPr>
              <a:buFont typeface="Lucida Sans Unicode" pitchFamily="34" charset="0"/>
              <a:buChar char="▶"/>
            </a:pPr>
            <a:r>
              <a:rPr lang="en-US" dirty="0" smtClean="0"/>
              <a:t>Sau khi tính được c ta gửi c cho đối tác.</a:t>
            </a:r>
          </a:p>
        </p:txBody>
      </p:sp>
      <p:sp>
        <p:nvSpPr>
          <p:cNvPr id="3" name="Title 2"/>
          <p:cNvSpPr>
            <a:spLocks noGrp="1"/>
          </p:cNvSpPr>
          <p:nvPr>
            <p:ph type="title"/>
          </p:nvPr>
        </p:nvSpPr>
        <p:spPr/>
        <p:txBody>
          <a:bodyPr/>
          <a:lstStyle/>
          <a:p>
            <a:r>
              <a:rPr lang="en-US" dirty="0" smtClean="0"/>
              <a:t>Mã hóa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Khi đối tác nhận được c từ ta. Đối tác sử dụng khóa bí mật d tìm được m từ c theo công thức sau:</a:t>
            </a:r>
          </a:p>
          <a:p>
            <a:pPr algn="ctr">
              <a:buNone/>
            </a:pPr>
            <a:r>
              <a:rPr lang="en-US" dirty="0" smtClean="0"/>
              <a:t>m = c^d mod n</a:t>
            </a:r>
          </a:p>
          <a:p>
            <a:r>
              <a:rPr lang="en-US" dirty="0" smtClean="0"/>
              <a:t>Sau khi biết được m, đối tác sẽ tìm lại M theo phương pháp thỏa thuận cho trước.</a:t>
            </a:r>
          </a:p>
          <a:p>
            <a:pPr>
              <a:buNone/>
            </a:pPr>
            <a:endParaRPr lang="en-US" dirty="0" smtClean="0"/>
          </a:p>
        </p:txBody>
      </p:sp>
      <p:sp>
        <p:nvSpPr>
          <p:cNvPr id="3" name="Title 2"/>
          <p:cNvSpPr>
            <a:spLocks noGrp="1"/>
          </p:cNvSpPr>
          <p:nvPr>
            <p:ph type="title"/>
          </p:nvPr>
        </p:nvSpPr>
        <p:spPr/>
        <p:txBody>
          <a:bodyPr/>
          <a:lstStyle/>
          <a:p>
            <a:r>
              <a:rPr lang="en-US" dirty="0" smtClean="0"/>
              <a:t>Giải mã</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1803</TotalTime>
  <Words>754</Words>
  <Application>Microsoft Office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Tìm hiểu và ví dụ về chuẩn mật mã nâng cao RSA (Advanced Encryption Standard)</vt:lpstr>
      <vt:lpstr>CÁC NỘI DUNG CHÍNH</vt:lpstr>
      <vt:lpstr>Giới thiệu hệ mã hóa RSA</vt:lpstr>
      <vt:lpstr>Giới thiệu hệ mã hóa RSA</vt:lpstr>
      <vt:lpstr>Mô tả hoạt động</vt:lpstr>
      <vt:lpstr>Tạo khóa</vt:lpstr>
      <vt:lpstr>Slide 7</vt:lpstr>
      <vt:lpstr>Mã hóa</vt:lpstr>
      <vt:lpstr>Giải mã</vt:lpstr>
      <vt:lpstr>Chứng minh tính đúng đắn của thuật toán RSA</vt:lpstr>
      <vt:lpstr>Slide 11</vt:lpstr>
      <vt:lpstr>Ví dụ về hệ mã RSA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268</cp:revision>
  <dcterms:created xsi:type="dcterms:W3CDTF">2023-02-18T02:47:16Z</dcterms:created>
  <dcterms:modified xsi:type="dcterms:W3CDTF">2023-03-06T03:23:31Z</dcterms:modified>
</cp:coreProperties>
</file>