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7" d="100"/>
          <a:sy n="77" d="100"/>
        </p:scale>
        <p:origin x="154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90372C1-F81F-40CF-BA68-460FF6C876BC}" type="datetimeFigureOut">
              <a:rPr lang="en-US" smtClean="0"/>
              <a:pPr/>
              <a:t>2/21/2023</a:t>
            </a:fld>
            <a:endParaRPr lang="en-US"/>
          </a:p>
        </p:txBody>
      </p:sp>
      <p:sp>
        <p:nvSpPr>
          <p:cNvPr id="16" name="Slide Number Placeholder 15"/>
          <p:cNvSpPr>
            <a:spLocks noGrp="1"/>
          </p:cNvSpPr>
          <p:nvPr>
            <p:ph type="sldNum" sz="quarter" idx="11"/>
          </p:nvPr>
        </p:nvSpPr>
        <p:spPr/>
        <p:txBody>
          <a:bodyPr/>
          <a:lstStyle/>
          <a:p>
            <a:fld id="{F35AB246-7DFF-4D3E-A973-4D255627B0B5}"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290372C1-F81F-40CF-BA68-460FF6C876BC}" type="datetimeFigureOut">
              <a:rPr lang="en-US" smtClean="0"/>
              <a:pPr/>
              <a:t>2/21/2023</a:t>
            </a:fld>
            <a:endParaRPr lang="en-US"/>
          </a:p>
        </p:txBody>
      </p:sp>
      <p:sp>
        <p:nvSpPr>
          <p:cNvPr id="15" name="Slide Number Placeholder 14"/>
          <p:cNvSpPr>
            <a:spLocks noGrp="1"/>
          </p:cNvSpPr>
          <p:nvPr>
            <p:ph type="sldNum" sz="quarter" idx="15"/>
          </p:nvPr>
        </p:nvSpPr>
        <p:spPr/>
        <p:txBody>
          <a:bodyPr/>
          <a:lstStyle>
            <a:lvl1pPr algn="ctr">
              <a:defRPr/>
            </a:lvl1pPr>
          </a:lstStyle>
          <a:p>
            <a:fld id="{F35AB246-7DFF-4D3E-A973-4D255627B0B5}"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0372C1-F81F-40CF-BA68-460FF6C876BC}"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0372C1-F81F-40CF-BA68-460FF6C876BC}"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5AB246-7DFF-4D3E-A973-4D255627B0B5}"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90372C1-F81F-40CF-BA68-460FF6C876BC}" type="datetimeFigureOut">
              <a:rPr lang="en-US" smtClean="0"/>
              <a:pPr/>
              <a:t>2/21/2023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0372C1-F81F-40CF-BA68-460FF6C876BC}" type="datetimeFigureOut">
              <a:rPr lang="en-US" smtClean="0"/>
              <a:pPr/>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2C1-F81F-40CF-BA68-460FF6C876BC}"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290372C1-F81F-40CF-BA68-460FF6C876BC}" type="datetimeFigureOut">
              <a:rPr lang="en-US" smtClean="0"/>
              <a:pPr/>
              <a:t>2/21/2023</a:t>
            </a:fld>
            <a:endParaRPr lang="en-US"/>
          </a:p>
        </p:txBody>
      </p:sp>
      <p:sp>
        <p:nvSpPr>
          <p:cNvPr id="9" name="Slide Number Placeholder 8"/>
          <p:cNvSpPr>
            <a:spLocks noGrp="1"/>
          </p:cNvSpPr>
          <p:nvPr>
            <p:ph type="sldNum" sz="quarter" idx="15"/>
          </p:nvPr>
        </p:nvSpPr>
        <p:spPr/>
        <p:txBody>
          <a:bodyPr/>
          <a:lstStyle/>
          <a:p>
            <a:fld id="{F35AB246-7DFF-4D3E-A973-4D255627B0B5}"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290372C1-F81F-40CF-BA68-460FF6C876BC}" type="datetimeFigureOut">
              <a:rPr lang="en-US" smtClean="0"/>
              <a:pPr/>
              <a:t>2/21/2023</a:t>
            </a:fld>
            <a:endParaRPr lang="en-US"/>
          </a:p>
        </p:txBody>
      </p:sp>
      <p:sp>
        <p:nvSpPr>
          <p:cNvPr id="9" name="Slide Number Placeholder 8"/>
          <p:cNvSpPr>
            <a:spLocks noGrp="1"/>
          </p:cNvSpPr>
          <p:nvPr>
            <p:ph type="sldNum" sz="quarter" idx="11"/>
          </p:nvPr>
        </p:nvSpPr>
        <p:spPr/>
        <p:txBody>
          <a:bodyPr/>
          <a:lstStyle/>
          <a:p>
            <a:fld id="{F35AB246-7DFF-4D3E-A973-4D255627B0B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90372C1-F81F-40CF-BA68-460FF6C876BC}" type="datetimeFigureOut">
              <a:rPr lang="en-US" smtClean="0"/>
              <a:pPr/>
              <a:t>2/21/2023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35AB246-7DFF-4D3E-A973-4D255627B0B5}"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wikipedia.org/wiki/PKCS" TargetMode="External"/><Relationship Id="rId2" Type="http://schemas.openxmlformats.org/officeDocument/2006/relationships/hyperlink" Target="https://vi.wikipedia.org/wiki/RSA_(m%C3%A3_h%C3%B3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219200"/>
          </a:xfrm>
        </p:spPr>
        <p:txBody>
          <a:bodyPr/>
          <a:lstStyle/>
          <a:p>
            <a:r>
              <a:rPr sz="3600" dirty="0">
                <a:solidFill>
                  <a:srgbClr val="FF0000"/>
                </a:solidFill>
              </a:rPr>
              <a:t>Tìm hiểu và ví dụ về chuẩn mật mã nâng cao RSA (Advanced Encryption Standard)</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457200" y="1219200"/>
            <a:ext cx="8305800"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solidFill>
                <a:schemeClr val="tx1"/>
              </a:solidFill>
              <a:latin typeface="Constantia (Headings)"/>
            </a:endParaRPr>
          </a:p>
        </p:txBody>
      </p:sp>
      <p:sp>
        <p:nvSpPr>
          <p:cNvPr id="5" name="Rectangle 4"/>
          <p:cNvSpPr/>
          <p:nvPr/>
        </p:nvSpPr>
        <p:spPr>
          <a:xfrm>
            <a:off x="457200" y="381000"/>
            <a:ext cx="8305800" cy="16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FFFF00"/>
                </a:solidFill>
                <a:latin typeface="Constantia (Headings)"/>
              </a:rPr>
              <a:t>AN TOÀN VÀ BẢO MẬT HỆ THỐNG THÔNG TIN</a:t>
            </a:r>
          </a:p>
        </p:txBody>
      </p:sp>
      <p:sp>
        <p:nvSpPr>
          <p:cNvPr id="6" name="Rectangle 5"/>
          <p:cNvSpPr/>
          <p:nvPr/>
        </p:nvSpPr>
        <p:spPr>
          <a:xfrm>
            <a:off x="457200" y="3733800"/>
            <a:ext cx="8305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itchFamily="34" charset="0"/>
                <a:cs typeface="Arial" pitchFamily="34" charset="0"/>
              </a:rPr>
              <a:t>NHÓM  10</a:t>
            </a:r>
          </a:p>
        </p:txBody>
      </p:sp>
      <p:sp>
        <p:nvSpPr>
          <p:cNvPr id="7" name="Rectangle 6"/>
          <p:cNvSpPr/>
          <p:nvPr/>
        </p:nvSpPr>
        <p:spPr>
          <a:xfrm>
            <a:off x="1981200" y="4343400"/>
            <a:ext cx="533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dirty="0">
                <a:solidFill>
                  <a:schemeClr val="tx1"/>
                </a:solidFill>
                <a:latin typeface="Arial" pitchFamily="34" charset="0"/>
                <a:cs typeface="Arial" pitchFamily="34" charset="0"/>
              </a:rPr>
              <a:t>    </a:t>
            </a:r>
            <a:r>
              <a:rPr lang="en-US" b="1" dirty="0">
                <a:solidFill>
                  <a:schemeClr val="tx1"/>
                </a:solidFill>
                <a:latin typeface="Arial" pitchFamily="34" charset="0"/>
                <a:cs typeface="Arial" pitchFamily="34" charset="0"/>
              </a:rPr>
              <a:t>NGUYỄN MINH ĐẠT – N20DCCN095</a:t>
            </a:r>
          </a:p>
          <a:p>
            <a:pPr>
              <a:buFont typeface="Wingdings" pitchFamily="2" charset="2"/>
              <a:buChar char="Ø"/>
            </a:pPr>
            <a:r>
              <a:rPr lang="en-US" b="1" dirty="0">
                <a:solidFill>
                  <a:schemeClr val="tx1"/>
                </a:solidFill>
                <a:latin typeface="Arial" pitchFamily="34" charset="0"/>
                <a:cs typeface="Arial" pitchFamily="34" charset="0"/>
              </a:rPr>
              <a:t>    ĐÀO QUỐC LUẬN – N20DCCN117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20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build="p"/>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a:bodyPr>
          <a:lstStyle/>
          <a:p>
            <a:pPr lvl="1">
              <a:buFont typeface="Constantia" panose="02030602050306030303" pitchFamily="18" charset="0"/>
              <a:buChar char="‐"/>
            </a:pPr>
            <a:r>
              <a:rPr lang="en-US">
                <a:solidFill>
                  <a:schemeClr val="tx1"/>
                </a:solidFill>
                <a:latin typeface="Arial" panose="020B0604020202020204" pitchFamily="34" charset="0"/>
              </a:rPr>
              <a:t>Chính vì thế t</a:t>
            </a:r>
            <a:r>
              <a:rPr lang="en-US" b="0" i="0">
                <a:solidFill>
                  <a:schemeClr val="tx1"/>
                </a:solidFill>
                <a:effectLst/>
                <a:latin typeface="Arial" panose="020B0604020202020204" pitchFamily="34" charset="0"/>
              </a:rPr>
              <a:t>huật toán </a:t>
            </a:r>
            <a:r>
              <a:rPr lang="vi-VN" b="0" i="0">
                <a:solidFill>
                  <a:schemeClr val="tx1"/>
                </a:solidFill>
                <a:effectLst/>
                <a:latin typeface="Arial" panose="020B0604020202020204" pitchFamily="34" charset="0"/>
              </a:rPr>
              <a:t>mật mã hóa khóa công khai được</a:t>
            </a:r>
            <a:r>
              <a:rPr lang="en-US" b="0" i="0">
                <a:solidFill>
                  <a:schemeClr val="tx1"/>
                </a:solidFill>
                <a:effectLst/>
                <a:latin typeface="Arial" panose="020B0604020202020204" pitchFamily="34" charset="0"/>
              </a:rPr>
              <a:t> ra đời để giải quyết vấn đề này, được</a:t>
            </a:r>
            <a:r>
              <a:rPr lang="vi-VN" b="0" i="0">
                <a:solidFill>
                  <a:schemeClr val="tx1"/>
                </a:solidFill>
                <a:effectLst/>
                <a:latin typeface="Arial" panose="020B0604020202020204" pitchFamily="34" charset="0"/>
              </a:rPr>
              <a:t> thiết kế đầu tiên bởi </a:t>
            </a:r>
            <a:r>
              <a:rPr lang="vi-VN">
                <a:solidFill>
                  <a:schemeClr val="tx1"/>
                </a:solidFill>
                <a:latin typeface="Arial" panose="020B0604020202020204" pitchFamily="34" charset="0"/>
              </a:rPr>
              <a:t>James H. Ellis</a:t>
            </a:r>
            <a:r>
              <a:rPr lang="vi-VN" b="0" i="0">
                <a:solidFill>
                  <a:schemeClr val="tx1"/>
                </a:solidFill>
                <a:effectLst/>
                <a:latin typeface="Arial" panose="020B0604020202020204" pitchFamily="34" charset="0"/>
              </a:rPr>
              <a:t>, </a:t>
            </a:r>
            <a:r>
              <a:rPr lang="vi-VN">
                <a:solidFill>
                  <a:schemeClr val="tx1"/>
                </a:solidFill>
                <a:latin typeface="Arial" panose="020B0604020202020204" pitchFamily="34" charset="0"/>
              </a:rPr>
              <a:t>Clifford Cocks</a:t>
            </a:r>
            <a:r>
              <a:rPr lang="vi-VN" b="0" i="0">
                <a:solidFill>
                  <a:schemeClr val="tx1"/>
                </a:solidFill>
                <a:effectLst/>
                <a:latin typeface="Arial" panose="020B0604020202020204" pitchFamily="34" charset="0"/>
              </a:rPr>
              <a:t>, và </a:t>
            </a:r>
            <a:r>
              <a:rPr lang="en-US" b="0" i="0">
                <a:solidFill>
                  <a:schemeClr val="tx1"/>
                </a:solidFill>
                <a:effectLst/>
                <a:latin typeface="Arial" panose="020B0604020202020204" pitchFamily="34" charset="0"/>
              </a:rPr>
              <a:t>Malcom </a:t>
            </a:r>
            <a:r>
              <a:rPr lang="vi-VN">
                <a:solidFill>
                  <a:schemeClr val="tx1"/>
                </a:solidFill>
                <a:latin typeface="Arial" panose="020B0604020202020204" pitchFamily="34" charset="0"/>
              </a:rPr>
              <a:t>Williamson</a:t>
            </a:r>
            <a:r>
              <a:rPr lang="vi-VN" b="0" i="0">
                <a:solidFill>
                  <a:schemeClr val="tx1"/>
                </a:solidFill>
                <a:effectLst/>
                <a:latin typeface="Arial" panose="020B0604020202020204" pitchFamily="34" charset="0"/>
              </a:rPr>
              <a:t> tại </a:t>
            </a:r>
            <a:r>
              <a:rPr lang="vi-VN">
                <a:solidFill>
                  <a:schemeClr val="tx1"/>
                </a:solidFill>
                <a:latin typeface="Arial" panose="020B0604020202020204" pitchFamily="34" charset="0"/>
              </a:rPr>
              <a:t>GCHQ</a:t>
            </a:r>
            <a:r>
              <a:rPr lang="vi-VN" b="0" i="0">
                <a:solidFill>
                  <a:schemeClr val="tx1"/>
                </a:solidFill>
                <a:effectLst/>
                <a:latin typeface="Arial" panose="020B0604020202020204" pitchFamily="34" charset="0"/>
              </a:rPr>
              <a:t> (</a:t>
            </a:r>
            <a:r>
              <a:rPr lang="vi-VN">
                <a:solidFill>
                  <a:schemeClr val="tx1"/>
                </a:solidFill>
                <a:latin typeface="Arial" panose="020B0604020202020204" pitchFamily="34" charset="0"/>
              </a:rPr>
              <a:t>Anh</a:t>
            </a:r>
            <a:r>
              <a:rPr lang="vi-VN" b="0" i="0">
                <a:solidFill>
                  <a:schemeClr val="tx1"/>
                </a:solidFill>
                <a:effectLst/>
                <a:latin typeface="Arial" panose="020B0604020202020204" pitchFamily="34" charset="0"/>
              </a:rPr>
              <a:t>)</a:t>
            </a:r>
            <a:endParaRPr lang="en-US" b="0" i="0">
              <a:solidFill>
                <a:schemeClr val="tx1"/>
              </a:solidFill>
              <a:effectLst/>
              <a:latin typeface="Arial" panose="020B0604020202020204" pitchFamily="34" charset="0"/>
            </a:endParaRPr>
          </a:p>
          <a:p>
            <a:pPr lvl="1">
              <a:buFont typeface="Constantia" panose="02030602050306030303" pitchFamily="18" charset="0"/>
              <a:buChar char="‐"/>
            </a:pPr>
            <a:endParaRPr lang="en-US">
              <a:solidFill>
                <a:schemeClr val="tx1"/>
              </a:solidFill>
              <a:latin typeface="Arial" panose="020B0604020202020204" pitchFamily="34" charset="0"/>
            </a:endParaRPr>
          </a:p>
          <a:p>
            <a:pPr marL="576263" lvl="1" indent="-457200">
              <a:buFont typeface="+mj-lt"/>
              <a:buAutoNum type="arabicPeriod" startAt="2"/>
            </a:pPr>
            <a:r>
              <a:rPr lang="en-US" b="0" i="0">
                <a:solidFill>
                  <a:schemeClr val="tx1"/>
                </a:solidFill>
                <a:effectLst/>
                <a:latin typeface="Arial" panose="020B0604020202020204" pitchFamily="34" charset="0"/>
                <a:cs typeface="Arial" panose="020B0604020202020204" pitchFamily="34" charset="0"/>
              </a:rPr>
              <a:t>Khái niệm và nguyên lý hoạt động</a:t>
            </a:r>
          </a:p>
          <a:p>
            <a:pPr marL="827723" lvl="2" indent="-342900">
              <a:buFont typeface="Constantia" panose="02030602050306030303" pitchFamily="18" charset="0"/>
              <a:buChar char="‐"/>
            </a:pPr>
            <a:r>
              <a:rPr lang="en-US" sz="2400">
                <a:latin typeface="Arial" panose="020B0604020202020204" pitchFamily="34" charset="0"/>
                <a:cs typeface="Arial" panose="020B0604020202020204" pitchFamily="34" charset="0"/>
              </a:rPr>
              <a:t>Khái niệm: </a:t>
            </a:r>
            <a:r>
              <a:rPr lang="en-US" sz="2000" b="0" i="0">
                <a:solidFill>
                  <a:srgbClr val="000000"/>
                </a:solidFill>
                <a:effectLst/>
                <a:latin typeface="Lato" panose="020F0502020204030203" pitchFamily="34" charset="0"/>
              </a:rPr>
              <a:t> </a:t>
            </a:r>
            <a:r>
              <a:rPr lang="en-US" sz="2400" b="0" i="0">
                <a:effectLst/>
                <a:latin typeface="Arial" panose="020B0604020202020204" pitchFamily="34" charset="0"/>
                <a:cs typeface="Arial" panose="020B0604020202020204" pitchFamily="34" charset="0"/>
              </a:rPr>
              <a:t>là một quá trình sử dụng một cặp khóa liên quan – một khóa public và một private – để mã hóa và giải mã một tin nhắn và bảo vệ nó khỏi bị truy cập hoặc sử dụng trái phép.</a:t>
            </a:r>
          </a:p>
          <a:p>
            <a:pPr marL="827723" lvl="2" indent="-342900">
              <a:buFont typeface="Constantia" panose="02030602050306030303" pitchFamily="18" charset="0"/>
              <a:buChar char="‐"/>
            </a:pPr>
            <a:endParaRPr lang="en-US" sz="2400" b="0" i="0" dirty="0">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A532C8-EC65-4C3D-A155-CDE45C1E1C02}"/>
              </a:ext>
            </a:extLst>
          </p:cNvPr>
          <p:cNvSpPr>
            <a:spLocks noGrp="1"/>
          </p:cNvSpPr>
          <p:nvPr>
            <p:ph idx="1"/>
          </p:nvPr>
        </p:nvSpPr>
        <p:spPr>
          <a:xfrm>
            <a:off x="457200" y="381000"/>
            <a:ext cx="8229600" cy="5715000"/>
          </a:xfrm>
        </p:spPr>
        <p:txBody>
          <a:bodyPr>
            <a:normAutofit lnSpcReduction="10000"/>
          </a:bodyPr>
          <a:lstStyle/>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endParaRPr lang="en-US" sz="2400">
              <a:latin typeface="Arial" panose="020B0604020202020204" pitchFamily="34" charset="0"/>
              <a:cs typeface="Arial" panose="020B0604020202020204" pitchFamily="34" charset="0"/>
            </a:endParaRPr>
          </a:p>
          <a:p>
            <a:pPr marL="827723" lvl="2" indent="-342900">
              <a:buFont typeface="Constantia" panose="02030602050306030303" pitchFamily="18" charset="0"/>
              <a:buChar char="‐"/>
            </a:pPr>
            <a:r>
              <a:rPr lang="en-US" sz="2000">
                <a:latin typeface="Arial" panose="020B0604020202020204" pitchFamily="34" charset="0"/>
                <a:cs typeface="Arial" panose="020B0604020202020204" pitchFamily="34" charset="0"/>
              </a:rPr>
              <a:t>Mã hóa công khai có 2 khóa:</a:t>
            </a:r>
          </a:p>
          <a:p>
            <a:pPr marL="1102043" lvl="3" indent="-342900">
              <a:buFont typeface="Constantia" panose="02030602050306030303" pitchFamily="18" charset="0"/>
              <a:buChar char="‐"/>
            </a:pPr>
            <a:r>
              <a:rPr lang="en-US" sz="2000">
                <a:latin typeface="Arial" panose="020B0604020202020204" pitchFamily="34" charset="0"/>
                <a:cs typeface="Arial" panose="020B0604020202020204" pitchFamily="34" charset="0"/>
              </a:rPr>
              <a:t>Public key (khóa công khai): được sử dụng để mã hóa những thông tin mà ta muốn chia sẻ với bất cứ ai. Chính vì vậy ta có thể tự do phân phát nó cho bất cứ ai mà ta cần chia sẻ thông tin ở dạng mã hóa.</a:t>
            </a:r>
          </a:p>
          <a:p>
            <a:pPr marL="1102043" lvl="3" indent="-342900">
              <a:buFont typeface="Constantia" panose="02030602050306030303" pitchFamily="18" charset="0"/>
              <a:buChar char="‐"/>
            </a:pPr>
            <a:r>
              <a:rPr lang="en-US" sz="2000" b="0" i="0">
                <a:effectLst/>
                <a:latin typeface="Arial" panose="020B0604020202020204" pitchFamily="34" charset="0"/>
                <a:cs typeface="Arial" panose="020B0604020202020204" pitchFamily="34" charset="0"/>
              </a:rPr>
              <a:t>Private key (khóa bí mật): đúng như cái tên, key này thuộc sở hữu riêng tư của bạn (ứng với public key) và nó được sử dụng để giải mã thông tin. Chỉ mình bạn sở hữu nó, key này không được phép và không nên phân phát cho bất kì ai.</a:t>
            </a:r>
          </a:p>
        </p:txBody>
      </p:sp>
      <p:pic>
        <p:nvPicPr>
          <p:cNvPr id="5" name="Picture 4">
            <a:extLst>
              <a:ext uri="{FF2B5EF4-FFF2-40B4-BE49-F238E27FC236}">
                <a16:creationId xmlns:a16="http://schemas.microsoft.com/office/drawing/2014/main" id="{E504C846-128A-47B6-A124-DFD1DD7B4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71" y="228600"/>
            <a:ext cx="3421658" cy="3200400"/>
          </a:xfrm>
          <a:prstGeom prst="rect">
            <a:avLst/>
          </a:prstGeom>
        </p:spPr>
      </p:pic>
    </p:spTree>
    <p:extLst>
      <p:ext uri="{BB962C8B-B14F-4D97-AF65-F5344CB8AC3E}">
        <p14:creationId xmlns:p14="http://schemas.microsoft.com/office/powerpoint/2010/main" val="101314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28B254-7655-47C4-8604-B8255201437E}"/>
              </a:ext>
            </a:extLst>
          </p:cNvPr>
          <p:cNvSpPr>
            <a:spLocks noGrp="1"/>
          </p:cNvSpPr>
          <p:nvPr>
            <p:ph idx="1"/>
          </p:nvPr>
        </p:nvSpPr>
        <p:spPr>
          <a:xfrm>
            <a:off x="457200" y="457200"/>
            <a:ext cx="8229600" cy="5791200"/>
          </a:xfrm>
        </p:spPr>
        <p:txBody>
          <a:bodyPr/>
          <a:lstStyle/>
          <a:p>
            <a:pPr lvl="1">
              <a:buFont typeface="Constantia" panose="02030602050306030303" pitchFamily="18" charset="0"/>
              <a:buChar char="–"/>
            </a:pPr>
            <a:r>
              <a:rPr lang="en-US">
                <a:solidFill>
                  <a:schemeClr val="tx1"/>
                </a:solidFill>
                <a:latin typeface="Arial" panose="020B0604020202020204" pitchFamily="34" charset="0"/>
                <a:cs typeface="Arial" panose="020B0604020202020204" pitchFamily="34" charset="0"/>
              </a:rPr>
              <a:t> Nghĩa là mỗi người sẽ giữ 2 key, 1 dùng để mã hóa – key này được công bố rộng rãi, 1 dùng để giải mã – key này được giữ kín.</a:t>
            </a:r>
          </a:p>
          <a:p>
            <a:pPr lvl="1">
              <a:buFont typeface="Constantia" panose="02030602050306030303" pitchFamily="18" charset="0"/>
              <a:buChar char="–"/>
            </a:pPr>
            <a:r>
              <a:rPr lang="en-US">
                <a:solidFill>
                  <a:schemeClr val="tx1"/>
                </a:solidFill>
                <a:latin typeface="Arial" panose="020B0604020202020204" pitchFamily="34" charset="0"/>
                <a:cs typeface="Arial" panose="020B0604020202020204" pitchFamily="34" charset="0"/>
              </a:rPr>
              <a:t>Khi ai đó có nhu cầu trao đổi thông tin với bạn, sẽ dùng public key mà bạn công bố để mã hóa thông tin và gửi cho bạn, khi nhận được bạn dung private key để giải mã. Những người khác dù có nhận được thông tin nhưng không biết private key thì cũng không thể giải mã và đọc được thông tin.</a:t>
            </a:r>
          </a:p>
          <a:p>
            <a:pPr lvl="1">
              <a:buFont typeface="Constantia" panose="02030602050306030303" pitchFamily="18" charset="0"/>
              <a:buChar char="–"/>
            </a:pPr>
            <a:r>
              <a:rPr lang="en-US">
                <a:solidFill>
                  <a:schemeClr val="tx1"/>
                </a:solidFill>
                <a:latin typeface="Arial" panose="020B0604020202020204" pitchFamily="34" charset="0"/>
                <a:cs typeface="Arial" panose="020B0604020202020204" pitchFamily="34" charset="0"/>
              </a:rPr>
              <a:t>Ví dụ:</a:t>
            </a:r>
          </a:p>
          <a:p>
            <a:pPr lvl="1">
              <a:buFont typeface="Constantia" panose="02030602050306030303" pitchFamily="18" charset="0"/>
              <a:buChar char="–"/>
            </a:pPr>
            <a:endParaRPr lang="en-US">
              <a:solidFill>
                <a:schemeClr val="tx1"/>
              </a:solidFill>
              <a:latin typeface="Arial" panose="020B0604020202020204" pitchFamily="34" charset="0"/>
              <a:cs typeface="Arial" panose="020B0604020202020204" pitchFamily="34" charset="0"/>
            </a:endParaRPr>
          </a:p>
          <a:p>
            <a:pPr lvl="1">
              <a:buFont typeface="Constantia" panose="02030602050306030303" pitchFamily="18" charset="0"/>
              <a:buChar char="–"/>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51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490E27-A5CE-4FCE-9D7F-D52A84BBC361}"/>
              </a:ext>
            </a:extLst>
          </p:cNvPr>
          <p:cNvSpPr>
            <a:spLocks noGrp="1"/>
          </p:cNvSpPr>
          <p:nvPr>
            <p:ph idx="1"/>
          </p:nvPr>
        </p:nvSpPr>
        <p:spPr>
          <a:xfrm>
            <a:off x="457200" y="533399"/>
            <a:ext cx="8229600" cy="5608983"/>
          </a:xfrm>
        </p:spPr>
        <p:txBody>
          <a:bodyPr/>
          <a:lstStyle/>
          <a:p>
            <a:pPr marL="0" indent="0">
              <a:buNone/>
            </a:pPr>
            <a:r>
              <a:rPr lang="en-US"/>
              <a:t> </a:t>
            </a:r>
          </a:p>
        </p:txBody>
      </p:sp>
      <p:pic>
        <p:nvPicPr>
          <p:cNvPr id="5" name="Picture 4">
            <a:extLst>
              <a:ext uri="{FF2B5EF4-FFF2-40B4-BE49-F238E27FC236}">
                <a16:creationId xmlns:a16="http://schemas.microsoft.com/office/drawing/2014/main" id="{95479E71-9AFD-4413-9077-0C7B33F92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8600"/>
            <a:ext cx="5791200" cy="5665055"/>
          </a:xfrm>
          <a:prstGeom prst="rect">
            <a:avLst/>
          </a:prstGeom>
        </p:spPr>
      </p:pic>
    </p:spTree>
    <p:extLst>
      <p:ext uri="{BB962C8B-B14F-4D97-AF65-F5344CB8AC3E}">
        <p14:creationId xmlns:p14="http://schemas.microsoft.com/office/powerpoint/2010/main" val="99949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26B974A-4EF1-496F-B8AD-BDF44B748137}"/>
                  </a:ext>
                </a:extLst>
              </p:cNvPr>
              <p:cNvSpPr>
                <a:spLocks noGrp="1"/>
              </p:cNvSpPr>
              <p:nvPr>
                <p:ph idx="1"/>
              </p:nvPr>
            </p:nvSpPr>
            <p:spPr>
              <a:xfrm>
                <a:off x="457200" y="457200"/>
                <a:ext cx="8229600" cy="5638800"/>
              </a:xfrm>
            </p:spPr>
            <p:txBody>
              <a:bodyPr>
                <a:normAutofit fontScale="92500" lnSpcReduction="20000"/>
              </a:bodyPr>
              <a:lstStyle/>
              <a:p>
                <a:pPr marL="822960" lvl="1" indent="-457200">
                  <a:buFont typeface="+mj-lt"/>
                  <a:buAutoNum type="arabicPeriod" startAt="3"/>
                </a:pPr>
                <a:r>
                  <a:rPr lang="en-US">
                    <a:latin typeface="Arial" panose="020B0604020202020204" pitchFamily="34" charset="0"/>
                    <a:cs typeface="Arial" panose="020B0604020202020204" pitchFamily="34" charset="0"/>
                  </a:rPr>
                  <a:t> Cơ sở lý thuyết cho hình thức mã hóa công khai</a:t>
                </a:r>
              </a:p>
              <a:p>
                <a:pPr marL="1033463" lvl="2" indent="-257175">
                  <a:buFont typeface="Arial" panose="020B0604020202020204" pitchFamily="34" charset="0"/>
                  <a:buChar char="–"/>
                </a:pPr>
                <a:r>
                  <a:rPr lang="en-US">
                    <a:latin typeface="Arial" panose="020B0604020202020204" pitchFamily="34" charset="0"/>
                    <a:cs typeface="Arial" panose="020B0604020202020204" pitchFamily="34" charset="0"/>
                  </a:rPr>
                  <a:t>Hình thức mã hóa công khai được xây dựng dựa trên cơ sở hàm một phía.</a:t>
                </a:r>
              </a:p>
              <a:p>
                <a:pPr marL="1033463" lvl="2" indent="-257175">
                  <a:buFont typeface="Arial" panose="020B0604020202020204" pitchFamily="34" charset="0"/>
                  <a:buChar char="–"/>
                </a:pPr>
                <a:r>
                  <a:rPr lang="en-US">
                    <a:latin typeface="Arial" panose="020B0604020202020204" pitchFamily="34" charset="0"/>
                    <a:cs typeface="Arial" panose="020B0604020202020204" pitchFamily="34" charset="0"/>
                  </a:rPr>
                  <a:t>Hàm một phía là hàm mà dễ tính toán ra quan hệ một chiều nhưng rất khó để tính ngược lại. Biết giả thuyết x có thể dễ dàng tính ra f(x), nhưng từ giá trị f(x) mà tính ra được x thì thật “khó” mà giải ra được. Cái “khó” ở đây có nghĩa là phải mất hàng nghìn, hàng triệu năm để tính toán, thậm chí cứ cho tất cả máy tính trên thế giới đều làm công việc đó.</a:t>
                </a:r>
              </a:p>
              <a:p>
                <a:pPr marL="1033463" lvl="2" indent="-257175">
                  <a:buFont typeface="Arial" panose="020B0604020202020204" pitchFamily="34" charset="0"/>
                  <a:buChar char="–"/>
                </a:pPr>
                <a:r>
                  <a:rPr lang="en-US">
                    <a:latin typeface="Arial" panose="020B0604020202020204" pitchFamily="34" charset="0"/>
                    <a:cs typeface="Arial" panose="020B0604020202020204" pitchFamily="34" charset="0"/>
                  </a:rPr>
                  <a:t>Giả sử giải bài toán như sau:</a:t>
                </a:r>
              </a:p>
              <a:p>
                <a:pPr marL="1311275" lvl="2" indent="-342900"/>
                <a:r>
                  <a:rPr lang="en-US">
                    <a:latin typeface="Arial" panose="020B0604020202020204" pitchFamily="34" charset="0"/>
                    <a:cs typeface="Arial" panose="020B0604020202020204" pitchFamily="34" charset="0"/>
                  </a:rPr>
                  <a:t>Bài toán thuận: Tính f(x,y) = </a:t>
                </a:r>
                <a14:m>
                  <m:oMath xmlns:m="http://schemas.openxmlformats.org/officeDocument/2006/math">
                    <m:sSup>
                      <m:sSupPr>
                        <m:ctrlPr>
                          <a:rPr lang="en-US"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1232</m:t>
                        </m:r>
                      </m:e>
                      <m:sup>
                        <m:r>
                          <a:rPr lang="en-US" b="0" i="1" smtClean="0">
                            <a:latin typeface="Cambria Math" panose="02040503050406030204" pitchFamily="18" charset="0"/>
                            <a:cs typeface="Arial" panose="020B0604020202020204" pitchFamily="34" charset="0"/>
                          </a:rPr>
                          <m:t>𝑥</m:t>
                        </m:r>
                      </m:sup>
                    </m:sSup>
                  </m:oMath>
                </a14:m>
                <a:r>
                  <a:rPr lang="en-US">
                    <a:latin typeface="Arial" panose="020B0604020202020204" pitchFamily="34" charset="0"/>
                    <a:cs typeface="Arial" panose="020B0604020202020204" pitchFamily="34" charset="0"/>
                  </a:rPr>
                  <a:t> + </a:t>
                </a:r>
                <a14:m>
                  <m:oMath xmlns:m="http://schemas.openxmlformats.org/officeDocument/2006/math">
                    <m:sSup>
                      <m:sSupPr>
                        <m:ctrlPr>
                          <a:rPr lang="en-US"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342</m:t>
                        </m:r>
                      </m:e>
                      <m:sup>
                        <m:r>
                          <a:rPr lang="en-US" b="0" i="1" smtClean="0">
                            <a:latin typeface="Cambria Math" panose="02040503050406030204" pitchFamily="18" charset="0"/>
                            <a:cs typeface="Arial" panose="020B0604020202020204" pitchFamily="34" charset="0"/>
                          </a:rPr>
                          <m:t>𝑦</m:t>
                        </m:r>
                      </m:sup>
                    </m:sSup>
                  </m:oMath>
                </a14:m>
                <a:r>
                  <a:rPr lang="en-US">
                    <a:latin typeface="Arial" panose="020B0604020202020204" pitchFamily="34" charset="0"/>
                    <a:cs typeface="Arial" panose="020B0604020202020204" pitchFamily="34" charset="0"/>
                  </a:rPr>
                  <a:t> tại x = 1, y = 2</a:t>
                </a:r>
              </a:p>
              <a:p>
                <a:pPr marL="1585595" lvl="3" indent="-342900">
                  <a:buFont typeface="Wingdings" panose="05000000000000000000" pitchFamily="2" charset="2"/>
                  <a:buChar char="Ø"/>
                </a:pPr>
                <a:r>
                  <a:rPr lang="en-US">
                    <a:latin typeface="Arial" panose="020B0604020202020204" pitchFamily="34" charset="0"/>
                    <a:cs typeface="Arial" panose="020B0604020202020204" pitchFamily="34" charset="0"/>
                  </a:rPr>
                  <a:t>Việc giải bài toán này thì rất dễ dàng ta chỉ cần thay x = 1 và y = 2 vào rồi thực hiện cộng lại các số hạng là ra kết quả.</a:t>
                </a:r>
              </a:p>
              <a:p>
                <a:pPr marL="1585595" lvl="3" indent="-342900">
                  <a:buFont typeface="Wingdings" panose="05000000000000000000" pitchFamily="2" charset="2"/>
                  <a:buChar char="Ø"/>
                </a:pPr>
                <a:endParaRPr lang="en-US">
                  <a:latin typeface="Arial" panose="020B0604020202020204" pitchFamily="34" charset="0"/>
                  <a:cs typeface="Arial" panose="020B0604020202020204" pitchFamily="34" charset="0"/>
                </a:endParaRPr>
              </a:p>
              <a:p>
                <a:pPr marL="1311275" lvl="2" indent="-342900"/>
                <a:r>
                  <a:rPr lang="en-US">
                    <a:latin typeface="Arial" panose="020B0604020202020204" pitchFamily="34" charset="0"/>
                    <a:cs typeface="Arial" panose="020B0604020202020204" pitchFamily="34" charset="0"/>
                  </a:rPr>
                  <a:t>Bài toán ngược: Tìm số x vày sao cho </a:t>
                </a:r>
                <a14:m>
                  <m:oMath xmlns:m="http://schemas.openxmlformats.org/officeDocument/2006/math">
                    <m:sSup>
                      <m:sSupPr>
                        <m:ctrlPr>
                          <a:rPr lang="en-US"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1232</m:t>
                        </m:r>
                      </m:e>
                      <m:sup>
                        <m:r>
                          <a:rPr lang="en-US" b="0" i="1" smtClean="0">
                            <a:latin typeface="Cambria Math" panose="02040503050406030204" pitchFamily="18" charset="0"/>
                            <a:cs typeface="Arial" panose="020B0604020202020204" pitchFamily="34" charset="0"/>
                          </a:rPr>
                          <m:t>𝑥</m:t>
                        </m:r>
                      </m:sup>
                    </m:sSup>
                  </m:oMath>
                </a14:m>
                <a:r>
                  <a:rPr lang="en-US">
                    <a:latin typeface="Arial" panose="020B0604020202020204" pitchFamily="34" charset="0"/>
                    <a:cs typeface="Arial" panose="020B0604020202020204" pitchFamily="34" charset="0"/>
                  </a:rPr>
                  <a:t> + </a:t>
                </a:r>
                <a14:m>
                  <m:oMath xmlns:m="http://schemas.openxmlformats.org/officeDocument/2006/math">
                    <m:sSup>
                      <m:sSupPr>
                        <m:ctrlPr>
                          <a:rPr lang="en-US"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342</m:t>
                        </m:r>
                      </m:e>
                      <m:sup>
                        <m:r>
                          <a:rPr lang="en-US" b="0" i="1" smtClean="0">
                            <a:latin typeface="Cambria Math" panose="02040503050406030204" pitchFamily="18" charset="0"/>
                            <a:cs typeface="Arial" panose="020B0604020202020204" pitchFamily="34" charset="0"/>
                          </a:rPr>
                          <m:t>𝑦</m:t>
                        </m:r>
                      </m:sup>
                    </m:sSup>
                  </m:oMath>
                </a14:m>
                <a:r>
                  <a:rPr lang="en-US">
                    <a:latin typeface="Arial" panose="020B0604020202020204" pitchFamily="34" charset="0"/>
                    <a:cs typeface="Arial" panose="020B0604020202020204" pitchFamily="34" charset="0"/>
                  </a:rPr>
                  <a:t> = </a:t>
                </a:r>
                <a14:m>
                  <m:oMath xmlns:m="http://schemas.openxmlformats.org/officeDocument/2006/math">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387832748</m:t>
                        </m:r>
                      </m:e>
                      <m:sup>
                        <m:r>
                          <a:rPr lang="en-US" b="0" i="1" smtClean="0">
                            <a:latin typeface="Cambria Math" panose="02040503050406030204" pitchFamily="18" charset="0"/>
                            <a:cs typeface="Arial" panose="020B0604020202020204" pitchFamily="34" charset="0"/>
                          </a:rPr>
                          <m:t>8237712894719</m:t>
                        </m:r>
                      </m:sup>
                    </m:sSup>
                  </m:oMath>
                </a14:m>
                <a:r>
                  <a:rPr lang="en-US">
                    <a:latin typeface="Arial" panose="020B0604020202020204" pitchFamily="34" charset="0"/>
                    <a:cs typeface="Arial" panose="020B0604020202020204" pitchFamily="34" charset="0"/>
                  </a:rPr>
                  <a:t> , nếu không có kết quả trả về false</a:t>
                </a:r>
              </a:p>
              <a:p>
                <a:pPr marL="1393508" lvl="3" indent="-342900">
                  <a:buFont typeface="Wingdings" panose="05000000000000000000" pitchFamily="2" charset="2"/>
                  <a:buChar char="Ø"/>
                </a:pPr>
                <a:r>
                  <a:rPr lang="en-US">
                    <a:latin typeface="Arial" panose="020B0604020202020204" pitchFamily="34" charset="0"/>
                    <a:cs typeface="Arial" panose="020B0604020202020204" pitchFamily="34" charset="0"/>
                  </a:rPr>
                  <a:t>Ta nhận thấy rằng, con số </a:t>
                </a:r>
                <a14:m>
                  <m:oMath xmlns:m="http://schemas.openxmlformats.org/officeDocument/2006/math">
                    <m:sSup>
                      <m:sSupPr>
                        <m:ctrlPr>
                          <a:rPr lang="en-US"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387832748</m:t>
                        </m:r>
                      </m:e>
                      <m:sup>
                        <m:r>
                          <a:rPr lang="en-US" b="0" i="1" smtClean="0">
                            <a:latin typeface="Cambria Math" panose="02040503050406030204" pitchFamily="18" charset="0"/>
                            <a:cs typeface="Arial" panose="020B0604020202020204" pitchFamily="34" charset="0"/>
                          </a:rPr>
                          <m:t>8237712894719</m:t>
                        </m:r>
                      </m:sup>
                    </m:sSup>
                  </m:oMath>
                </a14:m>
                <a:r>
                  <a:rPr lang="en-US">
                    <a:latin typeface="Arial" panose="020B0604020202020204" pitchFamily="34" charset="0"/>
                    <a:cs typeface="Arial" panose="020B0604020202020204" pitchFamily="34" charset="0"/>
                  </a:rPr>
                  <a:t> vô cùng lớn, để giải bài toán này máy tính phải dò x và y cho đến khi biểu thức trả về giá trị true. Và điều này thật không dễ dàng, máy tính phải thức hiện hàng tỷ tỷ phép tính dẫn đến thời gian hoàn thành toàn bộ tính toán phải đến hang nghìn hàng triệu năm.</a:t>
                </a:r>
              </a:p>
            </p:txBody>
          </p:sp>
        </mc:Choice>
        <mc:Fallback>
          <p:sp>
            <p:nvSpPr>
              <p:cNvPr id="2" name="Content Placeholder 1">
                <a:extLst>
                  <a:ext uri="{FF2B5EF4-FFF2-40B4-BE49-F238E27FC236}">
                    <a16:creationId xmlns:a16="http://schemas.microsoft.com/office/drawing/2014/main" id="{D26B974A-4EF1-496F-B8AD-BDF44B748137}"/>
                  </a:ext>
                </a:extLst>
              </p:cNvPr>
              <p:cNvSpPr>
                <a:spLocks noGrp="1" noRot="1" noChangeAspect="1" noMove="1" noResize="1" noEditPoints="1" noAdjustHandles="1" noChangeArrowheads="1" noChangeShapeType="1" noTextEdit="1"/>
              </p:cNvSpPr>
              <p:nvPr>
                <p:ph idx="1"/>
              </p:nvPr>
            </p:nvSpPr>
            <p:spPr>
              <a:xfrm>
                <a:off x="457200" y="457200"/>
                <a:ext cx="8229600" cy="5638800"/>
              </a:xfrm>
              <a:blipFill>
                <a:blip r:embed="rId2"/>
                <a:stretch>
                  <a:fillRect t="-1838" r="-1259"/>
                </a:stretch>
              </a:blipFill>
            </p:spPr>
            <p:txBody>
              <a:bodyPr/>
              <a:lstStyle/>
              <a:p>
                <a:r>
                  <a:rPr lang="en-US">
                    <a:noFill/>
                  </a:rPr>
                  <a:t> </a:t>
                </a:r>
              </a:p>
            </p:txBody>
          </p:sp>
        </mc:Fallback>
      </mc:AlternateContent>
    </p:spTree>
    <p:extLst>
      <p:ext uri="{BB962C8B-B14F-4D97-AF65-F5344CB8AC3E}">
        <p14:creationId xmlns:p14="http://schemas.microsoft.com/office/powerpoint/2010/main" val="153220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54F6D6-DF95-44A1-B608-EF33FD6294A4}"/>
              </a:ext>
            </a:extLst>
          </p:cNvPr>
          <p:cNvSpPr>
            <a:spLocks noGrp="1"/>
          </p:cNvSpPr>
          <p:nvPr>
            <p:ph idx="1"/>
          </p:nvPr>
        </p:nvSpPr>
        <p:spPr>
          <a:xfrm>
            <a:off x="457200" y="457200"/>
            <a:ext cx="8229600" cy="5638800"/>
          </a:xfrm>
        </p:spPr>
        <p:txBody>
          <a:bodyPr/>
          <a:lstStyle/>
          <a:p>
            <a:pPr marL="880110" lvl="1" indent="-514350">
              <a:buFont typeface="+mj-lt"/>
              <a:buAutoNum type="arabicPeriod" startAt="3"/>
            </a:pPr>
            <a:r>
              <a:rPr lang="en-US">
                <a:latin typeface="Arial" panose="020B0604020202020204" pitchFamily="34" charset="0"/>
                <a:cs typeface="Arial" panose="020B0604020202020204" pitchFamily="34" charset="0"/>
              </a:rPr>
              <a:t>Các hệ mã hóa công khai phổ biến và được đánh giá cao nhất hiện nay</a:t>
            </a:r>
          </a:p>
          <a:p>
            <a:pPr marL="1033463" lvl="1" indent="-273050">
              <a:buFont typeface="Arial" panose="020B0604020202020204" pitchFamily="34" charset="0"/>
              <a:buChar char="•"/>
            </a:pPr>
            <a:r>
              <a:rPr lang="vi-VN">
                <a:solidFill>
                  <a:schemeClr val="tx1"/>
                </a:solidFill>
                <a:latin typeface="Arial" panose="020B0604020202020204" pitchFamily="34" charset="0"/>
              </a:rPr>
              <a:t>Trao đổi khóa Diffie-Hellman</a:t>
            </a:r>
            <a:endParaRPr lang="vi-VN" b="0" i="0">
              <a:solidFill>
                <a:schemeClr val="tx1"/>
              </a:solidFill>
              <a:effectLst/>
              <a:latin typeface="Arial" panose="020B0604020202020204" pitchFamily="34" charset="0"/>
            </a:endParaRPr>
          </a:p>
          <a:p>
            <a:pPr marL="1033463" lvl="1" indent="-273050">
              <a:buFont typeface="Arial" panose="020B0604020202020204" pitchFamily="34" charset="0"/>
              <a:buChar char="•"/>
            </a:pPr>
            <a:r>
              <a:rPr lang="vi-VN">
                <a:solidFill>
                  <a:schemeClr val="tx1"/>
                </a:solidFill>
                <a:latin typeface="Arial" panose="020B0604020202020204" pitchFamily="34" charset="0"/>
              </a:rPr>
              <a:t>DSS</a:t>
            </a:r>
            <a:r>
              <a:rPr lang="vi-VN" b="0" i="0">
                <a:solidFill>
                  <a:schemeClr val="tx1"/>
                </a:solidFill>
                <a:effectLst/>
                <a:latin typeface="Arial" panose="020B0604020202020204" pitchFamily="34" charset="0"/>
              </a:rPr>
              <a:t> (Tiêu chuẩn chữ ký số)</a:t>
            </a:r>
          </a:p>
          <a:p>
            <a:pPr marL="1033463" lvl="1" indent="-273050">
              <a:buFont typeface="Arial" panose="020B0604020202020204" pitchFamily="34" charset="0"/>
              <a:buChar char="•"/>
            </a:pPr>
            <a:r>
              <a:rPr lang="vi-VN">
                <a:solidFill>
                  <a:schemeClr val="tx1"/>
                </a:solidFill>
                <a:latin typeface="Arial" panose="020B0604020202020204" pitchFamily="34" charset="0"/>
              </a:rPr>
              <a:t>ElGamal</a:t>
            </a:r>
            <a:endParaRPr lang="vi-VN" b="0" i="0">
              <a:solidFill>
                <a:schemeClr val="tx1"/>
              </a:solidFill>
              <a:effectLst/>
              <a:latin typeface="Arial" panose="020B0604020202020204" pitchFamily="34" charset="0"/>
            </a:endParaRPr>
          </a:p>
          <a:p>
            <a:pPr marL="1033463" lvl="1" indent="-273050">
              <a:buFont typeface="Arial" panose="020B0604020202020204" pitchFamily="34" charset="0"/>
              <a:buChar char="•"/>
            </a:pPr>
            <a:r>
              <a:rPr lang="vi-VN" b="0" i="0">
                <a:solidFill>
                  <a:schemeClr val="tx1"/>
                </a:solidFill>
                <a:effectLst/>
                <a:latin typeface="Arial" panose="020B0604020202020204" pitchFamily="34" charset="0"/>
              </a:rPr>
              <a:t>Các kỹ thuật </a:t>
            </a:r>
            <a:r>
              <a:rPr lang="vi-VN">
                <a:solidFill>
                  <a:schemeClr val="tx1"/>
                </a:solidFill>
                <a:latin typeface="Arial" panose="020B0604020202020204" pitchFamily="34" charset="0"/>
              </a:rPr>
              <a:t>Mã hóa đường cong elliptic</a:t>
            </a:r>
            <a:endParaRPr lang="vi-VN" b="0" i="0">
              <a:solidFill>
                <a:schemeClr val="tx1"/>
              </a:solidFill>
              <a:effectLst/>
              <a:latin typeface="Arial" panose="020B0604020202020204" pitchFamily="34" charset="0"/>
            </a:endParaRPr>
          </a:p>
          <a:p>
            <a:pPr marL="1033463" lvl="1" indent="-273050">
              <a:buFont typeface="Arial" panose="020B0604020202020204" pitchFamily="34" charset="0"/>
              <a:buChar char="•"/>
            </a:pPr>
            <a:r>
              <a:rPr lang="vi-VN" b="0" i="0">
                <a:solidFill>
                  <a:schemeClr val="tx1"/>
                </a:solidFill>
                <a:effectLst/>
                <a:latin typeface="Arial" panose="020B0604020202020204" pitchFamily="34" charset="0"/>
              </a:rPr>
              <a:t>Các kỹ thuật </a:t>
            </a:r>
            <a:r>
              <a:rPr lang="vi-VN">
                <a:solidFill>
                  <a:schemeClr val="tx1"/>
                </a:solidFill>
                <a:latin typeface="Arial" panose="020B0604020202020204" pitchFamily="34" charset="0"/>
              </a:rPr>
              <a:t>Thỏa thuật khóa chứng thực bằng mật khẩu</a:t>
            </a:r>
            <a:endParaRPr lang="vi-VN" b="0" i="0">
              <a:solidFill>
                <a:schemeClr val="tx1"/>
              </a:solidFill>
              <a:effectLst/>
              <a:latin typeface="Arial" panose="020B0604020202020204" pitchFamily="34" charset="0"/>
            </a:endParaRPr>
          </a:p>
          <a:p>
            <a:pPr marL="1033463" lvl="1" indent="-273050">
              <a:buFont typeface="Arial" panose="020B0604020202020204" pitchFamily="34" charset="0"/>
              <a:buChar char="•"/>
            </a:pPr>
            <a:r>
              <a:rPr lang="vi-VN">
                <a:solidFill>
                  <a:schemeClr val="tx1"/>
                </a:solidFill>
                <a:latin typeface="Arial" panose="020B0604020202020204" pitchFamily="34" charset="0"/>
              </a:rPr>
              <a:t>Hệ thống mật mã Paillier</a:t>
            </a:r>
            <a:endParaRPr lang="vi-VN" b="0" i="0">
              <a:solidFill>
                <a:schemeClr val="tx1"/>
              </a:solidFill>
              <a:effectLst/>
              <a:latin typeface="Arial" panose="020B0604020202020204" pitchFamily="34" charset="0"/>
            </a:endParaRPr>
          </a:p>
          <a:p>
            <a:pPr marL="1033463" lvl="1" indent="-273050">
              <a:buFont typeface="Arial" panose="020B0604020202020204" pitchFamily="34" charset="0"/>
              <a:buChar char="•"/>
            </a:pPr>
            <a:r>
              <a:rPr lang="vi-VN" b="0" i="0">
                <a:solidFill>
                  <a:schemeClr val="tx1"/>
                </a:solidFill>
                <a:effectLst/>
                <a:latin typeface="Arial" panose="020B0604020202020204" pitchFamily="34" charset="0"/>
              </a:rPr>
              <a:t>Thuật toán mã hóa </a:t>
            </a:r>
            <a:r>
              <a:rPr lang="vi-VN" b="0" i="0" u="none" strike="noStrike">
                <a:solidFill>
                  <a:schemeClr val="tx1"/>
                </a:solidFill>
                <a:effectLst/>
                <a:latin typeface="Arial" panose="020B0604020202020204" pitchFamily="34" charset="0"/>
                <a:hlinkClick r:id="rId2" tooltip="RSA (mã hóa)">
                  <a:extLst>
                    <a:ext uri="{A12FA001-AC4F-418D-AE19-62706E023703}">
                      <ahyp:hlinkClr xmlns:ahyp="http://schemas.microsoft.com/office/drawing/2018/hyperlinkcolor" val="tx"/>
                    </a:ext>
                  </a:extLst>
                </a:hlinkClick>
              </a:rPr>
              <a:t>RSA</a:t>
            </a:r>
            <a:r>
              <a:rPr lang="vi-VN" b="0" i="0">
                <a:solidFill>
                  <a:schemeClr val="tx1"/>
                </a:solidFill>
                <a:effectLst/>
                <a:latin typeface="Arial" panose="020B0604020202020204" pitchFamily="34" charset="0"/>
              </a:rPr>
              <a:t> (</a:t>
            </a:r>
            <a:r>
              <a:rPr lang="vi-VN" b="0" i="0" u="none" strike="noStrike">
                <a:solidFill>
                  <a:schemeClr val="tx1"/>
                </a:solidFill>
                <a:effectLst/>
                <a:latin typeface="Arial" panose="020B0604020202020204" pitchFamily="34" charset="0"/>
                <a:hlinkClick r:id="rId3" tooltip="PKCS">
                  <a:extLst>
                    <a:ext uri="{A12FA001-AC4F-418D-AE19-62706E023703}">
                      <ahyp:hlinkClr xmlns:ahyp="http://schemas.microsoft.com/office/drawing/2018/hyperlinkcolor" val="tx"/>
                    </a:ext>
                  </a:extLst>
                </a:hlinkClick>
              </a:rPr>
              <a:t>PKCS</a:t>
            </a:r>
            <a:r>
              <a:rPr lang="vi-VN" b="0" i="0">
                <a:solidFill>
                  <a:schemeClr val="tx1"/>
                </a:solidFill>
                <a:effectLst/>
                <a:latin typeface="Arial" panose="020B0604020202020204" pitchFamily="34" charset="0"/>
              </a:rPr>
              <a:t>)</a:t>
            </a:r>
          </a:p>
          <a:p>
            <a:pPr marL="880110" lvl="1" indent="-514350">
              <a:buFont typeface="+mj-lt"/>
              <a:buAutoNum type="arabicPeriod" startAt="3"/>
            </a:pPr>
            <a:endParaRPr lang="en-US">
              <a:latin typeface="Arial" panose="020B0604020202020204" pitchFamily="34" charset="0"/>
              <a:cs typeface="Arial" panose="020B0604020202020204" pitchFamily="34" charset="0"/>
            </a:endParaRPr>
          </a:p>
          <a:p>
            <a:pPr marL="746125" lvl="1" indent="-379413">
              <a:buFont typeface="Wingdings" panose="05000000000000000000" pitchFamily="2" charset="2"/>
              <a:buChar char="Ø"/>
            </a:pPr>
            <a:r>
              <a:rPr lang="en-US">
                <a:latin typeface="Arial" panose="020B0604020202020204" pitchFamily="34" charset="0"/>
                <a:cs typeface="Arial" panose="020B0604020202020204" pitchFamily="34" charset="0"/>
              </a:rPr>
              <a:t>Trong chủ đề ngày hôm nay chúng ta sẽ tìm hiểu về hệ mã hóa RSA (hệ mã hóa cơ bản nhất trong hệ thống hệ mã hóa công khai)</a:t>
            </a:r>
          </a:p>
        </p:txBody>
      </p:sp>
    </p:spTree>
    <p:extLst>
      <p:ext uri="{BB962C8B-B14F-4D97-AF65-F5344CB8AC3E}">
        <p14:creationId xmlns:p14="http://schemas.microsoft.com/office/powerpoint/2010/main" val="38114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2DBE0-796E-404D-8869-3614CF6A4D1B}"/>
              </a:ext>
            </a:extLst>
          </p:cNvPr>
          <p:cNvSpPr>
            <a:spLocks noGrp="1"/>
          </p:cNvSpPr>
          <p:nvPr>
            <p:ph type="title"/>
          </p:nvPr>
        </p:nvSpPr>
        <p:spPr>
          <a:xfrm>
            <a:off x="533400" y="2667000"/>
            <a:ext cx="8229600" cy="1219200"/>
          </a:xfrm>
        </p:spPr>
        <p:txBody>
          <a:bodyPr anchor="ctr"/>
          <a:lstStyle/>
          <a:p>
            <a:pPr algn="ctr"/>
            <a:r>
              <a:rPr lang="en-US">
                <a:solidFill>
                  <a:srgbClr val="FF0000"/>
                </a:solidFill>
              </a:rPr>
              <a:t>HỆ MÃ HÓA CÔNG KHAI RSA</a:t>
            </a:r>
          </a:p>
        </p:txBody>
      </p:sp>
    </p:spTree>
    <p:extLst>
      <p:ext uri="{BB962C8B-B14F-4D97-AF65-F5344CB8AC3E}">
        <p14:creationId xmlns:p14="http://schemas.microsoft.com/office/powerpoint/2010/main" val="266598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83772-4F88-48AD-B05D-26AF800A7D96}"/>
              </a:ext>
            </a:extLst>
          </p:cNvPr>
          <p:cNvSpPr>
            <a:spLocks noGrp="1"/>
          </p:cNvSpPr>
          <p:nvPr>
            <p:ph idx="1"/>
          </p:nvPr>
        </p:nvSpPr>
        <p:spPr/>
        <p:txBody>
          <a:bodyPr>
            <a:normAutofit fontScale="92500" lnSpcReduction="10000"/>
          </a:bodyPr>
          <a:lstStyle/>
          <a:p>
            <a:pPr lvl="1">
              <a:buFont typeface="Constantia" panose="02030602050306030303" pitchFamily="18" charset="0"/>
              <a:buChar char="–"/>
            </a:pPr>
            <a:r>
              <a:rPr lang="en-US"/>
              <a:t>RSA là một mật mã hóa công khai, nó đánh dấu một sự tiến hóa vượt bậc của lĩnh vực mật mã học trong việc sử dụng khóa công khai. RSA được sử dụng phổ biến trong thương mại điện tử và được cho là đảm bảo an toàn với điều kiện độ dài khóa đủ lớn.</a:t>
            </a:r>
          </a:p>
          <a:p>
            <a:pPr lvl="1">
              <a:buFont typeface="Constantia" panose="02030602050306030303" pitchFamily="18" charset="0"/>
              <a:buChar char="–"/>
            </a:pPr>
            <a:r>
              <a:rPr lang="en-US"/>
              <a:t>Thuật toán RSA được mô tả đầu tiên vào năm 1977 tại học viện công nghệ Massachusetts (MIT) bởi ba tác giả Ron Revest, Adi Shamir và Len Adleman. Tên của thuật toán lấy từ 3 chữ cái đầu của tên tác giả.</a:t>
            </a:r>
          </a:p>
          <a:p>
            <a:pPr lvl="1">
              <a:buFont typeface="Constantia" panose="02030602050306030303" pitchFamily="18" charset="0"/>
              <a:buChar char="–"/>
            </a:pPr>
            <a:r>
              <a:rPr lang="en-US"/>
              <a:t>RSA là một thí dụ điển hình về một đề tài toán học trừu tượng lại có thể áp dụng thực tiễn vào đời sống thường nhật. Khi nghiên cứu về các số nguyên tố, ít ai có thể nghĩ rằng khái niệm số nguyên tố lại trở nên hữu dụng vào lĩnh vực truyền thông.</a:t>
            </a:r>
          </a:p>
        </p:txBody>
      </p:sp>
      <p:sp>
        <p:nvSpPr>
          <p:cNvPr id="3" name="Title 2">
            <a:extLst>
              <a:ext uri="{FF2B5EF4-FFF2-40B4-BE49-F238E27FC236}">
                <a16:creationId xmlns:a16="http://schemas.microsoft.com/office/drawing/2014/main" id="{C8718834-12B1-40ED-B1C8-3A9694BA7CCE}"/>
              </a:ext>
            </a:extLst>
          </p:cNvPr>
          <p:cNvSpPr>
            <a:spLocks noGrp="1"/>
          </p:cNvSpPr>
          <p:nvPr>
            <p:ph type="title"/>
          </p:nvPr>
        </p:nvSpPr>
        <p:spPr/>
        <p:txBody>
          <a:bodyPr/>
          <a:lstStyle/>
          <a:p>
            <a:r>
              <a:rPr lang="en-US"/>
              <a:t>Lịch sử ra đời của hệ mã RSA</a:t>
            </a:r>
          </a:p>
        </p:txBody>
      </p:sp>
    </p:spTree>
    <p:extLst>
      <p:ext uri="{BB962C8B-B14F-4D97-AF65-F5344CB8AC3E}">
        <p14:creationId xmlns:p14="http://schemas.microsoft.com/office/powerpoint/2010/main" val="150333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C3C5C4-978D-43EC-814E-29E41A031B60}"/>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EE7D55F-D4E0-4B75-830A-F15BA1154E14}"/>
              </a:ext>
            </a:extLst>
          </p:cNvPr>
          <p:cNvSpPr>
            <a:spLocks noGrp="1"/>
          </p:cNvSpPr>
          <p:nvPr>
            <p:ph type="title"/>
          </p:nvPr>
        </p:nvSpPr>
        <p:spPr/>
        <p:txBody>
          <a:bodyPr/>
          <a:lstStyle/>
          <a:p>
            <a:r>
              <a:rPr lang="en-US"/>
              <a:t>Thuật toán sinh khóa trong RSA</a:t>
            </a:r>
          </a:p>
        </p:txBody>
      </p:sp>
    </p:spTree>
    <p:extLst>
      <p:ext uri="{BB962C8B-B14F-4D97-AF65-F5344CB8AC3E}">
        <p14:creationId xmlns:p14="http://schemas.microsoft.com/office/powerpoint/2010/main" val="62687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886200"/>
          </a:xfrm>
        </p:spPr>
        <p:txBody>
          <a:bodyPr/>
          <a:lstStyle/>
          <a:p>
            <a:pPr marL="1150938" indent="-574675">
              <a:buFont typeface="Wingdings" pitchFamily="2" charset="2"/>
              <a:buChar char="Ø"/>
            </a:pPr>
            <a:r>
              <a:rPr lang="en-US" dirty="0">
                <a:latin typeface="Arial" pitchFamily="34" charset="0"/>
                <a:cs typeface="Arial" pitchFamily="34" charset="0"/>
              </a:rPr>
              <a:t>Giới thiệu chung</a:t>
            </a:r>
          </a:p>
          <a:p>
            <a:pPr marL="1150938" indent="-574675">
              <a:buFont typeface="Wingdings" pitchFamily="2" charset="2"/>
              <a:buChar char="Ø"/>
            </a:pPr>
            <a:r>
              <a:rPr lang="en-US" dirty="0">
                <a:latin typeface="Arial" pitchFamily="34" charset="0"/>
                <a:cs typeface="Arial" pitchFamily="34" charset="0"/>
              </a:rPr>
              <a:t>Hệ mã hóa công khai</a:t>
            </a:r>
          </a:p>
          <a:p>
            <a:pPr marL="1150938" indent="-574675">
              <a:buFont typeface="Wingdings" pitchFamily="2" charset="2"/>
              <a:buChar char="Ø"/>
            </a:pPr>
            <a:r>
              <a:rPr lang="en-US" dirty="0">
                <a:latin typeface="Arial" pitchFamily="34" charset="0"/>
                <a:cs typeface="Arial" pitchFamily="34" charset="0"/>
              </a:rPr>
              <a:t>Hệ mã hóa công khai RSA</a:t>
            </a:r>
          </a:p>
          <a:p>
            <a:pPr marL="1150938" indent="-574675">
              <a:buFont typeface="Wingdings" pitchFamily="2" charset="2"/>
              <a:buChar char="Ø"/>
            </a:pPr>
            <a:r>
              <a:rPr lang="en-US" dirty="0">
                <a:latin typeface="Arial" pitchFamily="34" charset="0"/>
                <a:cs typeface="Arial" pitchFamily="34" charset="0"/>
              </a:rPr>
              <a:t>Ứng dụng hệ mã hóa RSA trong việc tạo chữ ký điện tử</a:t>
            </a:r>
          </a:p>
          <a:p>
            <a:pPr marL="1150938" indent="-574675">
              <a:buFont typeface="Wingdings" pitchFamily="2" charset="2"/>
              <a:buChar char="Ø"/>
            </a:pPr>
            <a:r>
              <a:rPr lang="en-US" dirty="0">
                <a:latin typeface="Arial" pitchFamily="34" charset="0"/>
                <a:cs typeface="Arial" pitchFamily="34" charset="0"/>
              </a:rPr>
              <a:t>Nhận xét và đánh giá</a:t>
            </a:r>
          </a:p>
          <a:p>
            <a:pPr marL="1150938" indent="-574675">
              <a:buFont typeface="Wingdings" pitchFamily="2" charset="2"/>
              <a:buChar char="Ø"/>
            </a:pPr>
            <a:r>
              <a:rPr lang="en-US" dirty="0">
                <a:latin typeface="Arial" pitchFamily="34" charset="0"/>
                <a:cs typeface="Arial" pitchFamily="34" charset="0"/>
              </a:rPr>
              <a:t>Demo chương trình</a:t>
            </a:r>
          </a:p>
          <a:p>
            <a:pPr marL="1150938" indent="-574675">
              <a:buFont typeface="Wingdings" pitchFamily="2" charset="2"/>
              <a:buChar char="Ø"/>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CÁC NỘI DUNG CHÍNH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67000"/>
            <a:ext cx="8229600" cy="1219200"/>
          </a:xfrm>
        </p:spPr>
        <p:txBody>
          <a:bodyPr anchor="ctr"/>
          <a:lstStyle/>
          <a:p>
            <a:pPr algn="ctr"/>
            <a:r>
              <a:rPr lang="en-US" dirty="0">
                <a:solidFill>
                  <a:srgbClr val="FF0000"/>
                </a:solidFill>
              </a:rPr>
              <a:t>GIỚI THIỆU CHUNG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796925" lvl="1" indent="-369888">
              <a:buFont typeface="Arial" pitchFamily="34" charset="0"/>
              <a:buChar char="-"/>
            </a:pPr>
            <a:r>
              <a:rPr lang="en-US" dirty="0">
                <a:latin typeface="Arial" pitchFamily="34" charset="0"/>
                <a:cs typeface="Arial" pitchFamily="34" charset="0"/>
              </a:rPr>
              <a:t>Trong mọi lĩnh vực kinh tế, chính trị quân sự,... luôn có nhu cầu trao đổi thông tin giữa các cá nhân, các công ty, tổ chức hoặc giữa các quốc gia với nhau. Ngày nay, với sự phát triển công nghệ thông tin đặc biệt là mạng internet thì việc truyền tải thông tin đã dễ dàng và nhanh chóng hơn.</a:t>
            </a:r>
          </a:p>
        </p:txBody>
      </p:sp>
      <p:sp>
        <p:nvSpPr>
          <p:cNvPr id="3" name="Title 2"/>
          <p:cNvSpPr>
            <a:spLocks noGrp="1"/>
          </p:cNvSpPr>
          <p:nvPr>
            <p:ph type="title"/>
          </p:nvPr>
        </p:nvSpPr>
        <p:spPr/>
        <p:txBody>
          <a:bodyPr/>
          <a:lstStyle/>
          <a:p>
            <a:r>
              <a:rPr lang="en-US" dirty="0"/>
              <a:t>Giới thiệu chung</a:t>
            </a:r>
          </a:p>
        </p:txBody>
      </p:sp>
      <p:sp>
        <p:nvSpPr>
          <p:cNvPr id="4" name="Rectangle 3"/>
          <p:cNvSpPr/>
          <p:nvPr/>
        </p:nvSpPr>
        <p:spPr>
          <a:xfrm>
            <a:off x="6019800" y="4572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Ông B nhận thông tin từ ông A</a:t>
            </a:r>
          </a:p>
        </p:txBody>
      </p:sp>
      <p:sp>
        <p:nvSpPr>
          <p:cNvPr id="5" name="7-Point Star 4"/>
          <p:cNvSpPr/>
          <p:nvPr/>
        </p:nvSpPr>
        <p:spPr>
          <a:xfrm>
            <a:off x="3657600" y="4419600"/>
            <a:ext cx="19050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6" name="Rectangle 5"/>
          <p:cNvSpPr/>
          <p:nvPr/>
        </p:nvSpPr>
        <p:spPr>
          <a:xfrm>
            <a:off x="1219200" y="46482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Thông tin ông A cần gửi đi</a:t>
            </a:r>
          </a:p>
        </p:txBody>
      </p:sp>
      <p:cxnSp>
        <p:nvCxnSpPr>
          <p:cNvPr id="8" name="Straight Arrow Connector 7"/>
          <p:cNvCxnSpPr>
            <a:stCxn id="6" idx="3"/>
            <a:endCxn id="5" idx="4"/>
          </p:cNvCxnSpPr>
          <p:nvPr/>
        </p:nvCxnSpPr>
        <p:spPr>
          <a:xfrm flipV="1">
            <a:off x="3200400" y="5007657"/>
            <a:ext cx="457195" cy="215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1"/>
            <a:endCxn id="4" idx="1"/>
          </p:cNvCxnSpPr>
          <p:nvPr/>
        </p:nvCxnSpPr>
        <p:spPr>
          <a:xfrm flipV="1">
            <a:off x="5562605" y="4953000"/>
            <a:ext cx="457195" cy="546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lstStyle/>
          <a:p>
            <a:pPr marL="738188" lvl="1" indent="-371475">
              <a:buFont typeface="Constantia" pitchFamily="18" charset="0"/>
              <a:buChar char="-"/>
            </a:pPr>
            <a:r>
              <a:rPr lang="en-US" dirty="0">
                <a:latin typeface="Arial" pitchFamily="34" charset="0"/>
                <a:cs typeface="Arial" pitchFamily="34" charset="0"/>
              </a:rPr>
              <a:t>Vấn đề được đặt ra là tính bảo mật trong quá trình truyền tải thông tin, đặt biệt với những thông tin liên quan đến chính trị, quân sự, hợp đồng kinh tế... Vì vậy ngành khoa học nghiên cứu về mã hóa thông tin được phát triển. Việc mã hóa làm cho thông tin biến sang một dạng khác khi đó chỉ có bên gửi và bên nhận mới đọc được, còn người ngoài dù nhận được thông tin nhưng vẫn không hiểu được nội dung.</a:t>
            </a:r>
          </a:p>
        </p:txBody>
      </p:sp>
      <p:sp>
        <p:nvSpPr>
          <p:cNvPr id="4" name="Rectangle 3"/>
          <p:cNvSpPr/>
          <p:nvPr/>
        </p:nvSpPr>
        <p:spPr>
          <a:xfrm>
            <a:off x="914400" y="37338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Ông A tạo ra thông tin</a:t>
            </a:r>
          </a:p>
        </p:txBody>
      </p:sp>
      <p:sp>
        <p:nvSpPr>
          <p:cNvPr id="5" name="Rounded Rectangle 4"/>
          <p:cNvSpPr/>
          <p:nvPr/>
        </p:nvSpPr>
        <p:spPr>
          <a:xfrm>
            <a:off x="1676400" y="5105400"/>
            <a:ext cx="1981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Mã hóa thông tin của ông A và gửi đi</a:t>
            </a:r>
          </a:p>
        </p:txBody>
      </p:sp>
      <p:sp>
        <p:nvSpPr>
          <p:cNvPr id="6" name="7-Point Star 5"/>
          <p:cNvSpPr/>
          <p:nvPr/>
        </p:nvSpPr>
        <p:spPr>
          <a:xfrm>
            <a:off x="3733800" y="3733800"/>
            <a:ext cx="19812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7" name="Rectangle 6"/>
          <p:cNvSpPr/>
          <p:nvPr/>
        </p:nvSpPr>
        <p:spPr>
          <a:xfrm>
            <a:off x="6629400" y="37338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Ông B nhận được thông tin từ ông A</a:t>
            </a:r>
          </a:p>
        </p:txBody>
      </p:sp>
      <p:sp>
        <p:nvSpPr>
          <p:cNvPr id="9" name="Rounded Rectangle 8"/>
          <p:cNvSpPr/>
          <p:nvPr/>
        </p:nvSpPr>
        <p:spPr>
          <a:xfrm>
            <a:off x="5715000" y="5029200"/>
            <a:ext cx="1981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Nhận và giải mã thông tin của ông A</a:t>
            </a:r>
          </a:p>
        </p:txBody>
      </p:sp>
      <p:cxnSp>
        <p:nvCxnSpPr>
          <p:cNvPr id="11" name="Straight Arrow Connector 10"/>
          <p:cNvCxnSpPr>
            <a:stCxn id="4" idx="2"/>
            <a:endCxn id="5" idx="0"/>
          </p:cNvCxnSpPr>
          <p:nvPr/>
        </p:nvCxnSpPr>
        <p:spPr>
          <a:xfrm>
            <a:off x="1828800" y="4648200"/>
            <a:ext cx="8382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3"/>
            <a:endCxn id="6" idx="3"/>
          </p:cNvCxnSpPr>
          <p:nvPr/>
        </p:nvCxnSpPr>
        <p:spPr>
          <a:xfrm flipV="1">
            <a:off x="3657600" y="4648205"/>
            <a:ext cx="625944" cy="9524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6" idx="2"/>
            <a:endCxn id="9" idx="1"/>
          </p:cNvCxnSpPr>
          <p:nvPr/>
        </p:nvCxnSpPr>
        <p:spPr>
          <a:xfrm>
            <a:off x="5165256" y="4648205"/>
            <a:ext cx="549744" cy="8762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7" idx="2"/>
          </p:cNvCxnSpPr>
          <p:nvPr/>
        </p:nvCxnSpPr>
        <p:spPr>
          <a:xfrm flipV="1">
            <a:off x="6705600" y="4648200"/>
            <a:ext cx="8763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lnSpcReduction="10000"/>
          </a:bodyPr>
          <a:lstStyle/>
          <a:p>
            <a:pPr marL="738188" lvl="1" indent="-371475">
              <a:buFont typeface="Arial" pitchFamily="34" charset="0"/>
              <a:buChar char="-"/>
            </a:pPr>
            <a:r>
              <a:rPr lang="en-US" dirty="0">
                <a:latin typeface="Arial" pitchFamily="34" charset="0"/>
                <a:cs typeface="Arial" pitchFamily="34" charset="0"/>
              </a:rPr>
              <a:t>Với sự phát triển vượt bậc trong ngành khoa học mật mã hiện nay, có rất nhiều hệ mã hóa ra đời đánh dấu cho bước đột phá trong việc bảo mật cho hệ thống thông tin. Tuy nhiều như thế nhưng hệ mã hóa được chia thành 2 loại chính:</a:t>
            </a:r>
          </a:p>
          <a:p>
            <a:pPr marL="1195388" lvl="2" indent="-463550">
              <a:buFont typeface="Arial" pitchFamily="34" charset="0"/>
              <a:buChar char="•"/>
            </a:pPr>
            <a:r>
              <a:rPr lang="en-US" sz="2400" dirty="0">
                <a:latin typeface="Arial" pitchFamily="34" charset="0"/>
                <a:cs typeface="Arial" pitchFamily="34" charset="0"/>
              </a:rPr>
              <a:t>Hệ mã hóa đối xứng</a:t>
            </a:r>
          </a:p>
          <a:p>
            <a:pPr marL="1195388" lvl="2" indent="-463550">
              <a:buFont typeface="Arial" pitchFamily="34" charset="0"/>
              <a:buChar char="•"/>
            </a:pPr>
            <a:r>
              <a:rPr lang="en-US" sz="2400" dirty="0">
                <a:latin typeface="Arial" pitchFamily="34" charset="0"/>
                <a:cs typeface="Arial" pitchFamily="34" charset="0"/>
              </a:rPr>
              <a:t>Hệ mã hóa bất đối xứng (hay còn gọi là hệ mã hóa công khai)</a:t>
            </a:r>
          </a:p>
          <a:p>
            <a:pPr marL="693738" lvl="2" indent="-463550">
              <a:buFont typeface="Arial" pitchFamily="34" charset="0"/>
              <a:buChar char="-"/>
            </a:pPr>
            <a:r>
              <a:rPr lang="en-US" sz="2400" dirty="0">
                <a:latin typeface="Arial" pitchFamily="34" charset="0"/>
                <a:cs typeface="Arial" pitchFamily="34" charset="0"/>
              </a:rPr>
              <a:t>Trong đề tài này chúng ta sẽ tìm hiểu về hệ mã hóa công khai, đây là loại mã hóa hiện đại, dữ liệu được mã hóa khó có thể bị giải mã bởi bên thứ 3, đảm bảo tính bí mật và toàn vẹn của dữ liệu. Được ứng dụng rộng rãi trong giao dịch điện tử như bitcoin, giao dịch ngân hàng... và là nền tảng của kĩ thuật chữ kí điện tử, hệ thông PKI...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90800"/>
            <a:ext cx="8229600" cy="1219200"/>
          </a:xfrm>
        </p:spPr>
        <p:txBody>
          <a:bodyPr anchor="ctr"/>
          <a:lstStyle/>
          <a:p>
            <a:pPr algn="ctr"/>
            <a:r>
              <a:rPr lang="en-US" dirty="0">
                <a:solidFill>
                  <a:srgbClr val="FF0000"/>
                </a:solidFill>
              </a:rPr>
              <a:t>HỆ MÃ HÓA CÔNG KHAI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80110" lvl="1" indent="-514350">
              <a:buFont typeface="+mj-lt"/>
              <a:buAutoNum type="arabicPeriod"/>
            </a:pPr>
            <a:r>
              <a:rPr lang="en-US" dirty="0">
                <a:solidFill>
                  <a:schemeClr val="tx1"/>
                </a:solidFill>
                <a:latin typeface="Arial" pitchFamily="34" charset="0"/>
                <a:cs typeface="Arial" pitchFamily="34" charset="0"/>
              </a:rPr>
              <a:t>Lịch sử ra đời</a:t>
            </a:r>
          </a:p>
          <a:p>
            <a:pPr marL="1190625" lvl="1" indent="-514350">
              <a:buFont typeface="Arial" pitchFamily="34" charset="0"/>
              <a:buChar char="-"/>
            </a:pPr>
            <a:r>
              <a:rPr lang="en-US" sz="2000" dirty="0">
                <a:solidFill>
                  <a:schemeClr val="tx1"/>
                </a:solidFill>
                <a:latin typeface="Arial" pitchFamily="34" charset="0"/>
                <a:cs typeface="Arial" pitchFamily="34" charset="0"/>
              </a:rPr>
              <a:t>Vào đầu những năm 1970, giai đoạn mà thuật ngữ “Internet” xuất hiện, đang trong quá trinh hình thành và trên đà phát triển mạnh. Nhu cầu trao đổi thông tin thông qua internet ngày càng gia tăng bởi tính tiện lợi và nhanh chóng, đương nhiên các thông tin quan trọng được truyền qua internet đòi hỏi phải được đảm bảo tính bí mật và toàn vẹn. Lúc bấy giờ, theo lý thuyết thì chỉ có một loại mã hóa đảm bảo được điều này đó là mã hóa bí mật (thuộc hệ mã hóa đối xứng). Song, khi áp dụng loại mã hóa này trong môi trường internet thì nó đã phá vỡ đi các yếu tố của bảo mật thông tin.</a:t>
            </a:r>
          </a:p>
          <a:p>
            <a:pPr marL="1190625" lvl="1" indent="-514350">
              <a:buFont typeface="Arial" pitchFamily="34" charset="0"/>
              <a:buChar char="-"/>
            </a:pPr>
            <a:r>
              <a:rPr lang="en-US" sz="2000" dirty="0">
                <a:solidFill>
                  <a:schemeClr val="tx1"/>
                </a:solidFill>
                <a:latin typeface="Arial" pitchFamily="34" charset="0"/>
                <a:cs typeface="Arial" pitchFamily="34" charset="0"/>
              </a:rPr>
              <a:t>Sau đây là nguyên nhân mà hệ mã hóa bí mật không đảm bảo tính bảo mật trong môi trường internet:</a:t>
            </a:r>
          </a:p>
        </p:txBody>
      </p:sp>
      <p:sp>
        <p:nvSpPr>
          <p:cNvPr id="3" name="Title 2"/>
          <p:cNvSpPr>
            <a:spLocks noGrp="1"/>
          </p:cNvSpPr>
          <p:nvPr>
            <p:ph type="title"/>
          </p:nvPr>
        </p:nvSpPr>
        <p:spPr/>
        <p:txBody>
          <a:bodyPr/>
          <a:lstStyle/>
          <a:p>
            <a:r>
              <a:rPr lang="en-US" dirty="0"/>
              <a:t>HỆ MÃ HÓA CÔNG KHAI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05200"/>
            <a:ext cx="8229600" cy="2743200"/>
          </a:xfrm>
        </p:spPr>
        <p:txBody>
          <a:bodyPr>
            <a:normAutofit lnSpcReduction="10000"/>
          </a:bodyPr>
          <a:lstStyle/>
          <a:p>
            <a:pPr>
              <a:buFont typeface="Constantia" pitchFamily="18" charset="0"/>
              <a:buChar char="-"/>
            </a:pPr>
            <a:r>
              <a:rPr lang="en-US" dirty="0"/>
              <a:t>Về nguyên tắc thì hacker dù có bắt được bản mã của ông A mà không có khóa bí mật thì cũng không thể nào giải mã bản mã để ra bản rõ được.</a:t>
            </a:r>
          </a:p>
          <a:p>
            <a:pPr>
              <a:buFont typeface="Constantia" pitchFamily="18" charset="0"/>
              <a:buChar char="-"/>
            </a:pPr>
            <a:r>
              <a:rPr lang="en-US" dirty="0"/>
              <a:t>Vấn đề đặt ra ở đây là ông A phải chia sẻ khóa bí mật cho ông B. Nếu gửi thông qua internet thì sẽ bị bên thứ ba (hacker) bắt được khóa và lúc này thông điệp sẽ bị giải mã.</a:t>
            </a:r>
          </a:p>
        </p:txBody>
      </p:sp>
      <p:sp>
        <p:nvSpPr>
          <p:cNvPr id="4" name="Rectangle 3"/>
          <p:cNvSpPr/>
          <p:nvPr/>
        </p:nvSpPr>
        <p:spPr>
          <a:xfrm>
            <a:off x="609600" y="457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Thông điêp của ông A</a:t>
            </a:r>
          </a:p>
        </p:txBody>
      </p:sp>
      <p:sp>
        <p:nvSpPr>
          <p:cNvPr id="5" name="Explosion 1 4"/>
          <p:cNvSpPr/>
          <p:nvPr/>
        </p:nvSpPr>
        <p:spPr>
          <a:xfrm>
            <a:off x="4038600" y="457200"/>
            <a:ext cx="1828800" cy="1371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6" name="Rectangle 5"/>
          <p:cNvSpPr/>
          <p:nvPr/>
        </p:nvSpPr>
        <p:spPr>
          <a:xfrm>
            <a:off x="7620000" y="457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Thông điệp nhận được từ ông A</a:t>
            </a:r>
          </a:p>
        </p:txBody>
      </p:sp>
      <p:sp>
        <p:nvSpPr>
          <p:cNvPr id="7" name="Rounded Rectangle 6"/>
          <p:cNvSpPr/>
          <p:nvPr/>
        </p:nvSpPr>
        <p:spPr>
          <a:xfrm>
            <a:off x="2438400" y="533400"/>
            <a:ext cx="1295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Mã hóa</a:t>
            </a:r>
          </a:p>
        </p:txBody>
      </p:sp>
      <p:cxnSp>
        <p:nvCxnSpPr>
          <p:cNvPr id="12" name="Straight Arrow Connector 11"/>
          <p:cNvCxnSpPr>
            <a:stCxn id="4" idx="3"/>
            <a:endCxn id="7" idx="1"/>
          </p:cNvCxnSpPr>
          <p:nvPr/>
        </p:nvCxnSpPr>
        <p:spPr>
          <a:xfrm>
            <a:off x="2057400" y="118110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3"/>
            <a:endCxn id="5" idx="1"/>
          </p:cNvCxnSpPr>
          <p:nvPr/>
        </p:nvCxnSpPr>
        <p:spPr>
          <a:xfrm flipV="1">
            <a:off x="3733800" y="1004253"/>
            <a:ext cx="304800" cy="1768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Rounded Rectangle 47"/>
          <p:cNvSpPr/>
          <p:nvPr/>
        </p:nvSpPr>
        <p:spPr>
          <a:xfrm>
            <a:off x="6172200" y="533400"/>
            <a:ext cx="1066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Giải mã</a:t>
            </a:r>
          </a:p>
        </p:txBody>
      </p:sp>
      <p:sp>
        <p:nvSpPr>
          <p:cNvPr id="53" name="Oval 52"/>
          <p:cNvSpPr/>
          <p:nvPr/>
        </p:nvSpPr>
        <p:spPr>
          <a:xfrm>
            <a:off x="2286000" y="23622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Khóa bí mật</a:t>
            </a:r>
          </a:p>
        </p:txBody>
      </p:sp>
      <p:sp>
        <p:nvSpPr>
          <p:cNvPr id="54" name="Oval 53"/>
          <p:cNvSpPr/>
          <p:nvPr/>
        </p:nvSpPr>
        <p:spPr>
          <a:xfrm>
            <a:off x="6019800" y="2286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Khóa bí mật</a:t>
            </a:r>
          </a:p>
        </p:txBody>
      </p:sp>
      <p:cxnSp>
        <p:nvCxnSpPr>
          <p:cNvPr id="56" name="Straight Arrow Connector 55"/>
          <p:cNvCxnSpPr>
            <a:endCxn id="48" idx="1"/>
          </p:cNvCxnSpPr>
          <p:nvPr/>
        </p:nvCxnSpPr>
        <p:spPr>
          <a:xfrm>
            <a:off x="5715000" y="914400"/>
            <a:ext cx="457200" cy="2667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48" idx="3"/>
            <a:endCxn id="6" idx="1"/>
          </p:cNvCxnSpPr>
          <p:nvPr/>
        </p:nvCxnSpPr>
        <p:spPr>
          <a:xfrm>
            <a:off x="7239000" y="1181100"/>
            <a:ext cx="381000" cy="381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53" idx="0"/>
            <a:endCxn id="7" idx="2"/>
          </p:cNvCxnSpPr>
          <p:nvPr/>
        </p:nvCxnSpPr>
        <p:spPr>
          <a:xfrm flipV="1">
            <a:off x="3048000" y="1828800"/>
            <a:ext cx="38100" cy="533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7" name="Straight Connector 66"/>
          <p:cNvCxnSpPr>
            <a:stCxn id="54" idx="0"/>
            <a:endCxn id="48" idx="2"/>
          </p:cNvCxnSpPr>
          <p:nvPr/>
        </p:nvCxnSpPr>
        <p:spPr>
          <a:xfrm flipH="1" flipV="1">
            <a:off x="6705600" y="1828800"/>
            <a:ext cx="76200" cy="45720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754</TotalTime>
  <Words>1627</Words>
  <Application>Microsoft Office PowerPoint</Application>
  <PresentationFormat>On-screen Show (4:3)</PresentationFormat>
  <Paragraphs>86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Cambria Math</vt:lpstr>
      <vt:lpstr>Constantia</vt:lpstr>
      <vt:lpstr>Constantia (Headings)</vt:lpstr>
      <vt:lpstr>Lato</vt:lpstr>
      <vt:lpstr>Times New Roman</vt:lpstr>
      <vt:lpstr>Wingdings</vt:lpstr>
      <vt:lpstr>Wingdings 2</vt:lpstr>
      <vt:lpstr>Paper</vt:lpstr>
      <vt:lpstr>Tìm hiểu và ví dụ về chuẩn mật mã nâng cao RSA (Advanced Encryption Standard)</vt:lpstr>
      <vt:lpstr>CÁC NỘI DUNG CHÍNH</vt:lpstr>
      <vt:lpstr>GIỚI THIỆU CHUNG</vt:lpstr>
      <vt:lpstr>Giới thiệu chung</vt:lpstr>
      <vt:lpstr>PowerPoint Presentation</vt:lpstr>
      <vt:lpstr>PowerPoint Presentation</vt:lpstr>
      <vt:lpstr>HỆ MÃ HÓA CÔNG KHAI</vt:lpstr>
      <vt:lpstr>HỆ MÃ HÓA CÔNG KHAI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HỆ MÃ HÓA CÔNG KHAI RSA</vt:lpstr>
      <vt:lpstr>Lịch sử ra đời của hệ mã RSA</vt:lpstr>
      <vt:lpstr>Thuật toán sinh khóa trong RSA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Quốc Luận Đào</cp:lastModifiedBy>
  <cp:revision>157</cp:revision>
  <dcterms:created xsi:type="dcterms:W3CDTF">2023-02-18T02:47:16Z</dcterms:created>
  <dcterms:modified xsi:type="dcterms:W3CDTF">2023-02-21T02:59:38Z</dcterms:modified>
</cp:coreProperties>
</file>