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90372C1-F81F-40CF-BA68-460FF6C876BC}" type="datetimeFigureOut">
              <a:rPr lang="en-US" smtClean="0"/>
              <a:pPr/>
              <a:t>2/19/2023</a:t>
            </a:fld>
            <a:endParaRPr lang="en-US"/>
          </a:p>
        </p:txBody>
      </p:sp>
      <p:sp>
        <p:nvSpPr>
          <p:cNvPr id="16" name="Slide Number Placeholder 15"/>
          <p:cNvSpPr>
            <a:spLocks noGrp="1"/>
          </p:cNvSpPr>
          <p:nvPr>
            <p:ph type="sldNum" sz="quarter" idx="11"/>
          </p:nvPr>
        </p:nvSpPr>
        <p:spPr/>
        <p:txBody>
          <a:bodyPr/>
          <a:lstStyle/>
          <a:p>
            <a:fld id="{F35AB246-7DFF-4D3E-A973-4D255627B0B5}"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0372C1-F81F-40CF-BA68-460FF6C876BC}"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290372C1-F81F-40CF-BA68-460FF6C876BC}" type="datetimeFigureOut">
              <a:rPr lang="en-US" smtClean="0"/>
              <a:pPr/>
              <a:t>2/19/2023</a:t>
            </a:fld>
            <a:endParaRPr lang="en-US"/>
          </a:p>
        </p:txBody>
      </p:sp>
      <p:sp>
        <p:nvSpPr>
          <p:cNvPr id="15" name="Slide Number Placeholder 14"/>
          <p:cNvSpPr>
            <a:spLocks noGrp="1"/>
          </p:cNvSpPr>
          <p:nvPr>
            <p:ph type="sldNum" sz="quarter" idx="15"/>
          </p:nvPr>
        </p:nvSpPr>
        <p:spPr/>
        <p:txBody>
          <a:bodyPr/>
          <a:lstStyle>
            <a:lvl1pPr algn="ctr">
              <a:defRPr/>
            </a:lvl1pPr>
          </a:lstStyle>
          <a:p>
            <a:fld id="{F35AB246-7DFF-4D3E-A973-4D255627B0B5}"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0372C1-F81F-40CF-BA68-460FF6C876BC}" type="datetimeFigureOut">
              <a:rPr lang="en-US" smtClean="0"/>
              <a:pPr/>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AB246-7DFF-4D3E-A973-4D255627B0B5}"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90372C1-F81F-40CF-BA68-460FF6C876BC}" type="datetimeFigureOut">
              <a:rPr lang="en-US" smtClean="0"/>
              <a:pPr/>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AB246-7DFF-4D3E-A973-4D255627B0B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35AB246-7DFF-4D3E-A973-4D255627B0B5}"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90372C1-F81F-40CF-BA68-460FF6C876BC}" type="datetimeFigureOut">
              <a:rPr lang="en-US" smtClean="0"/>
              <a:pPr/>
              <a:t>2/19/2023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0372C1-F81F-40CF-BA68-460FF6C876BC}" type="datetimeFigureOut">
              <a:rPr lang="en-US" smtClean="0"/>
              <a:pPr/>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AB246-7DFF-4D3E-A973-4D255627B0B5}"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372C1-F81F-40CF-BA68-460FF6C876BC}" type="datetimeFigureOut">
              <a:rPr lang="en-US" smtClean="0"/>
              <a:pPr/>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AB246-7DFF-4D3E-A973-4D255627B0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290372C1-F81F-40CF-BA68-460FF6C876BC}" type="datetimeFigureOut">
              <a:rPr lang="en-US" smtClean="0"/>
              <a:pPr/>
              <a:t>2/19/2023</a:t>
            </a:fld>
            <a:endParaRPr lang="en-US"/>
          </a:p>
        </p:txBody>
      </p:sp>
      <p:sp>
        <p:nvSpPr>
          <p:cNvPr id="9" name="Slide Number Placeholder 8"/>
          <p:cNvSpPr>
            <a:spLocks noGrp="1"/>
          </p:cNvSpPr>
          <p:nvPr>
            <p:ph type="sldNum" sz="quarter" idx="15"/>
          </p:nvPr>
        </p:nvSpPr>
        <p:spPr/>
        <p:txBody>
          <a:bodyPr/>
          <a:lstStyle/>
          <a:p>
            <a:fld id="{F35AB246-7DFF-4D3E-A973-4D255627B0B5}"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90372C1-F81F-40CF-BA68-460FF6C876BC}" type="datetimeFigureOut">
              <a:rPr lang="en-US" smtClean="0"/>
              <a:pPr/>
              <a:t>2/19/2023</a:t>
            </a:fld>
            <a:endParaRPr lang="en-US"/>
          </a:p>
        </p:txBody>
      </p:sp>
      <p:sp>
        <p:nvSpPr>
          <p:cNvPr id="9" name="Slide Number Placeholder 8"/>
          <p:cNvSpPr>
            <a:spLocks noGrp="1"/>
          </p:cNvSpPr>
          <p:nvPr>
            <p:ph type="sldNum" sz="quarter" idx="11"/>
          </p:nvPr>
        </p:nvSpPr>
        <p:spPr/>
        <p:txBody>
          <a:bodyPr/>
          <a:lstStyle/>
          <a:p>
            <a:fld id="{F35AB246-7DFF-4D3E-A973-4D255627B0B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90372C1-F81F-40CF-BA68-460FF6C876BC}" type="datetimeFigureOut">
              <a:rPr lang="en-US" smtClean="0"/>
              <a:pPr/>
              <a:t>2/19/2023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35AB246-7DFF-4D3E-A973-4D255627B0B5}"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1219200"/>
          </a:xfrm>
        </p:spPr>
        <p:txBody>
          <a:bodyPr/>
          <a:lstStyle/>
          <a:p>
            <a:r>
              <a:rPr sz="3600" dirty="0" smtClean="0">
                <a:solidFill>
                  <a:srgbClr val="FF0000"/>
                </a:solidFill>
              </a:rPr>
              <a:t>Tìm hiểu và ví dụ về chuẩn mật mã nâng cao RSA (Advanced Encryption Standard)</a:t>
            </a:r>
            <a:endParaRPr lang="en-US" sz="3600" dirty="0">
              <a:solidFill>
                <a:srgbClr val="FF0000"/>
              </a:solidFill>
              <a:latin typeface="Times New Roman" pitchFamily="18" charset="0"/>
              <a:cs typeface="Times New Roman" pitchFamily="18" charset="0"/>
            </a:endParaRPr>
          </a:p>
        </p:txBody>
      </p:sp>
      <p:sp>
        <p:nvSpPr>
          <p:cNvPr id="4" name="Rectangle 3"/>
          <p:cNvSpPr/>
          <p:nvPr/>
        </p:nvSpPr>
        <p:spPr>
          <a:xfrm>
            <a:off x="457200" y="1219200"/>
            <a:ext cx="8305800" cy="9144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solidFill>
                <a:schemeClr val="tx1"/>
              </a:solidFill>
              <a:latin typeface="Constantia (Headings)"/>
            </a:endParaRPr>
          </a:p>
        </p:txBody>
      </p:sp>
      <p:sp>
        <p:nvSpPr>
          <p:cNvPr id="5" name="Rectangle 4"/>
          <p:cNvSpPr/>
          <p:nvPr/>
        </p:nvSpPr>
        <p:spPr>
          <a:xfrm>
            <a:off x="457200" y="381000"/>
            <a:ext cx="8305800" cy="1600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smtClean="0">
                <a:solidFill>
                  <a:srgbClr val="FFFF00"/>
                </a:solidFill>
                <a:latin typeface="Constantia (Headings)"/>
              </a:rPr>
              <a:t>AN TOÀN VÀ BẢO MẬT HỆ THỐNG THÔNG TIN</a:t>
            </a:r>
            <a:endParaRPr lang="en-US" sz="3600" b="1" dirty="0">
              <a:solidFill>
                <a:srgbClr val="FFFF00"/>
              </a:solidFill>
              <a:latin typeface="Constantia (Headings)"/>
            </a:endParaRPr>
          </a:p>
        </p:txBody>
      </p:sp>
      <p:sp>
        <p:nvSpPr>
          <p:cNvPr id="6" name="Rectangle 5"/>
          <p:cNvSpPr/>
          <p:nvPr/>
        </p:nvSpPr>
        <p:spPr>
          <a:xfrm>
            <a:off x="457200" y="3733800"/>
            <a:ext cx="8305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itchFamily="34" charset="0"/>
                <a:cs typeface="Arial" pitchFamily="34" charset="0"/>
              </a:rPr>
              <a:t>NHÓM  10</a:t>
            </a:r>
            <a:endParaRPr lang="en-US" sz="2400" b="1" dirty="0">
              <a:latin typeface="Arial" pitchFamily="34" charset="0"/>
              <a:cs typeface="Arial" pitchFamily="34" charset="0"/>
            </a:endParaRPr>
          </a:p>
        </p:txBody>
      </p:sp>
      <p:sp>
        <p:nvSpPr>
          <p:cNvPr id="7" name="Rectangle 6"/>
          <p:cNvSpPr/>
          <p:nvPr/>
        </p:nvSpPr>
        <p:spPr>
          <a:xfrm>
            <a:off x="1981200" y="4343400"/>
            <a:ext cx="533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US" dirty="0" smtClean="0">
                <a:solidFill>
                  <a:schemeClr val="tx1"/>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NGUYỄN MINH ĐẠT – N20DCCN095</a:t>
            </a:r>
          </a:p>
          <a:p>
            <a:pPr>
              <a:buFont typeface="Wingdings" pitchFamily="2" charset="2"/>
              <a:buChar char="Ø"/>
            </a:pPr>
            <a:r>
              <a:rPr lang="en-US" b="1" dirty="0">
                <a:solidFill>
                  <a:schemeClr val="tx1"/>
                </a:solidFill>
                <a:latin typeface="Arial" pitchFamily="34" charset="0"/>
                <a:cs typeface="Arial" pitchFamily="34" charset="0"/>
              </a:rPr>
              <a:t> </a:t>
            </a:r>
            <a:r>
              <a:rPr lang="en-US" b="1" dirty="0" smtClean="0">
                <a:solidFill>
                  <a:schemeClr val="tx1"/>
                </a:solidFill>
                <a:latin typeface="Arial" pitchFamily="34" charset="0"/>
                <a:cs typeface="Arial" pitchFamily="34" charset="0"/>
              </a:rPr>
              <a:t>   ĐÀO QUỐC LUẬN – N20DCCN117</a:t>
            </a:r>
            <a:endParaRPr lang="en-US"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2000"/>
                                        <p:tgtEl>
                                          <p:spTgt spid="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P spid="6" grpId="0" build="p"/>
      <p:bldP spid="7"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3886200"/>
          </a:xfrm>
        </p:spPr>
        <p:txBody>
          <a:bodyPr/>
          <a:lstStyle/>
          <a:p>
            <a:pPr marL="1150938" indent="-574675">
              <a:buFont typeface="Wingdings" pitchFamily="2" charset="2"/>
              <a:buChar char="Ø"/>
            </a:pPr>
            <a:r>
              <a:rPr lang="en-US" dirty="0" smtClean="0">
                <a:latin typeface="Arial" pitchFamily="34" charset="0"/>
                <a:cs typeface="Arial" pitchFamily="34" charset="0"/>
              </a:rPr>
              <a:t>Giới thiệu chung</a:t>
            </a:r>
          </a:p>
          <a:p>
            <a:pPr marL="1150938" indent="-574675">
              <a:buFont typeface="Wingdings" pitchFamily="2" charset="2"/>
              <a:buChar char="Ø"/>
            </a:pPr>
            <a:r>
              <a:rPr lang="en-US" dirty="0" smtClean="0">
                <a:latin typeface="Arial" pitchFamily="34" charset="0"/>
                <a:cs typeface="Arial" pitchFamily="34" charset="0"/>
              </a:rPr>
              <a:t>Hệ mã hóa công khai</a:t>
            </a:r>
          </a:p>
          <a:p>
            <a:pPr marL="1150938" indent="-574675">
              <a:buFont typeface="Wingdings" pitchFamily="2" charset="2"/>
              <a:buChar char="Ø"/>
            </a:pPr>
            <a:r>
              <a:rPr lang="en-US" dirty="0" smtClean="0">
                <a:latin typeface="Arial" pitchFamily="34" charset="0"/>
                <a:cs typeface="Arial" pitchFamily="34" charset="0"/>
              </a:rPr>
              <a:t>Hệ mã hóa công khai RSA</a:t>
            </a:r>
          </a:p>
          <a:p>
            <a:pPr marL="1150938" indent="-574675">
              <a:buFont typeface="Wingdings" pitchFamily="2" charset="2"/>
              <a:buChar char="Ø"/>
            </a:pPr>
            <a:r>
              <a:rPr lang="en-US" dirty="0" smtClean="0">
                <a:latin typeface="Arial" pitchFamily="34" charset="0"/>
                <a:cs typeface="Arial" pitchFamily="34" charset="0"/>
              </a:rPr>
              <a:t>Ứng dụng hệ mã hóa RSA trong việc tạo chữ ký điện tử</a:t>
            </a:r>
          </a:p>
          <a:p>
            <a:pPr marL="1150938" indent="-574675">
              <a:buFont typeface="Wingdings" pitchFamily="2" charset="2"/>
              <a:buChar char="Ø"/>
            </a:pPr>
            <a:r>
              <a:rPr lang="en-US" dirty="0" smtClean="0">
                <a:latin typeface="Arial" pitchFamily="34" charset="0"/>
                <a:cs typeface="Arial" pitchFamily="34" charset="0"/>
              </a:rPr>
              <a:t>Nhận xét và đánh giá</a:t>
            </a:r>
          </a:p>
          <a:p>
            <a:pPr marL="1150938" indent="-574675">
              <a:buFont typeface="Wingdings" pitchFamily="2" charset="2"/>
              <a:buChar char="Ø"/>
            </a:pPr>
            <a:r>
              <a:rPr lang="en-US" dirty="0" smtClean="0">
                <a:latin typeface="Arial" pitchFamily="34" charset="0"/>
                <a:cs typeface="Arial" pitchFamily="34" charset="0"/>
              </a:rPr>
              <a:t>Demo chương trình</a:t>
            </a:r>
          </a:p>
          <a:p>
            <a:pPr marL="1150938" indent="-574675">
              <a:buFont typeface="Wingdings" pitchFamily="2" charset="2"/>
              <a:buChar char="Ø"/>
            </a:pP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CÁC NỘI DUNG CHÍNH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796925" lvl="1" indent="-369888">
              <a:buFont typeface="Arial" pitchFamily="34" charset="0"/>
              <a:buChar char="-"/>
            </a:pPr>
            <a:r>
              <a:rPr lang="en-US" dirty="0" smtClean="0">
                <a:latin typeface="Arial" pitchFamily="34" charset="0"/>
                <a:cs typeface="Arial" pitchFamily="34" charset="0"/>
              </a:rPr>
              <a:t>Trong mọi lĩnh vực kinh tế, chính trị quân sự,...</a:t>
            </a:r>
            <a:r>
              <a:rPr lang="en-US" dirty="0" smtClean="0">
                <a:latin typeface="Arial" pitchFamily="34" charset="0"/>
                <a:cs typeface="Arial" pitchFamily="34" charset="0"/>
              </a:rPr>
              <a:t> </a:t>
            </a:r>
            <a:r>
              <a:rPr lang="en-US" dirty="0" smtClean="0">
                <a:latin typeface="Arial" pitchFamily="34" charset="0"/>
                <a:cs typeface="Arial" pitchFamily="34" charset="0"/>
              </a:rPr>
              <a:t>luôn có nhu cầu trao đổi thông tin giữa các cá nhân, các công ty, tổ chức hoặc giữa các quốc gia với nhau. Ngày nay, với sự phát triển công nghệ thông tin đặc biệt là mạng internet thì việc truyền tải thông tin đã dễ dàng và nhanh chóng hơn.</a:t>
            </a: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Giới </a:t>
            </a:r>
            <a:r>
              <a:rPr lang="en-US" dirty="0" smtClean="0"/>
              <a:t>thiệu chung</a:t>
            </a:r>
            <a:endParaRPr lang="en-US" dirty="0"/>
          </a:p>
        </p:txBody>
      </p:sp>
      <p:sp>
        <p:nvSpPr>
          <p:cNvPr id="4" name="Rectangle 3"/>
          <p:cNvSpPr/>
          <p:nvPr/>
        </p:nvSpPr>
        <p:spPr>
          <a:xfrm>
            <a:off x="6019800" y="45720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Ông B nhận thông tin từ ông A</a:t>
            </a:r>
            <a:endParaRPr lang="en-US" dirty="0"/>
          </a:p>
        </p:txBody>
      </p:sp>
      <p:sp>
        <p:nvSpPr>
          <p:cNvPr id="5" name="7-Point Star 4"/>
          <p:cNvSpPr/>
          <p:nvPr/>
        </p:nvSpPr>
        <p:spPr>
          <a:xfrm>
            <a:off x="3657600" y="4419600"/>
            <a:ext cx="19050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6" name="Rectangle 5"/>
          <p:cNvSpPr/>
          <p:nvPr/>
        </p:nvSpPr>
        <p:spPr>
          <a:xfrm>
            <a:off x="1219200" y="46482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Thông tin ông A cần gửi đi</a:t>
            </a:r>
            <a:endParaRPr lang="en-US" dirty="0"/>
          </a:p>
        </p:txBody>
      </p:sp>
      <p:cxnSp>
        <p:nvCxnSpPr>
          <p:cNvPr id="8" name="Straight Arrow Connector 7"/>
          <p:cNvCxnSpPr>
            <a:stCxn id="6" idx="3"/>
            <a:endCxn id="5" idx="4"/>
          </p:cNvCxnSpPr>
          <p:nvPr/>
        </p:nvCxnSpPr>
        <p:spPr>
          <a:xfrm flipV="1">
            <a:off x="3200400" y="5007657"/>
            <a:ext cx="457195" cy="2154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1"/>
            <a:endCxn id="4" idx="1"/>
          </p:cNvCxnSpPr>
          <p:nvPr/>
        </p:nvCxnSpPr>
        <p:spPr>
          <a:xfrm flipV="1">
            <a:off x="5562605" y="4953000"/>
            <a:ext cx="457195" cy="5465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lstStyle/>
          <a:p>
            <a:pPr marL="738188" lvl="1" indent="-371475">
              <a:buFont typeface="Constantia" pitchFamily="18" charset="0"/>
              <a:buChar char="-"/>
            </a:pPr>
            <a:r>
              <a:rPr lang="en-US" dirty="0" smtClean="0">
                <a:latin typeface="Arial" pitchFamily="34" charset="0"/>
                <a:cs typeface="Arial" pitchFamily="34" charset="0"/>
              </a:rPr>
              <a:t>Vấn đề được đặt ra là tính bảo mật trong quá trình truyền tải thông tin, đặt biệt với những thông tin liên quan đến chính trị, quân sự, hợp đồng kinh tế... Vì vậy ngành khoa học nghiên cứu về mã hóa thông tin được phát triển. Việc mã hóa làm cho thông tin biến sang một dạng khác khi đó chỉ có bên gửi và bên nhận mới đọc được, còn người ngoài dù nhận được thông tin nhưng vẫn không hiểu được nội dung.</a:t>
            </a:r>
          </a:p>
        </p:txBody>
      </p:sp>
      <p:sp>
        <p:nvSpPr>
          <p:cNvPr id="4" name="Rectangle 3"/>
          <p:cNvSpPr/>
          <p:nvPr/>
        </p:nvSpPr>
        <p:spPr>
          <a:xfrm>
            <a:off x="914400" y="37338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Ông A tạo ra thông tin</a:t>
            </a:r>
            <a:endParaRPr lang="en-US" dirty="0"/>
          </a:p>
        </p:txBody>
      </p:sp>
      <p:sp>
        <p:nvSpPr>
          <p:cNvPr id="5" name="Rounded Rectangle 4"/>
          <p:cNvSpPr/>
          <p:nvPr/>
        </p:nvSpPr>
        <p:spPr>
          <a:xfrm>
            <a:off x="1676400" y="5105400"/>
            <a:ext cx="1981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Mã hóa thông tin của ông A và gửi đi</a:t>
            </a:r>
            <a:endParaRPr lang="en-US" dirty="0"/>
          </a:p>
        </p:txBody>
      </p:sp>
      <p:sp>
        <p:nvSpPr>
          <p:cNvPr id="6" name="7-Point Star 5"/>
          <p:cNvSpPr/>
          <p:nvPr/>
        </p:nvSpPr>
        <p:spPr>
          <a:xfrm>
            <a:off x="3733800" y="3733800"/>
            <a:ext cx="19812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7" name="Rectangle 6"/>
          <p:cNvSpPr/>
          <p:nvPr/>
        </p:nvSpPr>
        <p:spPr>
          <a:xfrm>
            <a:off x="6629400" y="37338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Ông B nhận được thông tin từ ông A</a:t>
            </a:r>
            <a:endParaRPr lang="en-US" dirty="0"/>
          </a:p>
        </p:txBody>
      </p:sp>
      <p:sp>
        <p:nvSpPr>
          <p:cNvPr id="9" name="Rounded Rectangle 8"/>
          <p:cNvSpPr/>
          <p:nvPr/>
        </p:nvSpPr>
        <p:spPr>
          <a:xfrm>
            <a:off x="5715000" y="5029200"/>
            <a:ext cx="1981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Nhận và giải mã thông tin của ông A</a:t>
            </a:r>
            <a:endParaRPr lang="en-US" dirty="0"/>
          </a:p>
        </p:txBody>
      </p:sp>
      <p:cxnSp>
        <p:nvCxnSpPr>
          <p:cNvPr id="11" name="Straight Arrow Connector 10"/>
          <p:cNvCxnSpPr>
            <a:stCxn id="4" idx="2"/>
            <a:endCxn id="5" idx="0"/>
          </p:cNvCxnSpPr>
          <p:nvPr/>
        </p:nvCxnSpPr>
        <p:spPr>
          <a:xfrm>
            <a:off x="1828800" y="4648200"/>
            <a:ext cx="83820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5" idx="3"/>
            <a:endCxn id="6" idx="3"/>
          </p:cNvCxnSpPr>
          <p:nvPr/>
        </p:nvCxnSpPr>
        <p:spPr>
          <a:xfrm flipV="1">
            <a:off x="3657600" y="4648205"/>
            <a:ext cx="625944" cy="9524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6" idx="2"/>
            <a:endCxn id="9" idx="1"/>
          </p:cNvCxnSpPr>
          <p:nvPr/>
        </p:nvCxnSpPr>
        <p:spPr>
          <a:xfrm>
            <a:off x="5165256" y="4648205"/>
            <a:ext cx="549744" cy="8762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0"/>
            <a:endCxn id="7" idx="2"/>
          </p:cNvCxnSpPr>
          <p:nvPr/>
        </p:nvCxnSpPr>
        <p:spPr>
          <a:xfrm flipV="1">
            <a:off x="6705600" y="4648200"/>
            <a:ext cx="8763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502</TotalTime>
  <Words>296</Words>
  <Application>Microsoft Office PowerPoint</Application>
  <PresentationFormat>On-screen Show (4:3)</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Paper</vt:lpstr>
      <vt:lpstr>Tìm hiểu và ví dụ về chuẩn mật mã nâng cao RSA (Advanced Encryption Standard)</vt:lpstr>
      <vt:lpstr>CÁC NỘI DUNG CHÍNH</vt:lpstr>
      <vt:lpstr>Giới thiệu chung</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56</cp:revision>
  <dcterms:created xsi:type="dcterms:W3CDTF">2023-02-18T02:47:16Z</dcterms:created>
  <dcterms:modified xsi:type="dcterms:W3CDTF">2023-02-19T06:51:46Z</dcterms:modified>
</cp:coreProperties>
</file>