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57" r:id="rId4"/>
    <p:sldId id="258" r:id="rId5"/>
    <p:sldId id="275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2" r:id="rId17"/>
    <p:sldId id="269" r:id="rId18"/>
    <p:sldId id="274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AC46635-03EA-4C50-8785-329B62E16C5A}">
          <p14:sldIdLst>
            <p14:sldId id="256"/>
            <p14:sldId id="259"/>
            <p14:sldId id="257"/>
            <p14:sldId id="258"/>
            <p14:sldId id="275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272"/>
            <p14:sldId id="269"/>
            <p14:sldId id="274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2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15D2B-63B2-4FBB-BC25-E44A798DBA24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0A0BC-410A-45D8-8665-F3BDFCE7B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68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Laura, Can we use some stock images for these?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0A0BC-410A-45D8-8665-F3BDFCE7BD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26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http://www.blogcdn.com/www.engadget.com/media/2008/02/2-26-08-xps_630_inside.jpg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0A0BC-410A-45D8-8665-F3BDFCE7BD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20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  <a:r>
              <a:rPr lang="en-US" baseline="0" dirty="0"/>
              <a:t> www.eastaughs.fsnet.co.uk/images/pictures/instructioncycle.gif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0A0BC-410A-45D8-8665-F3BDFCE7BD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39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Source;</a:t>
            </a:r>
            <a:r>
              <a:rPr lang="en-US" baseline="0" dirty="0"/>
              <a:t> </a:t>
            </a:r>
            <a:r>
              <a:rPr lang="en-US" dirty="0"/>
              <a:t>https://software.intel.com/sites/default/files/managed/5f/b0/KitchenMemoryFigureScale.png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0A0BC-410A-45D8-8665-F3BDFCE7BD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54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https://news.samsung.com/global/samsung-starts-mass-producing-industrys-first-128-gigabyte-ddr4-modules-for-enterprise-servers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0A0BC-410A-45D8-8665-F3BDFCE7BD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77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download.intel.com/pressroom/images/InsideHDDSSD.jpg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0A0BC-410A-45D8-8665-F3BDFCE7BD0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9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98E0-BC77-4716-A436-BAC0B2D586BD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AC30-7823-4E94-B1F9-627157D4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8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98E0-BC77-4716-A436-BAC0B2D586BD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AC30-7823-4E94-B1F9-627157D4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9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98E0-BC77-4716-A436-BAC0B2D586BD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AC30-7823-4E94-B1F9-627157D4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3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98E0-BC77-4716-A436-BAC0B2D586BD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AC30-7823-4E94-B1F9-627157D4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98E0-BC77-4716-A436-BAC0B2D586BD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AC30-7823-4E94-B1F9-627157D4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9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98E0-BC77-4716-A436-BAC0B2D586BD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AC30-7823-4E94-B1F9-627157D4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7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98E0-BC77-4716-A436-BAC0B2D586BD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AC30-7823-4E94-B1F9-627157D4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3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98E0-BC77-4716-A436-BAC0B2D586BD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AC30-7823-4E94-B1F9-627157D4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1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98E0-BC77-4716-A436-BAC0B2D586BD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AC30-7823-4E94-B1F9-627157D4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5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98E0-BC77-4716-A436-BAC0B2D586BD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AC30-7823-4E94-B1F9-627157D4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9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98E0-BC77-4716-A436-BAC0B2D586BD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AC30-7823-4E94-B1F9-627157D4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6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898E0-BC77-4716-A436-BAC0B2D586BD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CAC30-7823-4E94-B1F9-627157D4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4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Fundamentals of System Hardware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43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designers of the CPU create a set of instructions that the CPU can perform.</a:t>
            </a:r>
          </a:p>
          <a:p>
            <a:r>
              <a:rPr lang="en-US" dirty="0"/>
              <a:t>This set of instructions, usually as small as 100, can each be represented by a numeric value.</a:t>
            </a:r>
          </a:p>
          <a:p>
            <a:r>
              <a:rPr lang="en-US" dirty="0"/>
              <a:t>When the CPU receives a particular instruction, it performs that task.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753" y="4395428"/>
            <a:ext cx="1767935" cy="178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18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Fetch-Execute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CPU performs a fetch to move the instruction from main memory into the CPU (specifically into an instruction register).</a:t>
            </a:r>
          </a:p>
          <a:p>
            <a:r>
              <a:rPr lang="en-US" dirty="0"/>
              <a:t>It then decodes the instruction, also moving in any additional data that might be necessary with that instruction</a:t>
            </a:r>
          </a:p>
          <a:p>
            <a:r>
              <a:rPr lang="en-US" dirty="0"/>
              <a:t>It then executes that instruction</a:t>
            </a:r>
          </a:p>
          <a:p>
            <a:r>
              <a:rPr lang="en-US" dirty="0"/>
              <a:t>This process repeats with the next instruction in the sequence</a:t>
            </a:r>
          </a:p>
          <a:p>
            <a:r>
              <a:rPr lang="en-US" dirty="0"/>
              <a:t>This whole process can take as little as about 0.00000001 seconds or about 10 nanoseconds. Meaning the CPU can process millions of instructions per second.</a:t>
            </a:r>
          </a:p>
        </p:txBody>
      </p:sp>
      <p:pic>
        <p:nvPicPr>
          <p:cNvPr id="1028" name="Picture 4" descr="http://www.eastaughs.fsnet.co.uk/images/pictures/instructioncycl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419" y="94455"/>
            <a:ext cx="2609850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696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Instruction, and all the data, has to come from somewhere.</a:t>
            </a:r>
          </a:p>
          <a:p>
            <a:r>
              <a:rPr lang="en-US" dirty="0"/>
              <a:t>In order for code to be executed, it has to be in a register built into the CPU</a:t>
            </a:r>
          </a:p>
          <a:p>
            <a:r>
              <a:rPr lang="en-US" dirty="0"/>
              <a:t>Why not just store everything in registers?  They are EXPENSIVE!</a:t>
            </a:r>
          </a:p>
          <a:p>
            <a:r>
              <a:rPr lang="en-US" dirty="0"/>
              <a:t>As memory gets faster, it tends to get more expensive. So we have a hierarchy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093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oftware.intel.com/sites/default/files/managed/5f/b0/KitchenMemoryFigureSca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223" y="451555"/>
            <a:ext cx="8105322" cy="617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203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Registers (Nanosecond access time, but size measured in bytes)</a:t>
            </a:r>
          </a:p>
          <a:p>
            <a:pPr lvl="1"/>
            <a:r>
              <a:rPr lang="en-US" dirty="0"/>
              <a:t>Instructions can be executed only here</a:t>
            </a:r>
          </a:p>
          <a:p>
            <a:r>
              <a:rPr lang="en-US" dirty="0"/>
              <a:t>Cache (Nanosecond access time, size measured in megabytes)</a:t>
            </a:r>
          </a:p>
          <a:p>
            <a:pPr lvl="1"/>
            <a:r>
              <a:rPr lang="en-US" dirty="0"/>
              <a:t>Useful for the processor designers, not terribly useful for programmers</a:t>
            </a:r>
          </a:p>
          <a:p>
            <a:r>
              <a:rPr lang="en-US" dirty="0"/>
              <a:t>RAM (10+ nanosecond access time, size measured in gigabytes)</a:t>
            </a:r>
          </a:p>
          <a:p>
            <a:pPr lvl="1"/>
            <a:r>
              <a:rPr lang="en-US" dirty="0"/>
              <a:t>This is where all of your code and data will be stored temporarily</a:t>
            </a:r>
          </a:p>
          <a:p>
            <a:pPr lvl="1"/>
            <a:r>
              <a:rPr lang="en-US" dirty="0"/>
              <a:t>This is known as volatile memory because it is all lost when the computer is off</a:t>
            </a:r>
          </a:p>
          <a:p>
            <a:r>
              <a:rPr lang="en-US" dirty="0"/>
              <a:t>Secondary Storage(10 millisecond access time, size measured in terabytes)</a:t>
            </a:r>
          </a:p>
          <a:p>
            <a:pPr lvl="1"/>
            <a:r>
              <a:rPr lang="en-US" dirty="0"/>
              <a:t>Permanent storage, your hard drive.</a:t>
            </a:r>
          </a:p>
          <a:p>
            <a:r>
              <a:rPr lang="en-US" dirty="0" err="1"/>
              <a:t>Tierterary</a:t>
            </a:r>
            <a:r>
              <a:rPr lang="en-US" dirty="0"/>
              <a:t> storage (offline, size measured only by your imagination)</a:t>
            </a:r>
          </a:p>
          <a:p>
            <a:pPr lvl="1"/>
            <a:r>
              <a:rPr lang="en-US" dirty="0"/>
              <a:t>Used for backup or other information that doesn’t need to be immediately accessible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33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Known as RANDOM Access Memory because any  place in it can be accessed in the same amount of time (which is not necessarily true for older secondary storage).</a:t>
            </a:r>
          </a:p>
          <a:p>
            <a:r>
              <a:rPr lang="en-US" dirty="0"/>
              <a:t>This areas of memory is broken down into bytes, with each byte being able to be accessed independently of the others</a:t>
            </a:r>
          </a:p>
          <a:p>
            <a:r>
              <a:rPr lang="en-US" dirty="0"/>
              <a:t>When the computer is turned off, everything in RAM is lost.</a:t>
            </a:r>
          </a:p>
          <a:p>
            <a:r>
              <a:rPr lang="en-US" dirty="0"/>
              <a:t>When running a program, all the machine language instructions are brought into RAM and, one-by-one, pulled into the CPU by the fetch and execute cycle.</a:t>
            </a:r>
          </a:p>
        </p:txBody>
      </p:sp>
    </p:spTree>
    <p:extLst>
      <p:ext uri="{BB962C8B-B14F-4D97-AF65-F5344CB8AC3E}">
        <p14:creationId xmlns:p14="http://schemas.microsoft.com/office/powerpoint/2010/main" val="67247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92" y="1825625"/>
            <a:ext cx="6604216" cy="4351338"/>
          </a:xfrm>
        </p:spPr>
      </p:pic>
    </p:spTree>
    <p:extLst>
      <p:ext uri="{BB962C8B-B14F-4D97-AF65-F5344CB8AC3E}">
        <p14:creationId xmlns:p14="http://schemas.microsoft.com/office/powerpoint/2010/main" val="853798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Secondary storage can usually be broken down into two types</a:t>
            </a:r>
          </a:p>
          <a:p>
            <a:pPr lvl="1"/>
            <a:r>
              <a:rPr lang="en-US" dirty="0"/>
              <a:t>Hard disk drive (HDD) also known as “spinning” drives.</a:t>
            </a:r>
          </a:p>
          <a:p>
            <a:pPr lvl="2"/>
            <a:r>
              <a:rPr lang="en-US" dirty="0"/>
              <a:t>Contain multiple magnetic material discs which rotate together at a constant velocity</a:t>
            </a:r>
          </a:p>
          <a:p>
            <a:pPr lvl="2"/>
            <a:r>
              <a:rPr lang="en-US" dirty="0"/>
              <a:t>Contain read heads which move to different radii on the disk</a:t>
            </a:r>
          </a:p>
          <a:p>
            <a:pPr lvl="2"/>
            <a:r>
              <a:rPr lang="en-US" dirty="0"/>
              <a:t>Allow the system to access any position via it’s three dimensional polar coordinates</a:t>
            </a:r>
          </a:p>
          <a:p>
            <a:pPr lvl="2"/>
            <a:r>
              <a:rPr lang="en-US" dirty="0"/>
              <a:t>Accessing first the innermost radius then the outermost radius takes significantly longer than two adjacent radii.</a:t>
            </a:r>
          </a:p>
          <a:p>
            <a:pPr lvl="2"/>
            <a:r>
              <a:rPr lang="en-US" dirty="0"/>
              <a:t>Size is usually measured in terabytes</a:t>
            </a:r>
          </a:p>
          <a:p>
            <a:pPr lvl="1"/>
            <a:r>
              <a:rPr lang="en-US" dirty="0"/>
              <a:t>Solid State Disks</a:t>
            </a:r>
          </a:p>
          <a:p>
            <a:pPr lvl="2"/>
            <a:r>
              <a:rPr lang="en-US" dirty="0"/>
              <a:t>Contain a number of chips like USB flash drives.</a:t>
            </a:r>
          </a:p>
          <a:p>
            <a:pPr lvl="2"/>
            <a:r>
              <a:rPr lang="en-US" dirty="0"/>
              <a:t>Data is stored, electrically, in these chips</a:t>
            </a:r>
          </a:p>
          <a:p>
            <a:pPr lvl="2"/>
            <a:r>
              <a:rPr lang="en-US" dirty="0"/>
              <a:t>All data can be access in the same amount of time</a:t>
            </a:r>
          </a:p>
          <a:p>
            <a:pPr lvl="2"/>
            <a:r>
              <a:rPr lang="en-US" dirty="0"/>
              <a:t>Due to cost, these drives a smaller than HDDs but perform much faster.</a:t>
            </a:r>
          </a:p>
        </p:txBody>
      </p:sp>
    </p:spTree>
    <p:extLst>
      <p:ext uri="{BB962C8B-B14F-4D97-AF65-F5344CB8AC3E}">
        <p14:creationId xmlns:p14="http://schemas.microsoft.com/office/powerpoint/2010/main" val="3214964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HDD vs. SSD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0" name="Picture 4" descr="http://download.intel.com/pressroom/images/InsideHDDSS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489" y="365124"/>
            <a:ext cx="4334934" cy="649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592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world is now globally connected</a:t>
            </a:r>
          </a:p>
          <a:p>
            <a:r>
              <a:rPr lang="en-US" dirty="0"/>
              <a:t>Data can come from anywhere as long as the data and we are connected to the same network.</a:t>
            </a:r>
          </a:p>
          <a:p>
            <a:r>
              <a:rPr lang="en-US" dirty="0"/>
              <a:t>Networks are interconnected via the Internet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9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Definition of a computer</a:t>
            </a:r>
          </a:p>
          <a:p>
            <a:r>
              <a:rPr lang="en-US" dirty="0"/>
              <a:t>Types of computers</a:t>
            </a:r>
          </a:p>
          <a:p>
            <a:r>
              <a:rPr lang="en-US" dirty="0"/>
              <a:t>What’s inside a computer (macro view)</a:t>
            </a:r>
          </a:p>
          <a:p>
            <a:r>
              <a:rPr lang="en-US" dirty="0"/>
              <a:t>What each component does</a:t>
            </a:r>
          </a:p>
          <a:p>
            <a:r>
              <a:rPr lang="en-US" dirty="0"/>
              <a:t>Commonalities between components</a:t>
            </a:r>
          </a:p>
          <a:p>
            <a:r>
              <a:rPr lang="en-US" dirty="0"/>
              <a:t>How components communicate </a:t>
            </a:r>
          </a:p>
          <a:p>
            <a:r>
              <a:rPr lang="en-US" dirty="0"/>
              <a:t>How the CPU works</a:t>
            </a:r>
          </a:p>
          <a:p>
            <a:r>
              <a:rPr lang="en-US" dirty="0"/>
              <a:t>The memory hierarchy</a:t>
            </a:r>
          </a:p>
          <a:p>
            <a:r>
              <a:rPr lang="en-US" dirty="0"/>
              <a:t>Hard disks</a:t>
            </a:r>
          </a:p>
          <a:p>
            <a:r>
              <a:rPr lang="en-US" dirty="0"/>
              <a:t>Networking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46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connections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Types of connections</a:t>
            </a:r>
          </a:p>
          <a:p>
            <a:pPr lvl="1"/>
            <a:r>
              <a:rPr lang="en-US" dirty="0"/>
              <a:t>Copper</a:t>
            </a:r>
          </a:p>
          <a:p>
            <a:pPr lvl="1"/>
            <a:r>
              <a:rPr lang="en-US" dirty="0"/>
              <a:t>Fiber</a:t>
            </a:r>
          </a:p>
          <a:p>
            <a:pPr lvl="1"/>
            <a:r>
              <a:rPr lang="en-US" dirty="0"/>
              <a:t>Wireless</a:t>
            </a:r>
          </a:p>
          <a:p>
            <a:r>
              <a:rPr lang="en-US" dirty="0"/>
              <a:t>Protocols</a:t>
            </a:r>
          </a:p>
          <a:p>
            <a:pPr lvl="1"/>
            <a:r>
              <a:rPr lang="en-US" dirty="0"/>
              <a:t>How do we know when to start sending data?</a:t>
            </a:r>
          </a:p>
          <a:p>
            <a:pPr lvl="1"/>
            <a:r>
              <a:rPr lang="en-US" dirty="0"/>
              <a:t>How do we know who its from?</a:t>
            </a:r>
          </a:p>
          <a:p>
            <a:pPr lvl="1"/>
            <a:r>
              <a:rPr lang="en-US" dirty="0"/>
              <a:t>How do we know who its going to?</a:t>
            </a:r>
          </a:p>
          <a:p>
            <a:r>
              <a:rPr lang="en-US" dirty="0"/>
              <a:t>Types of physical connections</a:t>
            </a:r>
          </a:p>
          <a:p>
            <a:pPr lvl="1"/>
            <a:r>
              <a:rPr lang="en-US" dirty="0"/>
              <a:t>Ethernet 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 (802.11)</a:t>
            </a:r>
          </a:p>
          <a:p>
            <a:pPr lvl="1"/>
            <a:r>
              <a:rPr lang="en-US" dirty="0"/>
              <a:t>ATM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00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Unlike a telephone, true connections on a network are rare.</a:t>
            </a:r>
          </a:p>
          <a:p>
            <a:r>
              <a:rPr lang="en-US" dirty="0"/>
              <a:t>Data is sent from a program to another program indirectly by using multiple protocols.</a:t>
            </a:r>
          </a:p>
          <a:p>
            <a:r>
              <a:rPr lang="en-US" dirty="0"/>
              <a:t>Generally there will be protocols for:</a:t>
            </a:r>
          </a:p>
          <a:p>
            <a:pPr lvl="1"/>
            <a:r>
              <a:rPr lang="en-US" dirty="0"/>
              <a:t>Each application</a:t>
            </a:r>
          </a:p>
          <a:p>
            <a:pPr lvl="1"/>
            <a:r>
              <a:rPr lang="en-US" dirty="0"/>
              <a:t>Each logical network</a:t>
            </a:r>
          </a:p>
          <a:p>
            <a:pPr lvl="1"/>
            <a:r>
              <a:rPr lang="en-US" dirty="0"/>
              <a:t>Each physical network</a:t>
            </a:r>
          </a:p>
          <a:p>
            <a:r>
              <a:rPr lang="en-US" dirty="0"/>
              <a:t>In order to send data it is encapsulated into a packet and given to the application protocol, which then adds a header for information for the receiver to understand what’s being sent.</a:t>
            </a:r>
          </a:p>
          <a:p>
            <a:r>
              <a:rPr lang="en-US" dirty="0"/>
              <a:t>When the packet moves to the logical protocol, it too adds a header on top of the application layer’s header.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5046" y="6311900"/>
            <a:ext cx="35845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Data-link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Network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Application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3691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we commonly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HTTP – Hyper Text Transport Protocol</a:t>
            </a:r>
          </a:p>
          <a:p>
            <a:pPr lvl="1"/>
            <a:r>
              <a:rPr lang="en-US" dirty="0"/>
              <a:t>SMTP – Simple Mail Transport Protocol</a:t>
            </a:r>
          </a:p>
          <a:p>
            <a:pPr lvl="1"/>
            <a:r>
              <a:rPr lang="en-US" dirty="0"/>
              <a:t>IMAP – Internet Mail Access Protocol</a:t>
            </a:r>
          </a:p>
          <a:p>
            <a:r>
              <a:rPr lang="en-US" dirty="0"/>
              <a:t>Logical (more formally called Network)</a:t>
            </a:r>
          </a:p>
          <a:p>
            <a:pPr lvl="1"/>
            <a:r>
              <a:rPr lang="en-US" dirty="0"/>
              <a:t>Usually broken down into two layers</a:t>
            </a:r>
          </a:p>
          <a:p>
            <a:pPr lvl="2"/>
            <a:r>
              <a:rPr lang="en-US" dirty="0"/>
              <a:t>Connection oriented vs. Connection less deals with the ordering and guarantee of delivery of packets</a:t>
            </a:r>
          </a:p>
          <a:p>
            <a:pPr lvl="3"/>
            <a:r>
              <a:rPr lang="en-US" dirty="0"/>
              <a:t>UDP</a:t>
            </a:r>
          </a:p>
          <a:p>
            <a:pPr lvl="3"/>
            <a:r>
              <a:rPr lang="en-US" dirty="0"/>
              <a:t>TCP</a:t>
            </a:r>
          </a:p>
          <a:p>
            <a:pPr lvl="2"/>
            <a:r>
              <a:rPr lang="en-US" dirty="0"/>
              <a:t>Global delivery of packets</a:t>
            </a:r>
          </a:p>
          <a:p>
            <a:pPr lvl="3"/>
            <a:r>
              <a:rPr lang="en-US" dirty="0"/>
              <a:t>Internet Protocol – IP</a:t>
            </a:r>
          </a:p>
          <a:p>
            <a:r>
              <a:rPr lang="en-US" dirty="0"/>
              <a:t>Physical</a:t>
            </a:r>
          </a:p>
          <a:p>
            <a:pPr lvl="1"/>
            <a:r>
              <a:rPr lang="en-US" dirty="0"/>
              <a:t>Often adds a header and footer (to indicate the end)</a:t>
            </a:r>
          </a:p>
          <a:p>
            <a:pPr lvl="1"/>
            <a:r>
              <a:rPr lang="en-US" dirty="0"/>
              <a:t>Mostly concerned with local addressing and how to deal with eccentricities of the </a:t>
            </a:r>
            <a:r>
              <a:rPr lang="en-US"/>
              <a:t>physical medium</a:t>
            </a:r>
            <a:endParaRPr lang="en-US" dirty="0"/>
          </a:p>
          <a:p>
            <a:pPr lvl="1"/>
            <a:r>
              <a:rPr lang="en-US" dirty="0"/>
              <a:t>Ethernet</a:t>
            </a:r>
          </a:p>
          <a:p>
            <a:pPr lvl="1"/>
            <a:r>
              <a:rPr lang="en-US" dirty="0"/>
              <a:t>802.11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77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computer is an electromechanical device which takes input, does processing and produces output.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9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Mainframe</a:t>
            </a:r>
          </a:p>
          <a:p>
            <a:r>
              <a:rPr lang="en-US" dirty="0"/>
              <a:t>Server</a:t>
            </a:r>
          </a:p>
          <a:p>
            <a:r>
              <a:rPr lang="en-US" dirty="0"/>
              <a:t>Desktop</a:t>
            </a:r>
          </a:p>
          <a:p>
            <a:r>
              <a:rPr lang="en-US" dirty="0"/>
              <a:t>Laptop</a:t>
            </a:r>
          </a:p>
          <a:p>
            <a:r>
              <a:rPr lang="en-US" dirty="0"/>
              <a:t>Tablet</a:t>
            </a:r>
          </a:p>
          <a:p>
            <a:r>
              <a:rPr lang="en-US" dirty="0"/>
              <a:t>Portable phone</a:t>
            </a:r>
          </a:p>
        </p:txBody>
      </p:sp>
    </p:spTree>
    <p:extLst>
      <p:ext uri="{BB962C8B-B14F-4D97-AF65-F5344CB8AC3E}">
        <p14:creationId xmlns:p14="http://schemas.microsoft.com/office/powerpoint/2010/main" val="221860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computer</a:t>
            </a:r>
          </a:p>
        </p:txBody>
      </p:sp>
      <p:pic>
        <p:nvPicPr>
          <p:cNvPr id="5122" name="Picture 2" descr="http://www.blogcdn.com/www.engadget.com/media/2008/02/2-26-08-xps_630_inside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460" y="1354418"/>
            <a:ext cx="5882901" cy="520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79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common between them?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computers have:</a:t>
            </a:r>
          </a:p>
          <a:p>
            <a:pPr lvl="1"/>
            <a:r>
              <a:rPr lang="en-US" dirty="0"/>
              <a:t>at least one Central Processing Unit (CPU) which is the “brain” of the computer.</a:t>
            </a:r>
          </a:p>
          <a:p>
            <a:pPr lvl="1"/>
            <a:r>
              <a:rPr lang="en-US" dirty="0"/>
              <a:t>Main memory where code and data is stored temporarily</a:t>
            </a:r>
          </a:p>
          <a:p>
            <a:pPr lvl="1"/>
            <a:r>
              <a:rPr lang="en-US" dirty="0"/>
              <a:t>Secondary storage where information is stored permanently</a:t>
            </a:r>
          </a:p>
          <a:p>
            <a:r>
              <a:rPr lang="en-US" dirty="0"/>
              <a:t>Most computers will have:</a:t>
            </a:r>
          </a:p>
          <a:p>
            <a:pPr lvl="1"/>
            <a:r>
              <a:rPr lang="en-US" dirty="0"/>
              <a:t>A video graphic controller where images can be rendered for display on a screen</a:t>
            </a:r>
          </a:p>
          <a:p>
            <a:pPr lvl="1"/>
            <a:r>
              <a:rPr lang="en-US" dirty="0"/>
              <a:t>A network interface for communications</a:t>
            </a:r>
          </a:p>
          <a:p>
            <a:pPr lvl="1"/>
            <a:r>
              <a:rPr lang="en-US" dirty="0"/>
              <a:t>Peripheral interfaces (USB, Thunderbolt, </a:t>
            </a:r>
            <a:r>
              <a:rPr lang="en-US" dirty="0" err="1"/>
              <a:t>Firewire</a:t>
            </a:r>
            <a:r>
              <a:rPr lang="en-US" dirty="0"/>
              <a:t>, SCSI,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35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Communications between the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communications in a machine is done via a “bus.”</a:t>
            </a:r>
          </a:p>
          <a:p>
            <a:r>
              <a:rPr lang="en-US" dirty="0"/>
              <a:t>A bus is a physical pathway for communication between two or more devices</a:t>
            </a:r>
          </a:p>
          <a:p>
            <a:r>
              <a:rPr lang="en-US" dirty="0"/>
              <a:t>The system bus is the main pathway between the CPU and main memory, but also carries data to and from Input and Output (IO) devices.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44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CPU is the “brain” of the computer</a:t>
            </a:r>
          </a:p>
          <a:p>
            <a:r>
              <a:rPr lang="en-US" dirty="0"/>
              <a:t>It is a single piece of silicon in the form of a chip.</a:t>
            </a:r>
          </a:p>
          <a:p>
            <a:r>
              <a:rPr lang="en-US" dirty="0"/>
              <a:t>This is the only location where code is actually executed in the system.</a:t>
            </a:r>
          </a:p>
          <a:p>
            <a:r>
              <a:rPr lang="en-US" dirty="0"/>
              <a:t>The CPU only runs “machine language” code.</a:t>
            </a:r>
          </a:p>
          <a:p>
            <a:r>
              <a:rPr lang="en-US" dirty="0"/>
              <a:t>The CPU operates on a “fetch-decode-execute” cycle.</a:t>
            </a:r>
          </a:p>
          <a:p>
            <a:r>
              <a:rPr lang="en-US" dirty="0"/>
              <a:t>Each type of CPU has its own set of “instructions” which is understands.</a:t>
            </a:r>
          </a:p>
          <a:p>
            <a:r>
              <a:rPr lang="en-US" dirty="0"/>
              <a:t>Each CPU has a small amount of memory, call “registers” which it uses to perform operations and store results.</a:t>
            </a:r>
          </a:p>
          <a:p>
            <a:r>
              <a:rPr lang="en-US" dirty="0"/>
              <a:t>A CPU ay have a “cache” memory to perform more quickly.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779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Machine-Language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Computers can only understand very basic commands like </a:t>
            </a:r>
          </a:p>
          <a:p>
            <a:pPr lvl="1"/>
            <a:r>
              <a:rPr lang="en-US" dirty="0"/>
              <a:t>Move</a:t>
            </a:r>
          </a:p>
          <a:p>
            <a:pPr lvl="1"/>
            <a:r>
              <a:rPr lang="en-US" dirty="0"/>
              <a:t>Add</a:t>
            </a:r>
          </a:p>
          <a:p>
            <a:pPr lvl="1"/>
            <a:r>
              <a:rPr lang="en-US" dirty="0"/>
              <a:t>Subtract</a:t>
            </a:r>
          </a:p>
          <a:p>
            <a:pPr lvl="1"/>
            <a:r>
              <a:rPr lang="en-US" dirty="0"/>
              <a:t>Multiply</a:t>
            </a:r>
          </a:p>
          <a:p>
            <a:pPr lvl="1"/>
            <a:r>
              <a:rPr lang="en-US" dirty="0"/>
              <a:t>Compare</a:t>
            </a:r>
          </a:p>
          <a:p>
            <a:pPr lvl="1"/>
            <a:r>
              <a:rPr lang="en-US" dirty="0"/>
              <a:t>Jump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 The designer of the CPU puts the capability to perform these operations in the physical chip.</a:t>
            </a:r>
          </a:p>
        </p:txBody>
      </p:sp>
    </p:spTree>
    <p:extLst>
      <p:ext uri="{BB962C8B-B14F-4D97-AF65-F5344CB8AC3E}">
        <p14:creationId xmlns:p14="http://schemas.microsoft.com/office/powerpoint/2010/main" val="3926586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1225</Words>
  <Application>Microsoft Office PowerPoint</Application>
  <PresentationFormat>Widescreen</PresentationFormat>
  <Paragraphs>158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Fundamentals of System Hardware</vt:lpstr>
      <vt:lpstr>Overview</vt:lpstr>
      <vt:lpstr>Definition</vt:lpstr>
      <vt:lpstr>Types of computers</vt:lpstr>
      <vt:lpstr>Inside a computer</vt:lpstr>
      <vt:lpstr>What’s common between them?</vt:lpstr>
      <vt:lpstr>Communications between the devices</vt:lpstr>
      <vt:lpstr>The CPU</vt:lpstr>
      <vt:lpstr>Machine-Language</vt:lpstr>
      <vt:lpstr>Instruction set</vt:lpstr>
      <vt:lpstr>Fetch-Execute Cycle</vt:lpstr>
      <vt:lpstr>Memory</vt:lpstr>
      <vt:lpstr>PowerPoint Presentation</vt:lpstr>
      <vt:lpstr>The hierarchy</vt:lpstr>
      <vt:lpstr>RAM</vt:lpstr>
      <vt:lpstr>PowerPoint Presentation</vt:lpstr>
      <vt:lpstr>Secondary Storage</vt:lpstr>
      <vt:lpstr>HDD vs. SSD</vt:lpstr>
      <vt:lpstr>Networking</vt:lpstr>
      <vt:lpstr>Physical connections</vt:lpstr>
      <vt:lpstr>Packets</vt:lpstr>
      <vt:lpstr>Layers we commonly 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System Hardware</dc:title>
  <dc:creator>dkatz</dc:creator>
  <cp:lastModifiedBy>dkatz</cp:lastModifiedBy>
  <cp:revision>11</cp:revision>
  <dcterms:created xsi:type="dcterms:W3CDTF">2016-03-31T17:04:10Z</dcterms:created>
  <dcterms:modified xsi:type="dcterms:W3CDTF">2016-03-31T20:08:33Z</dcterms:modified>
</cp:coreProperties>
</file>