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4" r:id="rId6"/>
    <p:sldId id="259" r:id="rId7"/>
    <p:sldId id="265"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3" autoAdjust="0"/>
    <p:restoredTop sz="94660"/>
  </p:normalViewPr>
  <p:slideViewPr>
    <p:cSldViewPr snapToGrid="0">
      <p:cViewPr varScale="1">
        <p:scale>
          <a:sx n="75" d="100"/>
          <a:sy n="75" d="100"/>
        </p:scale>
        <p:origin x="67"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EE9B-E06D-1FFC-3DD5-9AE09BDBA2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AB666E-D1FE-1A8E-3F54-E25D0846ED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237A31-6CF5-ED81-D2A7-F2ABDE7F1779}"/>
              </a:ext>
            </a:extLst>
          </p:cNvPr>
          <p:cNvSpPr>
            <a:spLocks noGrp="1"/>
          </p:cNvSpPr>
          <p:nvPr>
            <p:ph type="dt" sz="half" idx="10"/>
          </p:nvPr>
        </p:nvSpPr>
        <p:spPr/>
        <p:txBody>
          <a:bodyPr/>
          <a:lstStyle/>
          <a:p>
            <a:fld id="{BDFA759B-497F-4E54-B435-8DCB63532CC7}" type="datetimeFigureOut">
              <a:rPr lang="en-US" smtClean="0"/>
              <a:t>4/23/2023</a:t>
            </a:fld>
            <a:endParaRPr lang="en-US"/>
          </a:p>
        </p:txBody>
      </p:sp>
      <p:sp>
        <p:nvSpPr>
          <p:cNvPr id="5" name="Footer Placeholder 4">
            <a:extLst>
              <a:ext uri="{FF2B5EF4-FFF2-40B4-BE49-F238E27FC236}">
                <a16:creationId xmlns:a16="http://schemas.microsoft.com/office/drawing/2014/main" id="{A67A5519-5B76-F95C-72FA-C75E3BD14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3D9A5-3988-4226-85A0-50F6CEE0A0DE}"/>
              </a:ext>
            </a:extLst>
          </p:cNvPr>
          <p:cNvSpPr>
            <a:spLocks noGrp="1"/>
          </p:cNvSpPr>
          <p:nvPr>
            <p:ph type="sldNum" sz="quarter" idx="12"/>
          </p:nvPr>
        </p:nvSpPr>
        <p:spPr/>
        <p:txBody>
          <a:bodyPr/>
          <a:lstStyle/>
          <a:p>
            <a:fld id="{09175C24-FCE0-4CBF-BC50-1ACC3100DA00}" type="slidenum">
              <a:rPr lang="en-US" smtClean="0"/>
              <a:t>‹#›</a:t>
            </a:fld>
            <a:endParaRPr lang="en-US"/>
          </a:p>
        </p:txBody>
      </p:sp>
    </p:spTree>
    <p:extLst>
      <p:ext uri="{BB962C8B-B14F-4D97-AF65-F5344CB8AC3E}">
        <p14:creationId xmlns:p14="http://schemas.microsoft.com/office/powerpoint/2010/main" val="61578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AB59-D07B-7018-AC9E-86B4747396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BACA18-2C28-73AE-414D-EC006E3018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514D5-BDB5-75B0-C7B6-DF75CFAB6D4D}"/>
              </a:ext>
            </a:extLst>
          </p:cNvPr>
          <p:cNvSpPr>
            <a:spLocks noGrp="1"/>
          </p:cNvSpPr>
          <p:nvPr>
            <p:ph type="dt" sz="half" idx="10"/>
          </p:nvPr>
        </p:nvSpPr>
        <p:spPr/>
        <p:txBody>
          <a:bodyPr/>
          <a:lstStyle/>
          <a:p>
            <a:fld id="{BDFA759B-497F-4E54-B435-8DCB63532CC7}" type="datetimeFigureOut">
              <a:rPr lang="en-US" smtClean="0"/>
              <a:t>4/23/2023</a:t>
            </a:fld>
            <a:endParaRPr lang="en-US"/>
          </a:p>
        </p:txBody>
      </p:sp>
      <p:sp>
        <p:nvSpPr>
          <p:cNvPr id="5" name="Footer Placeholder 4">
            <a:extLst>
              <a:ext uri="{FF2B5EF4-FFF2-40B4-BE49-F238E27FC236}">
                <a16:creationId xmlns:a16="http://schemas.microsoft.com/office/drawing/2014/main" id="{256E67A7-FBDE-594A-7FF2-51D1124F2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3537F-52E4-99DD-13B9-3BBFC5A6826C}"/>
              </a:ext>
            </a:extLst>
          </p:cNvPr>
          <p:cNvSpPr>
            <a:spLocks noGrp="1"/>
          </p:cNvSpPr>
          <p:nvPr>
            <p:ph type="sldNum" sz="quarter" idx="12"/>
          </p:nvPr>
        </p:nvSpPr>
        <p:spPr/>
        <p:txBody>
          <a:bodyPr/>
          <a:lstStyle/>
          <a:p>
            <a:fld id="{09175C24-FCE0-4CBF-BC50-1ACC3100DA00}" type="slidenum">
              <a:rPr lang="en-US" smtClean="0"/>
              <a:t>‹#›</a:t>
            </a:fld>
            <a:endParaRPr lang="en-US"/>
          </a:p>
        </p:txBody>
      </p:sp>
    </p:spTree>
    <p:extLst>
      <p:ext uri="{BB962C8B-B14F-4D97-AF65-F5344CB8AC3E}">
        <p14:creationId xmlns:p14="http://schemas.microsoft.com/office/powerpoint/2010/main" val="52013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F8218E-FFBA-5581-21FB-3325F09C2B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C9240D-F32B-9CDB-C70F-82292E6354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C4FF9-E2FC-24FB-7456-160651187A57}"/>
              </a:ext>
            </a:extLst>
          </p:cNvPr>
          <p:cNvSpPr>
            <a:spLocks noGrp="1"/>
          </p:cNvSpPr>
          <p:nvPr>
            <p:ph type="dt" sz="half" idx="10"/>
          </p:nvPr>
        </p:nvSpPr>
        <p:spPr/>
        <p:txBody>
          <a:bodyPr/>
          <a:lstStyle/>
          <a:p>
            <a:fld id="{BDFA759B-497F-4E54-B435-8DCB63532CC7}" type="datetimeFigureOut">
              <a:rPr lang="en-US" smtClean="0"/>
              <a:t>4/23/2023</a:t>
            </a:fld>
            <a:endParaRPr lang="en-US"/>
          </a:p>
        </p:txBody>
      </p:sp>
      <p:sp>
        <p:nvSpPr>
          <p:cNvPr id="5" name="Footer Placeholder 4">
            <a:extLst>
              <a:ext uri="{FF2B5EF4-FFF2-40B4-BE49-F238E27FC236}">
                <a16:creationId xmlns:a16="http://schemas.microsoft.com/office/drawing/2014/main" id="{9D036324-AC0D-5CC3-DCCA-0AD2CAF3C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2873B-AE6A-4487-D6C5-684C8025EAB0}"/>
              </a:ext>
            </a:extLst>
          </p:cNvPr>
          <p:cNvSpPr>
            <a:spLocks noGrp="1"/>
          </p:cNvSpPr>
          <p:nvPr>
            <p:ph type="sldNum" sz="quarter" idx="12"/>
          </p:nvPr>
        </p:nvSpPr>
        <p:spPr/>
        <p:txBody>
          <a:bodyPr/>
          <a:lstStyle/>
          <a:p>
            <a:fld id="{09175C24-FCE0-4CBF-BC50-1ACC3100DA00}" type="slidenum">
              <a:rPr lang="en-US" smtClean="0"/>
              <a:t>‹#›</a:t>
            </a:fld>
            <a:endParaRPr lang="en-US"/>
          </a:p>
        </p:txBody>
      </p:sp>
    </p:spTree>
    <p:extLst>
      <p:ext uri="{BB962C8B-B14F-4D97-AF65-F5344CB8AC3E}">
        <p14:creationId xmlns:p14="http://schemas.microsoft.com/office/powerpoint/2010/main" val="2950851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C97B-328F-77F6-FEB3-A1F5E7D62E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BC773-5026-734A-1201-6627FA6C4F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52AAF-BA77-4D35-578F-A12EFAC5FDE4}"/>
              </a:ext>
            </a:extLst>
          </p:cNvPr>
          <p:cNvSpPr>
            <a:spLocks noGrp="1"/>
          </p:cNvSpPr>
          <p:nvPr>
            <p:ph type="dt" sz="half" idx="10"/>
          </p:nvPr>
        </p:nvSpPr>
        <p:spPr/>
        <p:txBody>
          <a:bodyPr/>
          <a:lstStyle/>
          <a:p>
            <a:fld id="{BDFA759B-497F-4E54-B435-8DCB63532CC7}" type="datetimeFigureOut">
              <a:rPr lang="en-US" smtClean="0"/>
              <a:t>4/23/2023</a:t>
            </a:fld>
            <a:endParaRPr lang="en-US"/>
          </a:p>
        </p:txBody>
      </p:sp>
      <p:sp>
        <p:nvSpPr>
          <p:cNvPr id="5" name="Footer Placeholder 4">
            <a:extLst>
              <a:ext uri="{FF2B5EF4-FFF2-40B4-BE49-F238E27FC236}">
                <a16:creationId xmlns:a16="http://schemas.microsoft.com/office/drawing/2014/main" id="{95DE93A0-5891-9ECA-AFA5-EEB771C16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054D7-F960-FC15-07FF-F75BA873740E}"/>
              </a:ext>
            </a:extLst>
          </p:cNvPr>
          <p:cNvSpPr>
            <a:spLocks noGrp="1"/>
          </p:cNvSpPr>
          <p:nvPr>
            <p:ph type="sldNum" sz="quarter" idx="12"/>
          </p:nvPr>
        </p:nvSpPr>
        <p:spPr/>
        <p:txBody>
          <a:bodyPr/>
          <a:lstStyle/>
          <a:p>
            <a:fld id="{09175C24-FCE0-4CBF-BC50-1ACC3100DA00}" type="slidenum">
              <a:rPr lang="en-US" smtClean="0"/>
              <a:t>‹#›</a:t>
            </a:fld>
            <a:endParaRPr lang="en-US"/>
          </a:p>
        </p:txBody>
      </p:sp>
    </p:spTree>
    <p:extLst>
      <p:ext uri="{BB962C8B-B14F-4D97-AF65-F5344CB8AC3E}">
        <p14:creationId xmlns:p14="http://schemas.microsoft.com/office/powerpoint/2010/main" val="169833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748F-9EF0-8B33-B7A0-7F3382E01D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175B0-6550-B89A-1525-37BE408210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046B3A-6596-8DF0-62F8-CDBD4C3F281B}"/>
              </a:ext>
            </a:extLst>
          </p:cNvPr>
          <p:cNvSpPr>
            <a:spLocks noGrp="1"/>
          </p:cNvSpPr>
          <p:nvPr>
            <p:ph type="dt" sz="half" idx="10"/>
          </p:nvPr>
        </p:nvSpPr>
        <p:spPr/>
        <p:txBody>
          <a:bodyPr/>
          <a:lstStyle/>
          <a:p>
            <a:fld id="{BDFA759B-497F-4E54-B435-8DCB63532CC7}" type="datetimeFigureOut">
              <a:rPr lang="en-US" smtClean="0"/>
              <a:t>4/23/2023</a:t>
            </a:fld>
            <a:endParaRPr lang="en-US"/>
          </a:p>
        </p:txBody>
      </p:sp>
      <p:sp>
        <p:nvSpPr>
          <p:cNvPr id="5" name="Footer Placeholder 4">
            <a:extLst>
              <a:ext uri="{FF2B5EF4-FFF2-40B4-BE49-F238E27FC236}">
                <a16:creationId xmlns:a16="http://schemas.microsoft.com/office/drawing/2014/main" id="{5E16F7D2-2E02-CA7C-418C-47F8A48A0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80DC7-69EF-4DB7-EECB-4AD5E2ED945F}"/>
              </a:ext>
            </a:extLst>
          </p:cNvPr>
          <p:cNvSpPr>
            <a:spLocks noGrp="1"/>
          </p:cNvSpPr>
          <p:nvPr>
            <p:ph type="sldNum" sz="quarter" idx="12"/>
          </p:nvPr>
        </p:nvSpPr>
        <p:spPr/>
        <p:txBody>
          <a:bodyPr/>
          <a:lstStyle/>
          <a:p>
            <a:fld id="{09175C24-FCE0-4CBF-BC50-1ACC3100DA00}" type="slidenum">
              <a:rPr lang="en-US" smtClean="0"/>
              <a:t>‹#›</a:t>
            </a:fld>
            <a:endParaRPr lang="en-US"/>
          </a:p>
        </p:txBody>
      </p:sp>
    </p:spTree>
    <p:extLst>
      <p:ext uri="{BB962C8B-B14F-4D97-AF65-F5344CB8AC3E}">
        <p14:creationId xmlns:p14="http://schemas.microsoft.com/office/powerpoint/2010/main" val="54851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A960-BEEB-4151-53C7-6067E7DAF3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BB166-2D6E-31AA-8A8B-E59D9781B1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747EDA-7BB8-8252-EAB1-2B67A0BE32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299534-6A33-A718-2BAC-CF5512AF6E28}"/>
              </a:ext>
            </a:extLst>
          </p:cNvPr>
          <p:cNvSpPr>
            <a:spLocks noGrp="1"/>
          </p:cNvSpPr>
          <p:nvPr>
            <p:ph type="dt" sz="half" idx="10"/>
          </p:nvPr>
        </p:nvSpPr>
        <p:spPr/>
        <p:txBody>
          <a:bodyPr/>
          <a:lstStyle/>
          <a:p>
            <a:fld id="{BDFA759B-497F-4E54-B435-8DCB63532CC7}" type="datetimeFigureOut">
              <a:rPr lang="en-US" smtClean="0"/>
              <a:t>4/23/2023</a:t>
            </a:fld>
            <a:endParaRPr lang="en-US"/>
          </a:p>
        </p:txBody>
      </p:sp>
      <p:sp>
        <p:nvSpPr>
          <p:cNvPr id="6" name="Footer Placeholder 5">
            <a:extLst>
              <a:ext uri="{FF2B5EF4-FFF2-40B4-BE49-F238E27FC236}">
                <a16:creationId xmlns:a16="http://schemas.microsoft.com/office/drawing/2014/main" id="{606E8BD4-E6AF-6E60-94C5-06549E5234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4C1EE-F9BC-4598-E27A-F315E3453F2A}"/>
              </a:ext>
            </a:extLst>
          </p:cNvPr>
          <p:cNvSpPr>
            <a:spLocks noGrp="1"/>
          </p:cNvSpPr>
          <p:nvPr>
            <p:ph type="sldNum" sz="quarter" idx="12"/>
          </p:nvPr>
        </p:nvSpPr>
        <p:spPr/>
        <p:txBody>
          <a:bodyPr/>
          <a:lstStyle/>
          <a:p>
            <a:fld id="{09175C24-FCE0-4CBF-BC50-1ACC3100DA00}" type="slidenum">
              <a:rPr lang="en-US" smtClean="0"/>
              <a:t>‹#›</a:t>
            </a:fld>
            <a:endParaRPr lang="en-US"/>
          </a:p>
        </p:txBody>
      </p:sp>
    </p:spTree>
    <p:extLst>
      <p:ext uri="{BB962C8B-B14F-4D97-AF65-F5344CB8AC3E}">
        <p14:creationId xmlns:p14="http://schemas.microsoft.com/office/powerpoint/2010/main" val="38117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B6EB-F0B6-C73D-716B-FAEEAC7350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830CD3-8503-B5FE-9DE2-8C39CE3D40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0DC137-B8EA-B392-9458-E5550D6A16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737B12-AF45-741F-D062-393D52D632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0214D-A10D-44A2-B8EF-E6ADA03D9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7CE626-4D6C-710A-B939-BF586D55BAC6}"/>
              </a:ext>
            </a:extLst>
          </p:cNvPr>
          <p:cNvSpPr>
            <a:spLocks noGrp="1"/>
          </p:cNvSpPr>
          <p:nvPr>
            <p:ph type="dt" sz="half" idx="10"/>
          </p:nvPr>
        </p:nvSpPr>
        <p:spPr/>
        <p:txBody>
          <a:bodyPr/>
          <a:lstStyle/>
          <a:p>
            <a:fld id="{BDFA759B-497F-4E54-B435-8DCB63532CC7}" type="datetimeFigureOut">
              <a:rPr lang="en-US" smtClean="0"/>
              <a:t>4/23/2023</a:t>
            </a:fld>
            <a:endParaRPr lang="en-US"/>
          </a:p>
        </p:txBody>
      </p:sp>
      <p:sp>
        <p:nvSpPr>
          <p:cNvPr id="8" name="Footer Placeholder 7">
            <a:extLst>
              <a:ext uri="{FF2B5EF4-FFF2-40B4-BE49-F238E27FC236}">
                <a16:creationId xmlns:a16="http://schemas.microsoft.com/office/drawing/2014/main" id="{2C0F5238-364A-3A60-A96A-7AC462A662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F55ED2-5305-D310-3B4F-C38D2A92E9B7}"/>
              </a:ext>
            </a:extLst>
          </p:cNvPr>
          <p:cNvSpPr>
            <a:spLocks noGrp="1"/>
          </p:cNvSpPr>
          <p:nvPr>
            <p:ph type="sldNum" sz="quarter" idx="12"/>
          </p:nvPr>
        </p:nvSpPr>
        <p:spPr/>
        <p:txBody>
          <a:bodyPr/>
          <a:lstStyle/>
          <a:p>
            <a:fld id="{09175C24-FCE0-4CBF-BC50-1ACC3100DA00}" type="slidenum">
              <a:rPr lang="en-US" smtClean="0"/>
              <a:t>‹#›</a:t>
            </a:fld>
            <a:endParaRPr lang="en-US"/>
          </a:p>
        </p:txBody>
      </p:sp>
    </p:spTree>
    <p:extLst>
      <p:ext uri="{BB962C8B-B14F-4D97-AF65-F5344CB8AC3E}">
        <p14:creationId xmlns:p14="http://schemas.microsoft.com/office/powerpoint/2010/main" val="2019576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3D7B-1C82-E396-839C-4BB9D88ECE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F326A4-F3A4-0101-C841-603620CB2C48}"/>
              </a:ext>
            </a:extLst>
          </p:cNvPr>
          <p:cNvSpPr>
            <a:spLocks noGrp="1"/>
          </p:cNvSpPr>
          <p:nvPr>
            <p:ph type="dt" sz="half" idx="10"/>
          </p:nvPr>
        </p:nvSpPr>
        <p:spPr/>
        <p:txBody>
          <a:bodyPr/>
          <a:lstStyle/>
          <a:p>
            <a:fld id="{BDFA759B-497F-4E54-B435-8DCB63532CC7}" type="datetimeFigureOut">
              <a:rPr lang="en-US" smtClean="0"/>
              <a:t>4/23/2023</a:t>
            </a:fld>
            <a:endParaRPr lang="en-US"/>
          </a:p>
        </p:txBody>
      </p:sp>
      <p:sp>
        <p:nvSpPr>
          <p:cNvPr id="4" name="Footer Placeholder 3">
            <a:extLst>
              <a:ext uri="{FF2B5EF4-FFF2-40B4-BE49-F238E27FC236}">
                <a16:creationId xmlns:a16="http://schemas.microsoft.com/office/drawing/2014/main" id="{B1F1661B-FED3-EA0E-A88D-34CE2C2A22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31E921-4BC9-AAAE-D6D1-1748B798E462}"/>
              </a:ext>
            </a:extLst>
          </p:cNvPr>
          <p:cNvSpPr>
            <a:spLocks noGrp="1"/>
          </p:cNvSpPr>
          <p:nvPr>
            <p:ph type="sldNum" sz="quarter" idx="12"/>
          </p:nvPr>
        </p:nvSpPr>
        <p:spPr/>
        <p:txBody>
          <a:bodyPr/>
          <a:lstStyle/>
          <a:p>
            <a:fld id="{09175C24-FCE0-4CBF-BC50-1ACC3100DA00}" type="slidenum">
              <a:rPr lang="en-US" smtClean="0"/>
              <a:t>‹#›</a:t>
            </a:fld>
            <a:endParaRPr lang="en-US"/>
          </a:p>
        </p:txBody>
      </p:sp>
    </p:spTree>
    <p:extLst>
      <p:ext uri="{BB962C8B-B14F-4D97-AF65-F5344CB8AC3E}">
        <p14:creationId xmlns:p14="http://schemas.microsoft.com/office/powerpoint/2010/main" val="2434778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DEB63-24DB-FF95-005A-FE8D38E3EB49}"/>
              </a:ext>
            </a:extLst>
          </p:cNvPr>
          <p:cNvSpPr>
            <a:spLocks noGrp="1"/>
          </p:cNvSpPr>
          <p:nvPr>
            <p:ph type="dt" sz="half" idx="10"/>
          </p:nvPr>
        </p:nvSpPr>
        <p:spPr/>
        <p:txBody>
          <a:bodyPr/>
          <a:lstStyle/>
          <a:p>
            <a:fld id="{BDFA759B-497F-4E54-B435-8DCB63532CC7}" type="datetimeFigureOut">
              <a:rPr lang="en-US" smtClean="0"/>
              <a:t>4/23/2023</a:t>
            </a:fld>
            <a:endParaRPr lang="en-US"/>
          </a:p>
        </p:txBody>
      </p:sp>
      <p:sp>
        <p:nvSpPr>
          <p:cNvPr id="3" name="Footer Placeholder 2">
            <a:extLst>
              <a:ext uri="{FF2B5EF4-FFF2-40B4-BE49-F238E27FC236}">
                <a16:creationId xmlns:a16="http://schemas.microsoft.com/office/drawing/2014/main" id="{45A75499-8C39-C52D-5469-A7C368BDDF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06393B-7626-1D0F-4E4F-4DE33D171B63}"/>
              </a:ext>
            </a:extLst>
          </p:cNvPr>
          <p:cNvSpPr>
            <a:spLocks noGrp="1"/>
          </p:cNvSpPr>
          <p:nvPr>
            <p:ph type="sldNum" sz="quarter" idx="12"/>
          </p:nvPr>
        </p:nvSpPr>
        <p:spPr/>
        <p:txBody>
          <a:bodyPr/>
          <a:lstStyle/>
          <a:p>
            <a:fld id="{09175C24-FCE0-4CBF-BC50-1ACC3100DA00}" type="slidenum">
              <a:rPr lang="en-US" smtClean="0"/>
              <a:t>‹#›</a:t>
            </a:fld>
            <a:endParaRPr lang="en-US"/>
          </a:p>
        </p:txBody>
      </p:sp>
    </p:spTree>
    <p:extLst>
      <p:ext uri="{BB962C8B-B14F-4D97-AF65-F5344CB8AC3E}">
        <p14:creationId xmlns:p14="http://schemas.microsoft.com/office/powerpoint/2010/main" val="423748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B19C-7D7F-F0BB-1AE3-2A09AA5E8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8A6D8F-39DA-4CF7-BE30-8038A406BB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8264B8-7285-DB32-60CF-871E24375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608E4-54C1-863E-B135-2C61D05FCFD3}"/>
              </a:ext>
            </a:extLst>
          </p:cNvPr>
          <p:cNvSpPr>
            <a:spLocks noGrp="1"/>
          </p:cNvSpPr>
          <p:nvPr>
            <p:ph type="dt" sz="half" idx="10"/>
          </p:nvPr>
        </p:nvSpPr>
        <p:spPr/>
        <p:txBody>
          <a:bodyPr/>
          <a:lstStyle/>
          <a:p>
            <a:fld id="{BDFA759B-497F-4E54-B435-8DCB63532CC7}" type="datetimeFigureOut">
              <a:rPr lang="en-US" smtClean="0"/>
              <a:t>4/23/2023</a:t>
            </a:fld>
            <a:endParaRPr lang="en-US"/>
          </a:p>
        </p:txBody>
      </p:sp>
      <p:sp>
        <p:nvSpPr>
          <p:cNvPr id="6" name="Footer Placeholder 5">
            <a:extLst>
              <a:ext uri="{FF2B5EF4-FFF2-40B4-BE49-F238E27FC236}">
                <a16:creationId xmlns:a16="http://schemas.microsoft.com/office/drawing/2014/main" id="{06D19E10-83B9-4C5C-C6CA-CC677996F9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A9EF0-BD8D-91AC-71B8-DB40D3517B75}"/>
              </a:ext>
            </a:extLst>
          </p:cNvPr>
          <p:cNvSpPr>
            <a:spLocks noGrp="1"/>
          </p:cNvSpPr>
          <p:nvPr>
            <p:ph type="sldNum" sz="quarter" idx="12"/>
          </p:nvPr>
        </p:nvSpPr>
        <p:spPr/>
        <p:txBody>
          <a:bodyPr/>
          <a:lstStyle/>
          <a:p>
            <a:fld id="{09175C24-FCE0-4CBF-BC50-1ACC3100DA00}" type="slidenum">
              <a:rPr lang="en-US" smtClean="0"/>
              <a:t>‹#›</a:t>
            </a:fld>
            <a:endParaRPr lang="en-US"/>
          </a:p>
        </p:txBody>
      </p:sp>
    </p:spTree>
    <p:extLst>
      <p:ext uri="{BB962C8B-B14F-4D97-AF65-F5344CB8AC3E}">
        <p14:creationId xmlns:p14="http://schemas.microsoft.com/office/powerpoint/2010/main" val="283339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5914-A58A-9A93-3420-D572D9B34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71653C-A1A3-5F43-4389-C03B5AE0E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E1CDEC-8F34-4809-0A88-9F3F779C9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AB67-5F88-23CC-43B5-9828FD356933}"/>
              </a:ext>
            </a:extLst>
          </p:cNvPr>
          <p:cNvSpPr>
            <a:spLocks noGrp="1"/>
          </p:cNvSpPr>
          <p:nvPr>
            <p:ph type="dt" sz="half" idx="10"/>
          </p:nvPr>
        </p:nvSpPr>
        <p:spPr/>
        <p:txBody>
          <a:bodyPr/>
          <a:lstStyle/>
          <a:p>
            <a:fld id="{BDFA759B-497F-4E54-B435-8DCB63532CC7}" type="datetimeFigureOut">
              <a:rPr lang="en-US" smtClean="0"/>
              <a:t>4/23/2023</a:t>
            </a:fld>
            <a:endParaRPr lang="en-US"/>
          </a:p>
        </p:txBody>
      </p:sp>
      <p:sp>
        <p:nvSpPr>
          <p:cNvPr id="6" name="Footer Placeholder 5">
            <a:extLst>
              <a:ext uri="{FF2B5EF4-FFF2-40B4-BE49-F238E27FC236}">
                <a16:creationId xmlns:a16="http://schemas.microsoft.com/office/drawing/2014/main" id="{87ACD397-9DE5-6633-2C2E-2E2B5B159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F6609-87E0-C6B5-B748-D64A5933C33B}"/>
              </a:ext>
            </a:extLst>
          </p:cNvPr>
          <p:cNvSpPr>
            <a:spLocks noGrp="1"/>
          </p:cNvSpPr>
          <p:nvPr>
            <p:ph type="sldNum" sz="quarter" idx="12"/>
          </p:nvPr>
        </p:nvSpPr>
        <p:spPr/>
        <p:txBody>
          <a:bodyPr/>
          <a:lstStyle/>
          <a:p>
            <a:fld id="{09175C24-FCE0-4CBF-BC50-1ACC3100DA00}" type="slidenum">
              <a:rPr lang="en-US" smtClean="0"/>
              <a:t>‹#›</a:t>
            </a:fld>
            <a:endParaRPr lang="en-US"/>
          </a:p>
        </p:txBody>
      </p:sp>
    </p:spTree>
    <p:extLst>
      <p:ext uri="{BB962C8B-B14F-4D97-AF65-F5344CB8AC3E}">
        <p14:creationId xmlns:p14="http://schemas.microsoft.com/office/powerpoint/2010/main" val="852060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FF1BDD-E6AB-4089-56A1-AE7B691586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C690DE-7CC5-51B7-D383-195ADE2C6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69D726-A146-D7EE-16D4-7215277AA8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A759B-497F-4E54-B435-8DCB63532CC7}" type="datetimeFigureOut">
              <a:rPr lang="en-US" smtClean="0"/>
              <a:t>4/23/2023</a:t>
            </a:fld>
            <a:endParaRPr lang="en-US"/>
          </a:p>
        </p:txBody>
      </p:sp>
      <p:sp>
        <p:nvSpPr>
          <p:cNvPr id="5" name="Footer Placeholder 4">
            <a:extLst>
              <a:ext uri="{FF2B5EF4-FFF2-40B4-BE49-F238E27FC236}">
                <a16:creationId xmlns:a16="http://schemas.microsoft.com/office/drawing/2014/main" id="{5286ECF4-DEFF-56F0-719C-C1670EDC5A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08B52D-2DEC-26E3-2C1F-73E043932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75C24-FCE0-4CBF-BC50-1ACC3100DA00}" type="slidenum">
              <a:rPr lang="en-US" smtClean="0"/>
              <a:t>‹#›</a:t>
            </a:fld>
            <a:endParaRPr lang="en-US"/>
          </a:p>
        </p:txBody>
      </p:sp>
    </p:spTree>
    <p:extLst>
      <p:ext uri="{BB962C8B-B14F-4D97-AF65-F5344CB8AC3E}">
        <p14:creationId xmlns:p14="http://schemas.microsoft.com/office/powerpoint/2010/main" val="4119668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fernando2rad/brain-tumor-mri-images-44c"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a-look-at-precision-recall-and-f1-score-36b5fd0dd3ec" TargetMode="External"/><Relationship Id="rId2" Type="http://schemas.openxmlformats.org/officeDocument/2006/relationships/hyperlink" Target="https://www.mayoclinic.org/diseases-conditions/meningioma/" TargetMode="External"/><Relationship Id="rId1" Type="http://schemas.openxmlformats.org/officeDocument/2006/relationships/slideLayout" Target="../slideLayouts/slideLayout2.xml"/><Relationship Id="rId4" Type="http://schemas.openxmlformats.org/officeDocument/2006/relationships/hyperlink" Target="https://pytorch.org/do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B33B-5FE4-6AD6-F8F1-B075A5B3014C}"/>
              </a:ext>
            </a:extLst>
          </p:cNvPr>
          <p:cNvSpPr>
            <a:spLocks noGrp="1"/>
          </p:cNvSpPr>
          <p:nvPr>
            <p:ph type="ctrTitle"/>
          </p:nvPr>
        </p:nvSpPr>
        <p:spPr/>
        <p:txBody>
          <a:bodyPr>
            <a:normAutofit fontScale="90000"/>
          </a:bodyPr>
          <a:lstStyle/>
          <a:p>
            <a:r>
              <a:rPr lang="en-US" dirty="0"/>
              <a:t>Classifying MRI images of brain tumors using a pre-trained network Resnet18</a:t>
            </a:r>
          </a:p>
        </p:txBody>
      </p:sp>
      <p:sp>
        <p:nvSpPr>
          <p:cNvPr id="3" name="Subtitle 2">
            <a:extLst>
              <a:ext uri="{FF2B5EF4-FFF2-40B4-BE49-F238E27FC236}">
                <a16:creationId xmlns:a16="http://schemas.microsoft.com/office/drawing/2014/main" id="{9A1F4244-A6F2-D7DE-325A-E8D9DA42426E}"/>
              </a:ext>
            </a:extLst>
          </p:cNvPr>
          <p:cNvSpPr>
            <a:spLocks noGrp="1"/>
          </p:cNvSpPr>
          <p:nvPr>
            <p:ph type="subTitle" idx="1"/>
          </p:nvPr>
        </p:nvSpPr>
        <p:spPr/>
        <p:txBody>
          <a:bodyPr/>
          <a:lstStyle/>
          <a:p>
            <a:r>
              <a:rPr lang="en-US" dirty="0"/>
              <a:t>DATS 6303</a:t>
            </a:r>
          </a:p>
          <a:p>
            <a:r>
              <a:rPr lang="en-US" dirty="0"/>
              <a:t>Spring 2023</a:t>
            </a:r>
          </a:p>
          <a:p>
            <a:r>
              <a:rPr lang="en-US" dirty="0"/>
              <a:t>Vinay Bhandaru</a:t>
            </a:r>
          </a:p>
        </p:txBody>
      </p:sp>
    </p:spTree>
    <p:extLst>
      <p:ext uri="{BB962C8B-B14F-4D97-AF65-F5344CB8AC3E}">
        <p14:creationId xmlns:p14="http://schemas.microsoft.com/office/powerpoint/2010/main" val="3751126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322B-1E51-D3CE-FDCF-849823552657}"/>
              </a:ext>
            </a:extLst>
          </p:cNvPr>
          <p:cNvSpPr>
            <a:spLocks noGrp="1"/>
          </p:cNvSpPr>
          <p:nvPr>
            <p:ph type="title"/>
          </p:nvPr>
        </p:nvSpPr>
        <p:spPr/>
        <p:txBody>
          <a:bodyPr/>
          <a:lstStyle/>
          <a:p>
            <a:r>
              <a:rPr lang="en-US" dirty="0"/>
              <a:t>Description of the data set</a:t>
            </a:r>
          </a:p>
        </p:txBody>
      </p:sp>
      <p:sp>
        <p:nvSpPr>
          <p:cNvPr id="3" name="Content Placeholder 2">
            <a:extLst>
              <a:ext uri="{FF2B5EF4-FFF2-40B4-BE49-F238E27FC236}">
                <a16:creationId xmlns:a16="http://schemas.microsoft.com/office/drawing/2014/main" id="{ECDC5818-690E-2B50-2B46-9EDF5F88A827}"/>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4479 brain MRI images available on the Kaggle website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hlinkClick r:id="rId2"/>
              </a:rPr>
              <a:t>https://www.kaggle.com/datasets/fernando2rad/brain-tumor-mri-images-44c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image sizes vary.  The first dimension ranges between 347 and 630 pixels and the second dimension ranges between 305 and 630 pixels.  50% of the images have a dimension of 630X630.</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44 directories containing images.  Each directory corresponds to one of 44 classes and the folder name indicates the class.  There are between 17 and 369 images per class.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973376B5-B78A-2B11-3DB1-E96186B9DFD2}"/>
              </a:ext>
            </a:extLst>
          </p:cNvPr>
          <p:cNvPicPr>
            <a:picLocks noChangeAspect="1"/>
          </p:cNvPicPr>
          <p:nvPr/>
        </p:nvPicPr>
        <p:blipFill>
          <a:blip r:embed="rId3"/>
          <a:stretch>
            <a:fillRect/>
          </a:stretch>
        </p:blipFill>
        <p:spPr>
          <a:xfrm>
            <a:off x="2075285" y="3837209"/>
            <a:ext cx="1837909" cy="2804670"/>
          </a:xfrm>
          <a:prstGeom prst="rect">
            <a:avLst/>
          </a:prstGeom>
        </p:spPr>
      </p:pic>
      <p:pic>
        <p:nvPicPr>
          <p:cNvPr id="7" name="Picture 6">
            <a:extLst>
              <a:ext uri="{FF2B5EF4-FFF2-40B4-BE49-F238E27FC236}">
                <a16:creationId xmlns:a16="http://schemas.microsoft.com/office/drawing/2014/main" id="{1E574E7C-2AE7-FB9F-E090-9F9497BC6F8E}"/>
              </a:ext>
            </a:extLst>
          </p:cNvPr>
          <p:cNvPicPr>
            <a:picLocks noChangeAspect="1"/>
          </p:cNvPicPr>
          <p:nvPr/>
        </p:nvPicPr>
        <p:blipFill>
          <a:blip r:embed="rId4"/>
          <a:stretch>
            <a:fillRect/>
          </a:stretch>
        </p:blipFill>
        <p:spPr>
          <a:xfrm>
            <a:off x="4957180" y="4001294"/>
            <a:ext cx="3514725" cy="1238250"/>
          </a:xfrm>
          <a:prstGeom prst="rect">
            <a:avLst/>
          </a:prstGeom>
        </p:spPr>
      </p:pic>
    </p:spTree>
    <p:extLst>
      <p:ext uri="{BB962C8B-B14F-4D97-AF65-F5344CB8AC3E}">
        <p14:creationId xmlns:p14="http://schemas.microsoft.com/office/powerpoint/2010/main" val="258114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73A8-DA17-6F46-7F01-D180B9FF1CD8}"/>
              </a:ext>
            </a:extLst>
          </p:cNvPr>
          <p:cNvSpPr>
            <a:spLocks noGrp="1"/>
          </p:cNvSpPr>
          <p:nvPr>
            <p:ph type="title"/>
          </p:nvPr>
        </p:nvSpPr>
        <p:spPr/>
        <p:txBody>
          <a:bodyPr/>
          <a:lstStyle/>
          <a:p>
            <a:r>
              <a:rPr lang="en-US" dirty="0"/>
              <a:t>Description of the data set</a:t>
            </a:r>
          </a:p>
        </p:txBody>
      </p:sp>
      <p:sp>
        <p:nvSpPr>
          <p:cNvPr id="3" name="Content Placeholder 2">
            <a:extLst>
              <a:ext uri="{FF2B5EF4-FFF2-40B4-BE49-F238E27FC236}">
                <a16:creationId xmlns:a16="http://schemas.microsoft.com/office/drawing/2014/main" id="{41992598-DFB3-669C-B6A3-4251869E2A61}"/>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44 </a:t>
            </a:r>
            <a:r>
              <a:rPr lang="en-US" sz="1800" kern="100" dirty="0">
                <a:latin typeface="Calibri" panose="020F0502020204030204" pitchFamily="34" charset="0"/>
                <a:ea typeface="Calibri" panose="020F0502020204030204" pitchFamily="34" charset="0"/>
                <a:cs typeface="Times New Roman" panose="02020603050405020304" pitchFamily="18" charset="0"/>
              </a:rPr>
              <a:t>Image 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lasses are based on combinations of 14 tumor types and normal and 3 image contrast types.</a:t>
            </a:r>
          </a:p>
          <a:p>
            <a:r>
              <a:rPr lang="en-US" sz="1800" dirty="0">
                <a:latin typeface="Calibri" panose="020F0502020204030204" pitchFamily="34" charset="0"/>
                <a:ea typeface="Calibri" panose="020F0502020204030204" pitchFamily="34" charset="0"/>
                <a:cs typeface="Times New Roman" panose="02020603050405020304" pitchFamily="18" charset="0"/>
              </a:rPr>
              <a:t>3 image contrast types are </a:t>
            </a:r>
            <a:r>
              <a:rPr lang="en-US" sz="1800" dirty="0">
                <a:effectLst/>
                <a:latin typeface="Calibri" panose="020F0502020204030204" pitchFamily="34" charset="0"/>
                <a:ea typeface="Calibri" panose="020F0502020204030204" pitchFamily="34" charset="0"/>
                <a:cs typeface="Times New Roman" panose="02020603050405020304" pitchFamily="18" charset="0"/>
              </a:rPr>
              <a:t>T1, T1C+, and T2.  In T1 images the signal of the fatty tissue is enhanced and the signal of the water is suppressed.  In T2 images the signal of the water is enhanced (2)</a:t>
            </a:r>
          </a:p>
          <a:p>
            <a:r>
              <a:rPr lang="en-US" sz="1800" kern="100" dirty="0">
                <a:latin typeface="Calibri" panose="020F0502020204030204" pitchFamily="34" charset="0"/>
                <a:ea typeface="Calibri" panose="020F0502020204030204" pitchFamily="34" charset="0"/>
                <a:cs typeface="Times New Roman" panose="02020603050405020304" pitchFamily="18" charset="0"/>
              </a:rPr>
              <a:t>Another study involving machine learning found classification was worse for T2 images (4).</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33AA42BE-87F7-0789-12A1-B11EEF30C92F}"/>
              </a:ext>
            </a:extLst>
          </p:cNvPr>
          <p:cNvPicPr>
            <a:picLocks noChangeAspect="1"/>
          </p:cNvPicPr>
          <p:nvPr/>
        </p:nvPicPr>
        <p:blipFill>
          <a:blip r:embed="rId2"/>
          <a:stretch>
            <a:fillRect/>
          </a:stretch>
        </p:blipFill>
        <p:spPr>
          <a:xfrm>
            <a:off x="7371145" y="3394550"/>
            <a:ext cx="2940396" cy="1734503"/>
          </a:xfrm>
          <a:prstGeom prst="rect">
            <a:avLst/>
          </a:prstGeom>
        </p:spPr>
      </p:pic>
      <p:pic>
        <p:nvPicPr>
          <p:cNvPr id="10" name="Picture 9">
            <a:extLst>
              <a:ext uri="{FF2B5EF4-FFF2-40B4-BE49-F238E27FC236}">
                <a16:creationId xmlns:a16="http://schemas.microsoft.com/office/drawing/2014/main" id="{2124927D-FFBF-7525-7795-5C4DF55D8005}"/>
              </a:ext>
            </a:extLst>
          </p:cNvPr>
          <p:cNvPicPr>
            <a:picLocks noChangeAspect="1"/>
          </p:cNvPicPr>
          <p:nvPr/>
        </p:nvPicPr>
        <p:blipFill>
          <a:blip r:embed="rId3"/>
          <a:stretch>
            <a:fillRect/>
          </a:stretch>
        </p:blipFill>
        <p:spPr>
          <a:xfrm>
            <a:off x="1056322" y="3071177"/>
            <a:ext cx="2352675" cy="2543175"/>
          </a:xfrm>
          <a:prstGeom prst="rect">
            <a:avLst/>
          </a:prstGeom>
        </p:spPr>
      </p:pic>
      <p:pic>
        <p:nvPicPr>
          <p:cNvPr id="12" name="Picture 11">
            <a:extLst>
              <a:ext uri="{FF2B5EF4-FFF2-40B4-BE49-F238E27FC236}">
                <a16:creationId xmlns:a16="http://schemas.microsoft.com/office/drawing/2014/main" id="{1391F147-A70C-2F83-6824-3E3ACFC74F8C}"/>
              </a:ext>
            </a:extLst>
          </p:cNvPr>
          <p:cNvPicPr>
            <a:picLocks noChangeAspect="1"/>
          </p:cNvPicPr>
          <p:nvPr/>
        </p:nvPicPr>
        <p:blipFill>
          <a:blip r:embed="rId4"/>
          <a:stretch>
            <a:fillRect/>
          </a:stretch>
        </p:blipFill>
        <p:spPr>
          <a:xfrm>
            <a:off x="4223861" y="3071177"/>
            <a:ext cx="2105025" cy="2381250"/>
          </a:xfrm>
          <a:prstGeom prst="rect">
            <a:avLst/>
          </a:prstGeom>
        </p:spPr>
      </p:pic>
    </p:spTree>
    <p:extLst>
      <p:ext uri="{BB962C8B-B14F-4D97-AF65-F5344CB8AC3E}">
        <p14:creationId xmlns:p14="http://schemas.microsoft.com/office/powerpoint/2010/main" val="368036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322B-1E51-D3CE-FDCF-849823552657}"/>
              </a:ext>
            </a:extLst>
          </p:cNvPr>
          <p:cNvSpPr>
            <a:spLocks noGrp="1"/>
          </p:cNvSpPr>
          <p:nvPr>
            <p:ph type="title"/>
          </p:nvPr>
        </p:nvSpPr>
        <p:spPr/>
        <p:txBody>
          <a:bodyPr/>
          <a:lstStyle/>
          <a:p>
            <a:r>
              <a:rPr lang="en-US" dirty="0"/>
              <a:t>Description of deep learning network and training algorithm</a:t>
            </a:r>
          </a:p>
        </p:txBody>
      </p:sp>
      <p:sp>
        <p:nvSpPr>
          <p:cNvPr id="3" name="Content Placeholder 2">
            <a:extLst>
              <a:ext uri="{FF2B5EF4-FFF2-40B4-BE49-F238E27FC236}">
                <a16:creationId xmlns:a16="http://schemas.microsoft.com/office/drawing/2014/main" id="{ECDC5818-690E-2B50-2B46-9EDF5F88A827}"/>
              </a:ext>
            </a:extLst>
          </p:cNvPr>
          <p:cNvSpPr>
            <a:spLocks noGrp="1"/>
          </p:cNvSpPr>
          <p:nvPr>
            <p:ph idx="1"/>
          </p:nvPr>
        </p:nvSpPr>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deep learning network that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wae</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used to classify these images is ResNet-18 from the paper Deep Residual Learning for Image Recognition (7).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pretrained model and weights are available through Python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Pytorch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lvl="1"/>
            <a:r>
              <a:rPr lang="en-US" sz="1400" dirty="0">
                <a:latin typeface="Calibri" panose="020F0502020204030204" pitchFamily="34" charset="0"/>
                <a:ea typeface="Calibri" panose="020F0502020204030204" pitchFamily="34" charset="0"/>
                <a:cs typeface="Times New Roman" panose="02020603050405020304" pitchFamily="18" charset="0"/>
              </a:rPr>
              <a:t>models.resnet18(pretrained=True)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It consists of 20 convolutional and batch normalization layers in addition to a max pooling layer and an adaptive average pooling layer.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only change to the model is the final layer which is a fully connected layer of 44 neurons for 44 classes.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207733FD-FF9D-939D-8336-D291DF1F0CF6}"/>
              </a:ext>
            </a:extLst>
          </p:cNvPr>
          <p:cNvPicPr>
            <a:picLocks noChangeAspect="1"/>
          </p:cNvPicPr>
          <p:nvPr/>
        </p:nvPicPr>
        <p:blipFill>
          <a:blip r:embed="rId2"/>
          <a:stretch>
            <a:fillRect/>
          </a:stretch>
        </p:blipFill>
        <p:spPr>
          <a:xfrm>
            <a:off x="1381760" y="4031295"/>
            <a:ext cx="6997700" cy="2461580"/>
          </a:xfrm>
          <a:prstGeom prst="rect">
            <a:avLst/>
          </a:prstGeom>
        </p:spPr>
      </p:pic>
    </p:spTree>
    <p:extLst>
      <p:ext uri="{BB962C8B-B14F-4D97-AF65-F5344CB8AC3E}">
        <p14:creationId xmlns:p14="http://schemas.microsoft.com/office/powerpoint/2010/main" val="184524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322B-1E51-D3CE-FDCF-849823552657}"/>
              </a:ext>
            </a:extLst>
          </p:cNvPr>
          <p:cNvSpPr>
            <a:spLocks noGrp="1"/>
          </p:cNvSpPr>
          <p:nvPr>
            <p:ph type="title"/>
          </p:nvPr>
        </p:nvSpPr>
        <p:spPr/>
        <p:txBody>
          <a:bodyPr/>
          <a:lstStyle/>
          <a:p>
            <a:r>
              <a:rPr lang="en-US" dirty="0"/>
              <a:t>Description of deep learning network and training algorithm</a:t>
            </a:r>
          </a:p>
        </p:txBody>
      </p:sp>
      <p:sp>
        <p:nvSpPr>
          <p:cNvPr id="3" name="Content Placeholder 2">
            <a:extLst>
              <a:ext uri="{FF2B5EF4-FFF2-40B4-BE49-F238E27FC236}">
                <a16:creationId xmlns:a16="http://schemas.microsoft.com/office/drawing/2014/main" id="{ECDC5818-690E-2B50-2B46-9EDF5F88A827}"/>
              </a:ext>
            </a:extLst>
          </p:cNvPr>
          <p:cNvSpPr>
            <a:spLocks noGrp="1"/>
          </p:cNvSpPr>
          <p:nvPr>
            <p:ph idx="1"/>
          </p:nvPr>
        </p:nvSpPr>
        <p:spPr/>
        <p:txBody>
          <a:bodyPr>
            <a:normAutofit/>
          </a:bodyPr>
          <a:lstStyle/>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loss function is the cross entropy loss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training algorithm is mini-batch gradient descent where the weights and biases are updated after computing the gradient of the loss for a subset of the training set or mini-batch.</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cs typeface="Times New Roman" panose="02020603050405020304" pitchFamily="18" charset="0"/>
              </a:rPr>
              <a:t>Metrics to be used for evaluating trained network is precision, sensitivity, F1	</a:t>
            </a:r>
          </a:p>
          <a:p>
            <a:endParaRPr lang="en-US" sz="1800" dirty="0">
              <a:latin typeface="Calibri" panose="020F0502020204030204" pitchFamily="34" charset="0"/>
              <a:cs typeface="Times New Roman" panose="02020603050405020304" pitchFamily="18" charset="0"/>
            </a:endParaRPr>
          </a:p>
          <a:p>
            <a:endParaRPr lang="en-US" dirty="0"/>
          </a:p>
        </p:txBody>
      </p:sp>
      <p:pic>
        <p:nvPicPr>
          <p:cNvPr id="5" name="Picture 4" descr="Text&#10;&#10;Description automatically generated with medium confidence">
            <a:extLst>
              <a:ext uri="{FF2B5EF4-FFF2-40B4-BE49-F238E27FC236}">
                <a16:creationId xmlns:a16="http://schemas.microsoft.com/office/drawing/2014/main" id="{73D41873-DF72-61F9-C5AE-02F06F91DB61}"/>
              </a:ext>
            </a:extLst>
          </p:cNvPr>
          <p:cNvPicPr>
            <a:picLocks noChangeAspect="1"/>
          </p:cNvPicPr>
          <p:nvPr/>
        </p:nvPicPr>
        <p:blipFill>
          <a:blip r:embed="rId2"/>
          <a:stretch>
            <a:fillRect/>
          </a:stretch>
        </p:blipFill>
        <p:spPr>
          <a:xfrm>
            <a:off x="1514792" y="3278029"/>
            <a:ext cx="3406775" cy="723265"/>
          </a:xfrm>
          <a:prstGeom prst="rect">
            <a:avLst/>
          </a:prstGeom>
        </p:spPr>
      </p:pic>
      <p:pic>
        <p:nvPicPr>
          <p:cNvPr id="8" name="Picture 7">
            <a:extLst>
              <a:ext uri="{FF2B5EF4-FFF2-40B4-BE49-F238E27FC236}">
                <a16:creationId xmlns:a16="http://schemas.microsoft.com/office/drawing/2014/main" id="{ED72B405-FB04-B85E-0F76-9818B2BB7826}"/>
              </a:ext>
            </a:extLst>
          </p:cNvPr>
          <p:cNvPicPr>
            <a:picLocks noChangeAspect="1"/>
          </p:cNvPicPr>
          <p:nvPr/>
        </p:nvPicPr>
        <p:blipFill>
          <a:blip r:embed="rId3"/>
          <a:stretch>
            <a:fillRect/>
          </a:stretch>
        </p:blipFill>
        <p:spPr>
          <a:xfrm>
            <a:off x="8510270" y="4929188"/>
            <a:ext cx="2686050" cy="1247775"/>
          </a:xfrm>
          <a:prstGeom prst="rect">
            <a:avLst/>
          </a:prstGeom>
        </p:spPr>
      </p:pic>
    </p:spTree>
    <p:extLst>
      <p:ext uri="{BB962C8B-B14F-4D97-AF65-F5344CB8AC3E}">
        <p14:creationId xmlns:p14="http://schemas.microsoft.com/office/powerpoint/2010/main" val="234775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322B-1E51-D3CE-FDCF-849823552657}"/>
              </a:ext>
            </a:extLst>
          </p:cNvPr>
          <p:cNvSpPr>
            <a:spLocks noGrp="1"/>
          </p:cNvSpPr>
          <p:nvPr>
            <p:ph type="title"/>
          </p:nvPr>
        </p:nvSpPr>
        <p:spPr/>
        <p:txBody>
          <a:bodyPr/>
          <a:lstStyle/>
          <a:p>
            <a:r>
              <a:rPr lang="en-US" dirty="0"/>
              <a:t>Experimental Setup and Results</a:t>
            </a:r>
            <a:br>
              <a:rPr lang="en-US" dirty="0"/>
            </a:br>
            <a:endParaRPr lang="en-US" dirty="0"/>
          </a:p>
        </p:txBody>
      </p:sp>
      <p:sp>
        <p:nvSpPr>
          <p:cNvPr id="3" name="Content Placeholder 2">
            <a:extLst>
              <a:ext uri="{FF2B5EF4-FFF2-40B4-BE49-F238E27FC236}">
                <a16:creationId xmlns:a16="http://schemas.microsoft.com/office/drawing/2014/main" id="{ECDC5818-690E-2B50-2B46-9EDF5F88A827}"/>
              </a:ext>
            </a:extLst>
          </p:cNvPr>
          <p:cNvSpPr>
            <a:spLocks noGrp="1"/>
          </p:cNvSpPr>
          <p:nvPr>
            <p:ph idx="1"/>
          </p:nvPr>
        </p:nvSpPr>
        <p:spPr/>
        <p:txBody>
          <a:bodyPr>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4479 brain MRI images were split into a training set, consisting of 70% of the images, a validation set consisting of 15% of the images, and a test set consisting of the remaining 15% of the images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validation set was used to determine the best way to resize the images. 100X100, 256X256, or 630X630</a:t>
            </a:r>
          </a:p>
          <a:p>
            <a:endParaRPr lang="en-US" sz="1800" dirty="0">
              <a:latin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r>
              <a:rPr lang="en-US" sz="1800" dirty="0">
                <a:latin typeface="Calibri" panose="020F0502020204030204" pitchFamily="34" charset="0"/>
                <a:cs typeface="Times New Roman" panose="02020603050405020304" pitchFamily="18" charset="0"/>
              </a:rPr>
              <a:t>The mini-batch size for larger images was reduced </a:t>
            </a:r>
          </a:p>
          <a:p>
            <a:endParaRPr lang="en-US" sz="1800" dirty="0">
              <a:latin typeface="Calibri" panose="020F0502020204030204" pitchFamily="34" charset="0"/>
              <a:cs typeface="Times New Roman" panose="02020603050405020304" pitchFamily="18" charset="0"/>
            </a:endParaRPr>
          </a:p>
          <a:p>
            <a:r>
              <a:rPr lang="en-US" sz="1800" dirty="0">
                <a:latin typeface="Calibri" panose="020F0502020204030204" pitchFamily="34" charset="0"/>
                <a:cs typeface="Times New Roman" panose="02020603050405020304" pitchFamily="18" charset="0"/>
              </a:rPr>
              <a:t>Accuracy and macro-averaged F1 were highest for 630X630 in the validation, in which none of the image sizes are reduced</a:t>
            </a:r>
          </a:p>
          <a:p>
            <a:endParaRPr lang="en-US" dirty="0"/>
          </a:p>
        </p:txBody>
      </p:sp>
      <p:pic>
        <p:nvPicPr>
          <p:cNvPr id="8" name="Picture 7">
            <a:extLst>
              <a:ext uri="{FF2B5EF4-FFF2-40B4-BE49-F238E27FC236}">
                <a16:creationId xmlns:a16="http://schemas.microsoft.com/office/drawing/2014/main" id="{CC861EC1-D1EE-D307-0C7E-85A54E46FB6C}"/>
              </a:ext>
            </a:extLst>
          </p:cNvPr>
          <p:cNvPicPr>
            <a:picLocks noChangeAspect="1"/>
          </p:cNvPicPr>
          <p:nvPr/>
        </p:nvPicPr>
        <p:blipFill>
          <a:blip r:embed="rId2"/>
          <a:stretch>
            <a:fillRect/>
          </a:stretch>
        </p:blipFill>
        <p:spPr>
          <a:xfrm>
            <a:off x="1437322" y="2932589"/>
            <a:ext cx="5872046" cy="1913731"/>
          </a:xfrm>
          <a:prstGeom prst="rect">
            <a:avLst/>
          </a:prstGeom>
        </p:spPr>
      </p:pic>
    </p:spTree>
    <p:extLst>
      <p:ext uri="{BB962C8B-B14F-4D97-AF65-F5344CB8AC3E}">
        <p14:creationId xmlns:p14="http://schemas.microsoft.com/office/powerpoint/2010/main" val="161489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322B-1E51-D3CE-FDCF-849823552657}"/>
              </a:ext>
            </a:extLst>
          </p:cNvPr>
          <p:cNvSpPr>
            <a:spLocks noGrp="1"/>
          </p:cNvSpPr>
          <p:nvPr>
            <p:ph type="title"/>
          </p:nvPr>
        </p:nvSpPr>
        <p:spPr/>
        <p:txBody>
          <a:bodyPr/>
          <a:lstStyle/>
          <a:p>
            <a:r>
              <a:rPr lang="en-US" dirty="0"/>
              <a:t>Experimental Setup and Results</a:t>
            </a:r>
            <a:br>
              <a:rPr lang="en-US" dirty="0"/>
            </a:br>
            <a:endParaRPr lang="en-US" dirty="0"/>
          </a:p>
        </p:txBody>
      </p:sp>
      <p:sp>
        <p:nvSpPr>
          <p:cNvPr id="3" name="Content Placeholder 2">
            <a:extLst>
              <a:ext uri="{FF2B5EF4-FFF2-40B4-BE49-F238E27FC236}">
                <a16:creationId xmlns:a16="http://schemas.microsoft.com/office/drawing/2014/main" id="{ECDC5818-690E-2B50-2B46-9EDF5F88A827}"/>
              </a:ext>
            </a:extLst>
          </p:cNvPr>
          <p:cNvSpPr>
            <a:spLocks noGrp="1"/>
          </p:cNvSpPr>
          <p:nvPr>
            <p:ph idx="1"/>
          </p:nvPr>
        </p:nvSpPr>
        <p:spPr/>
        <p:txBody>
          <a:bodyPr>
            <a:normAutofit/>
          </a:bodyPr>
          <a:lstStyle/>
          <a:p>
            <a:r>
              <a:rPr lang="en-US" sz="1200" dirty="0"/>
              <a:t>Overall accuracy on test set was 84%.  </a:t>
            </a:r>
          </a:p>
          <a:p>
            <a:endParaRPr lang="en-US" sz="1200" dirty="0"/>
          </a:p>
          <a:p>
            <a:endParaRPr lang="en-US" sz="1200" dirty="0"/>
          </a:p>
          <a:p>
            <a:endParaRPr lang="en-US" sz="1200" dirty="0"/>
          </a:p>
          <a:p>
            <a:endParaRPr lang="en-US" sz="1200" dirty="0"/>
          </a:p>
          <a:p>
            <a:endParaRPr lang="en-US" sz="1200" dirty="0"/>
          </a:p>
          <a:p>
            <a:endParaRPr lang="en-US" sz="1200" dirty="0"/>
          </a:p>
          <a:p>
            <a:pPr marL="0" indent="0">
              <a:buNone/>
            </a:pPr>
            <a:endParaRPr lang="en-US" sz="1200" dirty="0"/>
          </a:p>
          <a:p>
            <a:endParaRPr lang="en-US" sz="1200" dirty="0"/>
          </a:p>
          <a:p>
            <a:r>
              <a:rPr lang="en-US" sz="1200" dirty="0"/>
              <a:t>Also, the accuracy for T2 images was lower, consistent with another ML study (4).</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Image Classes which had lowest performance are shown in table 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endParaRPr lang="en-US" dirty="0"/>
          </a:p>
        </p:txBody>
      </p:sp>
      <p:pic>
        <p:nvPicPr>
          <p:cNvPr id="4" name="Content Placeholder 4">
            <a:extLst>
              <a:ext uri="{FF2B5EF4-FFF2-40B4-BE49-F238E27FC236}">
                <a16:creationId xmlns:a16="http://schemas.microsoft.com/office/drawing/2014/main" id="{0046CD7D-AB9C-C143-043A-38430B8E128E}"/>
              </a:ext>
            </a:extLst>
          </p:cNvPr>
          <p:cNvPicPr>
            <a:picLocks noChangeAspect="1"/>
          </p:cNvPicPr>
          <p:nvPr/>
        </p:nvPicPr>
        <p:blipFill>
          <a:blip r:embed="rId2"/>
          <a:stretch>
            <a:fillRect/>
          </a:stretch>
        </p:blipFill>
        <p:spPr>
          <a:xfrm>
            <a:off x="838200" y="2122975"/>
            <a:ext cx="4471989" cy="1932191"/>
          </a:xfrm>
          <a:prstGeom prst="rect">
            <a:avLst/>
          </a:prstGeom>
        </p:spPr>
      </p:pic>
      <p:pic>
        <p:nvPicPr>
          <p:cNvPr id="5" name="Picture 4">
            <a:extLst>
              <a:ext uri="{FF2B5EF4-FFF2-40B4-BE49-F238E27FC236}">
                <a16:creationId xmlns:a16="http://schemas.microsoft.com/office/drawing/2014/main" id="{8254BAFB-8555-0D0C-4798-EF6A89DC7967}"/>
              </a:ext>
            </a:extLst>
          </p:cNvPr>
          <p:cNvPicPr>
            <a:picLocks noChangeAspect="1"/>
          </p:cNvPicPr>
          <p:nvPr/>
        </p:nvPicPr>
        <p:blipFill>
          <a:blip r:embed="rId3"/>
          <a:stretch>
            <a:fillRect/>
          </a:stretch>
        </p:blipFill>
        <p:spPr>
          <a:xfrm>
            <a:off x="6881813" y="2317523"/>
            <a:ext cx="3227388" cy="1930538"/>
          </a:xfrm>
          <a:prstGeom prst="rect">
            <a:avLst/>
          </a:prstGeom>
        </p:spPr>
      </p:pic>
      <p:pic>
        <p:nvPicPr>
          <p:cNvPr id="6" name="Picture 5">
            <a:extLst>
              <a:ext uri="{FF2B5EF4-FFF2-40B4-BE49-F238E27FC236}">
                <a16:creationId xmlns:a16="http://schemas.microsoft.com/office/drawing/2014/main" id="{61854E23-6BE8-E2B8-B2D4-3C3B1F5CE6F9}"/>
              </a:ext>
            </a:extLst>
          </p:cNvPr>
          <p:cNvPicPr>
            <a:picLocks noChangeAspect="1"/>
          </p:cNvPicPr>
          <p:nvPr/>
        </p:nvPicPr>
        <p:blipFill>
          <a:blip r:embed="rId4"/>
          <a:stretch>
            <a:fillRect/>
          </a:stretch>
        </p:blipFill>
        <p:spPr>
          <a:xfrm>
            <a:off x="6881813" y="4568508"/>
            <a:ext cx="3476625" cy="1790700"/>
          </a:xfrm>
          <a:prstGeom prst="rect">
            <a:avLst/>
          </a:prstGeom>
        </p:spPr>
      </p:pic>
    </p:spTree>
    <p:extLst>
      <p:ext uri="{BB962C8B-B14F-4D97-AF65-F5344CB8AC3E}">
        <p14:creationId xmlns:p14="http://schemas.microsoft.com/office/powerpoint/2010/main" val="370369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322B-1E51-D3CE-FDCF-849823552657}"/>
              </a:ext>
            </a:extLst>
          </p:cNvPr>
          <p:cNvSpPr>
            <a:spLocks noGrp="1"/>
          </p:cNvSpPr>
          <p:nvPr>
            <p:ph type="title"/>
          </p:nvPr>
        </p:nvSpPr>
        <p:spPr/>
        <p:txBody>
          <a:bodyPr/>
          <a:lstStyle/>
          <a:p>
            <a:r>
              <a:rPr lang="en-US" dirty="0"/>
              <a:t>Summary and Conclusions</a:t>
            </a:r>
          </a:p>
        </p:txBody>
      </p:sp>
      <p:sp>
        <p:nvSpPr>
          <p:cNvPr id="3" name="Content Placeholder 2">
            <a:extLst>
              <a:ext uri="{FF2B5EF4-FFF2-40B4-BE49-F238E27FC236}">
                <a16:creationId xmlns:a16="http://schemas.microsoft.com/office/drawing/2014/main" id="{ECDC5818-690E-2B50-2B46-9EDF5F88A827}"/>
              </a:ext>
            </a:extLst>
          </p:cNvPr>
          <p:cNvSpPr>
            <a:spLocks noGrp="1"/>
          </p:cNvSpPr>
          <p:nvPr>
            <p:ph idx="1"/>
          </p:nvPr>
        </p:nvSpPr>
        <p:spPr/>
        <p:txBody>
          <a:bodyPr/>
          <a:lstStyle/>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latin typeface="Calibri" panose="020F0502020204030204" pitchFamily="34" charset="0"/>
                <a:ea typeface="Calibri" panose="020F0502020204030204" pitchFamily="34" charset="0"/>
                <a:cs typeface="Times New Roman" panose="02020603050405020304" pitchFamily="18" charset="0"/>
              </a:rPr>
              <a:t>Using a pre-trained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Resnet-18 network with only last layer changed achieves nearly 84% accuracy on the test set after resizing images to 630X630.   </a:t>
            </a: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latin typeface="Calibri" panose="020F0502020204030204" pitchFamily="34" charset="0"/>
                <a:ea typeface="Calibri" panose="020F0502020204030204" pitchFamily="34" charset="0"/>
                <a:cs typeface="Times New Roman" panose="02020603050405020304" pitchFamily="18" charset="0"/>
              </a:rPr>
              <a:t>Reducing image size to 256x256 or lower results in a poorer performing model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highest accuracy is for T1 images at 86.4% and T1C+ images at 85.9%.  T2 images had a lower accuracy at 77.8%.  </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Improvements might be possible with image augmentation to deal with unbalanced number of images per class or other approaches like generative adversarial networks.</a:t>
            </a:r>
          </a:p>
          <a:p>
            <a:endParaRPr lang="en-US" dirty="0"/>
          </a:p>
        </p:txBody>
      </p:sp>
    </p:spTree>
    <p:extLst>
      <p:ext uri="{BB962C8B-B14F-4D97-AF65-F5344CB8AC3E}">
        <p14:creationId xmlns:p14="http://schemas.microsoft.com/office/powerpoint/2010/main" val="2767001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322B-1E51-D3CE-FDCF-84982355265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CDC5818-690E-2B50-2B46-9EDF5F88A827}"/>
              </a:ext>
            </a:extLst>
          </p:cNvPr>
          <p:cNvSpPr>
            <a:spLocks noGrp="1"/>
          </p:cNvSpPr>
          <p:nvPr>
            <p:ph idx="1"/>
          </p:nvPr>
        </p:nvSpPr>
        <p:spPr/>
        <p:txBody>
          <a:bodyPr>
            <a:normAutofit fontScale="77500" lnSpcReduction="20000"/>
          </a:bodyPr>
          <a:lstStyle/>
          <a:p>
            <a:pPr marL="342900" marR="0" lvl="0" indent="-342900">
              <a:lnSpc>
                <a:spcPct val="200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https://www.kaggle.com/datasets/fernando2rad/brain-tumor-mri-images-44c</a:t>
            </a:r>
          </a:p>
          <a:p>
            <a:pPr marL="342900" marR="0" lvl="0" indent="-342900">
              <a:lnSpc>
                <a:spcPct val="200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Kawahara D, Nagata Y. T1-weighted and T2-weighted MRI image synthesis with convolutional generative adversarial networks. Rep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Pract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Oncol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Radiother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2021 Feb 25;26(1):35-42.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10.5603/RPOR.a2021.0005. PMID: 33948300; PMCID: PMC8086713.</a:t>
            </a:r>
          </a:p>
          <a:p>
            <a:pPr marL="342900" marR="0" lvl="0" indent="-342900">
              <a:lnSpc>
                <a:spcPct val="200000"/>
              </a:lnSpc>
              <a:spcBef>
                <a:spcPts val="0"/>
              </a:spcBef>
              <a:spcAft>
                <a:spcPts val="0"/>
              </a:spcAft>
              <a:buFont typeface="+mj-lt"/>
              <a:buAutoNum type="arabicPeriod"/>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https://www.mayoclinic.org/diseases-conditions/meningioma/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Alves AFF, Miranda JRA, Reis F, de Souza SAS, Alves LLR,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Feitoza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LM, de Castro JTS, de Pina DR. Inflammatory lesions and brain tumors: is it possible to differentiate them based on texture features in magnetic resonance imaging? J Venom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Anim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Toxins Incl Trop Dis. 2020 Sep 4;26:e20200011.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10.1590/1678-9199-JVATITD-2020-0011. PMID: 32952531; PMCID: PMC7473508.</a:t>
            </a:r>
          </a:p>
          <a:p>
            <a:pPr marL="342900" marR="0" lvl="0" indent="-342900">
              <a:lnSpc>
                <a:spcPct val="200000"/>
              </a:lnSpc>
              <a:spcBef>
                <a:spcPts val="0"/>
              </a:spcBef>
              <a:spcAft>
                <a:spcPts val="0"/>
              </a:spcAft>
              <a:buFont typeface="+mj-lt"/>
              <a:buAutoNum type="arabicPeriod"/>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https://towardsdatascience.com/a-look-at-precision-recall-and-f1-score-36b5fd0dd3ec</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https://pytorch.org/docs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Kaiming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&amp; Zhang,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Xiangyu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&amp; Ren,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Shaoqing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&amp; Sun, Jian. (2016). Deep Residual Learning for Image Recognition. 770-778. 10.1109/CVPR.2016.90.</a:t>
            </a:r>
          </a:p>
        </p:txBody>
      </p:sp>
    </p:spTree>
    <p:extLst>
      <p:ext uri="{BB962C8B-B14F-4D97-AF65-F5344CB8AC3E}">
        <p14:creationId xmlns:p14="http://schemas.microsoft.com/office/powerpoint/2010/main" val="3150642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2508</TotalTime>
  <Words>784</Words>
  <Application>Microsoft Office PowerPoint</Application>
  <PresentationFormat>Widescreen</PresentationFormat>
  <Paragraphs>89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Classifying MRI images of brain tumors using a pre-trained network Resnet18</vt:lpstr>
      <vt:lpstr>Description of the data set</vt:lpstr>
      <vt:lpstr>Description of the data set</vt:lpstr>
      <vt:lpstr>Description of deep learning network and training algorithm</vt:lpstr>
      <vt:lpstr>Description of deep learning network and training algorithm</vt:lpstr>
      <vt:lpstr>Experimental Setup and Results </vt:lpstr>
      <vt:lpstr>Experimental Setup and Results </vt:lpstr>
      <vt:lpstr>Summary and 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MRI images of brain tumors using Resnet18</dc:title>
  <dc:creator>Bhandaru, Vinay</dc:creator>
  <cp:lastModifiedBy>Bhandaru, Vinay</cp:lastModifiedBy>
  <cp:revision>3</cp:revision>
  <dcterms:created xsi:type="dcterms:W3CDTF">2023-04-23T18:47:35Z</dcterms:created>
  <dcterms:modified xsi:type="dcterms:W3CDTF">2023-04-25T12:36:14Z</dcterms:modified>
</cp:coreProperties>
</file>