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15"/>
  </p:notesMasterIdLst>
  <p:sldIdLst>
    <p:sldId id="257" r:id="rId4"/>
    <p:sldId id="260" r:id="rId5"/>
    <p:sldId id="275" r:id="rId6"/>
    <p:sldId id="276" r:id="rId7"/>
    <p:sldId id="278" r:id="rId8"/>
    <p:sldId id="279" r:id="rId9"/>
    <p:sldId id="281" r:id="rId10"/>
    <p:sldId id="277" r:id="rId11"/>
    <p:sldId id="282" r:id="rId12"/>
    <p:sldId id="28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C741-FE88-4E17-A2FE-FD07714B206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5C52-4FC3-4CF9-94D1-6DD9B3CC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8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5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4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2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20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741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886200"/>
            <a:ext cx="4165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3886200"/>
            <a:ext cx="4165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5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8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677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53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1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976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28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844676"/>
            <a:ext cx="2590800" cy="5013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844676"/>
            <a:ext cx="7569200" cy="5013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30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7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72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3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22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6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2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992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9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6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5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4/8/2020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SlideModel.com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0702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6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4/8/2020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6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7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81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61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6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/>
          </p:cNvSpPr>
          <p:nvPr/>
        </p:nvSpPr>
        <p:spPr bwMode="auto">
          <a:xfrm>
            <a:off x="11999384" y="0"/>
            <a:ext cx="192616" cy="1371600"/>
          </a:xfrm>
          <a:custGeom>
            <a:avLst/>
            <a:gdLst>
              <a:gd name="T0" fmla="*/ 966547048 w 21600"/>
              <a:gd name="T1" fmla="*/ 2147483647 h 21600"/>
              <a:gd name="T2" fmla="*/ 966547048 w 21600"/>
              <a:gd name="T3" fmla="*/ 2147483647 h 21600"/>
              <a:gd name="T4" fmla="*/ 966547048 w 21600"/>
              <a:gd name="T5" fmla="*/ 2147483647 h 21600"/>
              <a:gd name="T6" fmla="*/ 966547048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128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00"/>
              </a:solidFill>
              <a:sym typeface="Helvetica" charset="0"/>
            </a:endParaRPr>
          </a:p>
        </p:txBody>
      </p:sp>
      <p:sp>
        <p:nvSpPr>
          <p:cNvPr id="3075" name="AutoShape 2"/>
          <p:cNvSpPr>
            <a:spLocks/>
          </p:cNvSpPr>
          <p:nvPr/>
        </p:nvSpPr>
        <p:spPr bwMode="auto">
          <a:xfrm>
            <a:off x="11999384" y="1371600"/>
            <a:ext cx="192616" cy="5486400"/>
          </a:xfrm>
          <a:custGeom>
            <a:avLst/>
            <a:gdLst>
              <a:gd name="T0" fmla="*/ 966547048 w 21600"/>
              <a:gd name="T1" fmla="*/ 2147483647 h 21600"/>
              <a:gd name="T2" fmla="*/ 966547048 w 21600"/>
              <a:gd name="T3" fmla="*/ 2147483647 h 21600"/>
              <a:gd name="T4" fmla="*/ 966547048 w 21600"/>
              <a:gd name="T5" fmla="*/ 2147483647 h 21600"/>
              <a:gd name="T6" fmla="*/ 966547048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00"/>
              </a:solidFill>
              <a:sym typeface="Helvetica" charset="0"/>
            </a:endParaRPr>
          </a:p>
        </p:txBody>
      </p:sp>
      <p:pic>
        <p:nvPicPr>
          <p:cNvPr id="3076" name="Picture 3" descr="image4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"/>
          <a:stretch>
            <a:fillRect/>
          </a:stretch>
        </p:blipFill>
        <p:spPr bwMode="auto">
          <a:xfrm>
            <a:off x="0" y="0"/>
            <a:ext cx="1221951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4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1pPr>
      <a:lvl2pPr marL="457200" algn="ctr" defTabSz="457200" rtl="0" eaLnBrk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2pPr>
      <a:lvl3pPr marL="914400" algn="ctr" defTabSz="457200" rtl="0" eaLnBrk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3pPr>
      <a:lvl4pPr marL="1371600" algn="ctr" defTabSz="457200" rtl="0" eaLnBrk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4pPr>
      <a:lvl5pPr marL="1828800" algn="ctr" defTabSz="457200" rtl="0" eaLnBrk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5pPr>
      <a:lvl6pPr marL="22860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6pPr>
      <a:lvl7pPr marL="27432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7pPr>
      <a:lvl8pPr marL="32004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8pPr>
      <a:lvl9pPr marL="36576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image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1844676"/>
            <a:ext cx="10363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1828800" y="3886200"/>
            <a:ext cx="8534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" charset="0"/>
              </a:rPr>
              <a:t>Second level</a:t>
            </a:r>
          </a:p>
          <a:p>
            <a:pPr lvl="2"/>
            <a:r>
              <a:rPr lang="en-US" smtClean="0">
                <a:sym typeface="Helvetica" charset="0"/>
              </a:rPr>
              <a:t>Third level</a:t>
            </a:r>
          </a:p>
          <a:p>
            <a:pPr lvl="3"/>
            <a:r>
              <a:rPr lang="en-US" smtClean="0">
                <a:sym typeface="Helvetica" charset="0"/>
              </a:rPr>
              <a:t>Fourth level</a:t>
            </a:r>
          </a:p>
          <a:p>
            <a:pPr lvl="4"/>
            <a:r>
              <a:rPr lang="en-US" smtClean="0">
                <a:sym typeface="Helvetica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30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1pPr>
      <a:lvl2pPr marL="4572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2pPr>
      <a:lvl3pPr marL="9144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3pPr>
      <a:lvl4pPr marL="13716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4pPr>
      <a:lvl5pPr marL="18288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5pPr>
      <a:lvl6pPr marL="22860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6pPr>
      <a:lvl7pPr marL="27432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7pPr>
      <a:lvl8pPr marL="32004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8pPr>
      <a:lvl9pPr marL="3657600" algn="ctr" defTabSz="457200" rtl="0" fontAlgn="base" hangingPunct="0">
        <a:spcBef>
          <a:spcPct val="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4/8/2020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6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iming>
    <p:tnLst>
      <p:par>
        <p:cTn id="1" dur="indefinite" restart="never" nodeType="tmRoot"/>
      </p:par>
    </p:tnLst>
  </p:timing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gou.go.ug/" TargetMode="External"/><Relationship Id="rId2" Type="http://schemas.openxmlformats.org/officeDocument/2006/relationships/hyperlink" Target="https://covidadmin.gou.go.u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health.go.u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6141" y="3244334"/>
            <a:ext cx="3419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ndara" pitchFamily="34" charset="0"/>
              </a:rPr>
              <a:t>NITA-U Budget Framework Paper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609379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</a:rPr>
              <a:t>Just-in-time data: Using real-time data visualization to combat </a:t>
            </a:r>
            <a:r>
              <a:rPr lang="en-US" sz="3200" i="1" dirty="0" smtClean="0">
                <a:solidFill>
                  <a:schemeClr val="bg1"/>
                </a:solidFill>
              </a:rPr>
              <a:t>COVID-19</a:t>
            </a:r>
          </a:p>
          <a:p>
            <a:pPr algn="ctr"/>
            <a:endParaRPr lang="en-US" sz="3200" i="1" dirty="0">
              <a:solidFill>
                <a:schemeClr val="bg1"/>
              </a:solidFill>
            </a:endParaRPr>
          </a:p>
          <a:p>
            <a:pPr algn="ctr"/>
            <a:endParaRPr lang="en-US" i="1" dirty="0" smtClean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Data Science Africa: COVID-19 Response Webinar, 8</a:t>
            </a:r>
            <a:r>
              <a:rPr lang="en-US" i="1" baseline="30000" dirty="0" smtClean="0">
                <a:solidFill>
                  <a:schemeClr val="bg1"/>
                </a:solidFill>
              </a:rPr>
              <a:t>th</a:t>
            </a:r>
            <a:r>
              <a:rPr lang="en-US" i="1" dirty="0" smtClean="0">
                <a:solidFill>
                  <a:schemeClr val="bg1"/>
                </a:solidFill>
              </a:rPr>
              <a:t> April 2020</a:t>
            </a: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 smtClean="0">
              <a:solidFill>
                <a:schemeClr val="bg1"/>
              </a:solidFill>
            </a:endParaRPr>
          </a:p>
          <a:p>
            <a:pPr algn="ctr"/>
            <a:endParaRPr lang="en-US" i="1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Osamai </a:t>
            </a:r>
            <a:r>
              <a:rPr lang="en-US" dirty="0" smtClean="0">
                <a:solidFill>
                  <a:schemeClr val="bg1"/>
                </a:solidFill>
              </a:rPr>
              <a:t>Osbert, CISA,COBIT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@osbertosamai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osbert.osamai@gmail.com</a:t>
            </a:r>
            <a:endParaRPr lang="en-GB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62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7299" y="696885"/>
            <a:ext cx="4425501" cy="5159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Links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8" name="AutoShape 2" descr="COVID-19: Looking for Helpers in the Medical Hardware Community ..."/>
          <p:cNvSpPr>
            <a:spLocks noChangeAspect="1" noChangeArrowheads="1"/>
          </p:cNvSpPr>
          <p:nvPr/>
        </p:nvSpPr>
        <p:spPr bwMode="auto">
          <a:xfrm>
            <a:off x="1559501" y="1387668"/>
            <a:ext cx="1460789" cy="1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5164" y="1948873"/>
            <a:ext cx="7869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https://covidadmin.gou.go.ug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https://covid19.gou.go.ug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>
                <a:hlinkClick r:id="rId4"/>
              </a:rPr>
              <a:t>https://health.go.ug</a:t>
            </a: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00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631504" y="116632"/>
            <a:ext cx="7868096" cy="432048"/>
          </a:xfrm>
        </p:spPr>
        <p:txBody>
          <a:bodyPr/>
          <a:lstStyle/>
          <a:p>
            <a:pPr defTabSz="914400"/>
            <a:r>
              <a:rPr lang="en-GB" sz="2000" dirty="0">
                <a:latin typeface="Candara" pitchFamily="34" charset="0"/>
                <a:cs typeface="Arial" pitchFamily="34" charset="0"/>
              </a:rPr>
              <a:t/>
            </a:r>
            <a:br>
              <a:rPr lang="en-GB" sz="2000" dirty="0">
                <a:latin typeface="Candara" pitchFamily="34" charset="0"/>
                <a:cs typeface="Arial" pitchFamily="34" charset="0"/>
              </a:rPr>
            </a:br>
            <a:r>
              <a:rPr lang="en-GB" sz="2000" dirty="0">
                <a:latin typeface="Candara" pitchFamily="34" charset="0"/>
                <a:cs typeface="Arial" pitchFamily="34" charset="0"/>
              </a:rPr>
              <a:t/>
            </a:r>
            <a:br>
              <a:rPr lang="en-GB" sz="2000" dirty="0">
                <a:latin typeface="Candara" pitchFamily="34" charset="0"/>
                <a:cs typeface="Arial" pitchFamily="34" charset="0"/>
              </a:rPr>
            </a:br>
            <a:r>
              <a:rPr lang="en-GB" sz="2000" dirty="0">
                <a:latin typeface="Candara" pitchFamily="34" charset="0"/>
                <a:cs typeface="Arial" pitchFamily="34" charset="0"/>
              </a:rPr>
              <a:t/>
            </a:r>
            <a:br>
              <a:rPr lang="en-GB" sz="2000" dirty="0">
                <a:latin typeface="Candara" pitchFamily="34" charset="0"/>
                <a:cs typeface="Arial" pitchFamily="34" charset="0"/>
              </a:rPr>
            </a:br>
            <a:r>
              <a:rPr lang="en-GB" dirty="0">
                <a:latin typeface="Candara" pitchFamily="34" charset="0"/>
                <a:cs typeface="Arial" pitchFamily="34" charset="0"/>
              </a:rPr>
              <a:t/>
            </a:r>
            <a:br>
              <a:rPr lang="en-GB" dirty="0">
                <a:latin typeface="Candara" pitchFamily="34" charset="0"/>
                <a:cs typeface="Arial" pitchFamily="34" charset="0"/>
              </a:rPr>
            </a:br>
            <a:endParaRPr lang="en-US" dirty="0">
              <a:latin typeface="Candar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5840" y="2492897"/>
            <a:ext cx="280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0000"/>
                </a:solidFill>
                <a:ea typeface="Calibri"/>
                <a:cs typeface="Calibri"/>
              </a:rPr>
              <a:t>THANK YOU</a:t>
            </a:r>
            <a:endParaRPr lang="en-US" sz="3200" b="1" dirty="0">
              <a:solidFill>
                <a:srgbClr val="000000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4910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7299" y="696885"/>
            <a:ext cx="4425501" cy="5159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THE COVID-19 </a:t>
            </a:r>
            <a:r>
              <a:rPr lang="en-US" sz="2800" b="1" dirty="0">
                <a:latin typeface="Century Gothic" panose="020B0502020202020204" pitchFamily="34" charset="0"/>
              </a:rPr>
              <a:t>PROBLEM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836" y="1782618"/>
            <a:ext cx="9615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Points of Entry – Identifying high risk persons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Test Centers/Labs – Reporting of results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Monitoring of quarantines and tracing contacts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National communication – overrun call centers, uncoordinated information, fake news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ragmented  data sources/applications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Stretched situation room – long meetings etc.</a:t>
            </a:r>
          </a:p>
        </p:txBody>
      </p:sp>
      <p:sp>
        <p:nvSpPr>
          <p:cNvPr id="8" name="AutoShape 2" descr="COVID-19: Looking for Helpers in the Medical Hardware Community ..."/>
          <p:cNvSpPr>
            <a:spLocks noChangeAspect="1" noChangeArrowheads="1"/>
          </p:cNvSpPr>
          <p:nvPr/>
        </p:nvSpPr>
        <p:spPr bwMode="auto">
          <a:xfrm>
            <a:off x="1559501" y="1387668"/>
            <a:ext cx="1460789" cy="1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3" y="428195"/>
            <a:ext cx="3426690" cy="19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7299" y="696885"/>
            <a:ext cx="4425501" cy="5159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INTERVENTIONS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836" y="1782618"/>
            <a:ext cx="9615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Data Entry tools (web/mobile/USSD) and dashboards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Tracking PoEs/border points/Arrivals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Monitoring contacts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Daily tracking of quarantines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Chat bot – to ease call center traffic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Integration of data sources (APIs) – limit number of applications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Information portals/FAQs/Knowledgebase for call center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ragmented  data sources/applications</a:t>
            </a:r>
          </a:p>
        </p:txBody>
      </p:sp>
      <p:sp>
        <p:nvSpPr>
          <p:cNvPr id="8" name="AutoShape 2" descr="COVID-19: Looking for Helpers in the Medical Hardware Community ..."/>
          <p:cNvSpPr>
            <a:spLocks noChangeAspect="1" noChangeArrowheads="1"/>
          </p:cNvSpPr>
          <p:nvPr/>
        </p:nvSpPr>
        <p:spPr bwMode="auto">
          <a:xfrm>
            <a:off x="1559501" y="1387668"/>
            <a:ext cx="1460789" cy="1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7299" y="696885"/>
            <a:ext cx="4425501" cy="5159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D</a:t>
            </a:r>
            <a:r>
              <a:rPr lang="en-US" sz="2800" b="1" dirty="0" smtClean="0">
                <a:latin typeface="Century Gothic" panose="020B0502020202020204" pitchFamily="34" charset="0"/>
              </a:rPr>
              <a:t>ashboards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8" name="AutoShape 2" descr="COVID-19: Looking for Helpers in the Medical Hardware Community ..."/>
          <p:cNvSpPr>
            <a:spLocks noChangeAspect="1" noChangeArrowheads="1"/>
          </p:cNvSpPr>
          <p:nvPr/>
        </p:nvSpPr>
        <p:spPr bwMode="auto">
          <a:xfrm>
            <a:off x="1559501" y="1387668"/>
            <a:ext cx="1460789" cy="1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" t="10267" r="2392" b="11034"/>
          <a:stretch/>
        </p:blipFill>
        <p:spPr>
          <a:xfrm>
            <a:off x="772743" y="1819564"/>
            <a:ext cx="8879257" cy="40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7299" y="696885"/>
            <a:ext cx="4425501" cy="5159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Dashboards - 2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8" name="AutoShape 2" descr="COVID-19: Looking for Helpers in the Medical Hardware Community ..."/>
          <p:cNvSpPr>
            <a:spLocks noChangeAspect="1" noChangeArrowheads="1"/>
          </p:cNvSpPr>
          <p:nvPr/>
        </p:nvSpPr>
        <p:spPr bwMode="auto">
          <a:xfrm>
            <a:off x="1559501" y="1387668"/>
            <a:ext cx="1460789" cy="1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8" y="1320155"/>
            <a:ext cx="10772179" cy="49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7299" y="696885"/>
            <a:ext cx="4425501" cy="5159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Dashboards - 2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8" name="AutoShape 2" descr="COVID-19: Looking for Helpers in the Medical Hardware Community ..."/>
          <p:cNvSpPr>
            <a:spLocks noChangeAspect="1" noChangeArrowheads="1"/>
          </p:cNvSpPr>
          <p:nvPr/>
        </p:nvSpPr>
        <p:spPr bwMode="auto">
          <a:xfrm>
            <a:off x="1559501" y="1387668"/>
            <a:ext cx="1460789" cy="1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468" r="1768" b="10364"/>
          <a:stretch/>
        </p:blipFill>
        <p:spPr>
          <a:xfrm>
            <a:off x="618155" y="1588655"/>
            <a:ext cx="9237045" cy="44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7299" y="696885"/>
            <a:ext cx="4425501" cy="5159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Data collection tool 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8" name="AutoShape 2" descr="COVID-19: Looking for Helpers in the Medical Hardware Community ..."/>
          <p:cNvSpPr>
            <a:spLocks noChangeAspect="1" noChangeArrowheads="1"/>
          </p:cNvSpPr>
          <p:nvPr/>
        </p:nvSpPr>
        <p:spPr bwMode="auto">
          <a:xfrm>
            <a:off x="1559501" y="1387668"/>
            <a:ext cx="1460789" cy="1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628" r="3312" b="11726"/>
          <a:stretch/>
        </p:blipFill>
        <p:spPr>
          <a:xfrm>
            <a:off x="692727" y="1542473"/>
            <a:ext cx="8700656" cy="39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7299" y="696885"/>
            <a:ext cx="4425501" cy="5159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Take away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8" name="AutoShape 2" descr="COVID-19: Looking for Helpers in the Medical Hardware Community ..."/>
          <p:cNvSpPr>
            <a:spLocks noChangeAspect="1" noChangeArrowheads="1"/>
          </p:cNvSpPr>
          <p:nvPr/>
        </p:nvSpPr>
        <p:spPr bwMode="auto">
          <a:xfrm>
            <a:off x="1559501" y="1387668"/>
            <a:ext cx="1460789" cy="1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5164" y="1948873"/>
            <a:ext cx="7869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Quick delivery/</a:t>
            </a:r>
            <a:r>
              <a:rPr lang="en-US" dirty="0" err="1" smtClean="0"/>
              <a:t>Devops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Integration of Systems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Coordinated teams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Scalable data products</a:t>
            </a:r>
          </a:p>
        </p:txBody>
      </p:sp>
    </p:spTree>
    <p:extLst>
      <p:ext uri="{BB962C8B-B14F-4D97-AF65-F5344CB8AC3E}">
        <p14:creationId xmlns:p14="http://schemas.microsoft.com/office/powerpoint/2010/main" val="13044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7299" y="696885"/>
            <a:ext cx="4425501" cy="5159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Tools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8" name="AutoShape 2" descr="COVID-19: Looking for Helpers in the Medical Hardware Community ..."/>
          <p:cNvSpPr>
            <a:spLocks noChangeAspect="1" noChangeArrowheads="1"/>
          </p:cNvSpPr>
          <p:nvPr/>
        </p:nvSpPr>
        <p:spPr bwMode="auto">
          <a:xfrm>
            <a:off x="1559501" y="1387668"/>
            <a:ext cx="1460789" cy="1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5164" y="1948873"/>
            <a:ext cx="7869381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Python/Django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PHP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SQL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Ionic/Mobile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>
          <a:solidFill>
            <a:schemeClr val="accent4"/>
          </a:solidFill>
          <a:prstDash val="dash"/>
          <a:round/>
          <a:headEnd/>
          <a:tailEnd/>
        </a:ln>
        <a:effectLst/>
        <a:extLst/>
      </a:spPr>
      <a:bodyPr lIns="50800" tIns="50800" rIns="50800" bIns="50800"/>
      <a:lstStyle>
        <a:defPPr marL="742950" indent="-285750">
          <a:lnSpc>
            <a:spcPct val="250000"/>
          </a:lnSpc>
          <a:buFont typeface="Wingdings" panose="05000000000000000000" pitchFamily="2" charset="2"/>
          <a:buChar char="q"/>
          <a:defRPr dirty="0" smtClean="0"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168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Candara</vt:lpstr>
      <vt:lpstr>Century Gothic</vt:lpstr>
      <vt:lpstr>Helvetica</vt:lpstr>
      <vt:lpstr>Open Sans</vt:lpstr>
      <vt:lpstr>Times New Roman</vt:lpstr>
      <vt:lpstr>Wingdings</vt:lpstr>
      <vt:lpstr>2_Office Theme</vt:lpstr>
      <vt:lpstr>1_Office Theme</vt:lpstr>
      <vt:lpstr>7_Office Theme</vt:lpstr>
      <vt:lpstr>PowerPoint Presentation</vt:lpstr>
      <vt:lpstr>THE COVID-19 PROBLEM</vt:lpstr>
      <vt:lpstr>INTERVENTIONS</vt:lpstr>
      <vt:lpstr>Dashboards</vt:lpstr>
      <vt:lpstr>Dashboards - 2</vt:lpstr>
      <vt:lpstr>Dashboards - 2</vt:lpstr>
      <vt:lpstr>Data collection tool </vt:lpstr>
      <vt:lpstr>Take away</vt:lpstr>
      <vt:lpstr>Tools</vt:lpstr>
      <vt:lpstr>Links</vt:lpstr>
      <vt:lpstr>   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Kirenga</dc:creator>
  <cp:lastModifiedBy>Osbert Osamai</cp:lastModifiedBy>
  <cp:revision>19</cp:revision>
  <dcterms:created xsi:type="dcterms:W3CDTF">2018-10-23T02:38:59Z</dcterms:created>
  <dcterms:modified xsi:type="dcterms:W3CDTF">2020-04-09T09:04:52Z</dcterms:modified>
</cp:coreProperties>
</file>