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5" r:id="rId9"/>
    <p:sldId id="264" r:id="rId10"/>
    <p:sldId id="266" r:id="rId11"/>
    <p:sldId id="268" r:id="rId12"/>
    <p:sldId id="269" r:id="rId13"/>
    <p:sldId id="272" r:id="rId14"/>
    <p:sldId id="271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9DC3-5AF6-4ACD-BD63-B9A9ECDE3352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88020-9944-487E-AC7D-B30B96E2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F6B7FE-B17A-44F0-8145-23602955CBDA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9108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631B-C0F3-4885-8B3F-D1A27BDC4CF8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3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69-D432-47A4-87A1-D467A1105C71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3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7444-8CF9-447F-8A65-42AF7E68FFA3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9E2-C7A6-4704-BA35-52573185FEA5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3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7F41-70B3-43F3-90FB-81CEF3C4DB12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2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6F04-9A82-4802-BBDE-03C958630EDB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0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C42F-1DFD-4CC9-AF83-DB6C5AB743C0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8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62B8-C375-45BA-972A-A2E829E40CBF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2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0F5D-1A2F-43C8-8EF5-DA90526885F7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7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3222-322E-47CC-8B9C-0F8217477235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F27DED5-568E-47D8-BABE-66B0EC76007D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1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25DF-517C-4109-9EF4-5DD535096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lockdown exit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F104D-1E1D-4366-A851-E6C418C63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Andrei Paleyes, Neil Lawrence</a:t>
            </a:r>
          </a:p>
          <a:p>
            <a:r>
              <a:rPr lang="en-US" dirty="0"/>
              <a:t>Data Science Africa COVID-19 Response Webinar</a:t>
            </a:r>
          </a:p>
          <a:p>
            <a:r>
              <a:rPr lang="en-US" dirty="0"/>
              <a:t>April 8,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934CA-7C8C-4736-BCC0-A4703639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5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E5BD-8F2F-45A4-8E54-CABE2F0E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lockdown ends, no further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3573E-C523-48B6-B03C-B358161C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3FB2CFB-E538-42C2-B5E5-16CCCE7A4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386" y="2340390"/>
            <a:ext cx="5170078" cy="3328158"/>
          </a:xfrm>
        </p:spPr>
      </p:pic>
    </p:spTree>
    <p:extLst>
      <p:ext uri="{BB962C8B-B14F-4D97-AF65-F5344CB8AC3E}">
        <p14:creationId xmlns:p14="http://schemas.microsoft.com/office/powerpoint/2010/main" val="51500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E5BD-8F2F-45A4-8E54-CABE2F0E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strict lockdown for 6 months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3573E-C523-48B6-B03C-B358161C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Content Placeholder 15" descr="A close up of a logo&#10;&#10;Description automatically generated">
            <a:extLst>
              <a:ext uri="{FF2B5EF4-FFF2-40B4-BE49-F238E27FC236}">
                <a16:creationId xmlns:a16="http://schemas.microsoft.com/office/drawing/2014/main" id="{064A3342-071F-4219-96DD-B967B0B74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386" y="2340390"/>
            <a:ext cx="5170078" cy="332815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3569DF-D3F7-4788-9F83-97A0E7CC624C}"/>
              </a:ext>
            </a:extLst>
          </p:cNvPr>
          <p:cNvSpPr txBox="1"/>
          <p:nvPr/>
        </p:nvSpPr>
        <p:spPr>
          <a:xfrm>
            <a:off x="1447059" y="5668548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 R1680 billion (= 2019 budget)</a:t>
            </a:r>
          </a:p>
        </p:txBody>
      </p:sp>
    </p:spTree>
    <p:extLst>
      <p:ext uri="{BB962C8B-B14F-4D97-AF65-F5344CB8AC3E}">
        <p14:creationId xmlns:p14="http://schemas.microsoft.com/office/powerpoint/2010/main" val="133106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E5BD-8F2F-45A4-8E54-CABE2F0E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half-measure for 6 months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3573E-C523-48B6-B03C-B358161C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73049F-69C3-477D-920D-2447FB8CA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386" y="2340390"/>
            <a:ext cx="5170078" cy="332815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1C2D77-ADB7-40CC-95C6-8D105DF03741}"/>
              </a:ext>
            </a:extLst>
          </p:cNvPr>
          <p:cNvSpPr txBox="1"/>
          <p:nvPr/>
        </p:nvSpPr>
        <p:spPr>
          <a:xfrm>
            <a:off x="1447059" y="5668548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 R790 billion</a:t>
            </a:r>
          </a:p>
        </p:txBody>
      </p:sp>
    </p:spTree>
    <p:extLst>
      <p:ext uri="{BB962C8B-B14F-4D97-AF65-F5344CB8AC3E}">
        <p14:creationId xmlns:p14="http://schemas.microsoft.com/office/powerpoint/2010/main" val="368710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0C1B-C5D6-4B87-8C36-1DD23A63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742D-85F4-49D9-ABBA-A49FC43B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Split 6 months into 3 week periods</a:t>
            </a:r>
          </a:p>
          <a:p>
            <a:r>
              <a:rPr lang="en-US" sz="2400" dirty="0"/>
              <a:t>Each period has a separate quarantine strength</a:t>
            </a:r>
          </a:p>
          <a:p>
            <a:r>
              <a:rPr lang="en-US" sz="2400" dirty="0"/>
              <a:t>Thus: optimization domain is 8 parameters</a:t>
            </a:r>
          </a:p>
          <a:p>
            <a:r>
              <a:rPr lang="en-US" sz="2400" dirty="0"/>
              <a:t>Objective is the lowest possible peak</a:t>
            </a:r>
          </a:p>
          <a:p>
            <a:r>
              <a:rPr lang="en-US" sz="2400" dirty="0"/>
              <a:t>Code: Bayesian Optimization via </a:t>
            </a:r>
            <a:r>
              <a:rPr lang="en-US" sz="2400" dirty="0" err="1"/>
              <a:t>Emukit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… and economic constraint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87F88-A879-4813-A163-8F2421A5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8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705D-762E-46C6-B874-2D64E724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271F-674F-46D6-BE42-01D90648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day of lockdown costs money</a:t>
            </a:r>
          </a:p>
          <a:p>
            <a:r>
              <a:rPr lang="en-US" dirty="0"/>
              <a:t>Daily loss the country incurs is the same</a:t>
            </a:r>
          </a:p>
          <a:p>
            <a:r>
              <a:rPr lang="en-US" dirty="0"/>
              <a:t>The softer the measures – the less the loss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South Africa context</a:t>
            </a:r>
          </a:p>
          <a:p>
            <a:r>
              <a:rPr lang="en-US" dirty="0"/>
              <a:t>R10 billion a day</a:t>
            </a:r>
          </a:p>
          <a:p>
            <a:r>
              <a:rPr lang="en-US" dirty="0"/>
              <a:t>Limit is R900 billion (50% of 2019 budget)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A79A-7B43-4696-A5BA-AE696D2E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D551B-0BC9-4CE2-AAFA-F351D3650418}"/>
              </a:ext>
            </a:extLst>
          </p:cNvPr>
          <p:cNvSpPr txBox="1"/>
          <p:nvPr/>
        </p:nvSpPr>
        <p:spPr>
          <a:xfrm>
            <a:off x="1260629" y="6045692"/>
            <a:ext cx="909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https://www.dailymaverick.co.za/article/2020-03-27-how-much-could-coronavirus-cost-the-sa-economy-a-preliminary-estimate/</a:t>
            </a:r>
          </a:p>
        </p:txBody>
      </p:sp>
    </p:spTree>
    <p:extLst>
      <p:ext uri="{BB962C8B-B14F-4D97-AF65-F5344CB8AC3E}">
        <p14:creationId xmlns:p14="http://schemas.microsoft.com/office/powerpoint/2010/main" val="372323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E5BD-8F2F-45A4-8E54-CABE2F0E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scenario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3573E-C523-48B6-B03C-B358161C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3F4C5806-001C-4B75-95DB-360538C0A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386" y="2340390"/>
            <a:ext cx="5170078" cy="332815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F99ACA-6ED4-4950-B037-CFE8B5CA2819}"/>
              </a:ext>
            </a:extLst>
          </p:cNvPr>
          <p:cNvSpPr txBox="1"/>
          <p:nvPr/>
        </p:nvSpPr>
        <p:spPr>
          <a:xfrm>
            <a:off x="1447059" y="5668548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 R810 billion</a:t>
            </a:r>
          </a:p>
        </p:txBody>
      </p:sp>
    </p:spTree>
    <p:extLst>
      <p:ext uri="{BB962C8B-B14F-4D97-AF65-F5344CB8AC3E}">
        <p14:creationId xmlns:p14="http://schemas.microsoft.com/office/powerpoint/2010/main" val="118738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96F9FE2E-BBD8-4C35-80D1-6C5B65E6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806606"/>
          </a:xfrm>
        </p:spPr>
        <p:txBody>
          <a:bodyPr>
            <a:normAutofit fontScale="90000"/>
          </a:bodyPr>
          <a:lstStyle/>
          <a:p>
            <a:r>
              <a:rPr lang="en-US" dirty="0"/>
              <a:t>Imperial College, London;</a:t>
            </a:r>
            <a:br>
              <a:rPr lang="en-US" dirty="0"/>
            </a:br>
            <a:r>
              <a:rPr lang="en-US" dirty="0"/>
              <a:t>US federal plan;</a:t>
            </a:r>
            <a:br>
              <a:rPr lang="en-US" dirty="0"/>
            </a:br>
            <a:r>
              <a:rPr lang="en-US" dirty="0"/>
              <a:t>other experts: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AFF7EE68-9C25-48DC-A5F3-3519EE60C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475" y="685800"/>
            <a:ext cx="7163858" cy="5486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The COVID-19 pandemic will last 18 months or longer.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CDA1581-89BA-43E9-A0EA-36AF08FC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7BAB1D-472E-46AC-8BCE-6F518B12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8BD0A9-845B-4AA4-9CC1-1C83120EE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ap2169@cam.ac.uk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C27A-849B-4F31-B277-AE1CA4D6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2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96F9FE2E-BBD8-4C35-80D1-6C5B65E6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WORLD ECONOMIC FORUM, 26.03.2020: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AFF7EE68-9C25-48DC-A5F3-3519EE60C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475" y="685800"/>
            <a:ext cx="7163858" cy="5486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Nearly 3 billion people around the globe under COVID-19 lockdowns.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CDA1581-89BA-43E9-A0EA-36AF08FC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4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00F3688-FC46-4D0A-821F-A35C419C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When and how to exit?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2AEE02-DBB7-4543-A5C1-2E8EDD553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BAD8C7-87A9-44EB-B7C8-B4D779CD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2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96F9FE2E-BBD8-4C35-80D1-6C5B65E6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1"/>
            <a:ext cx="3200400" cy="1060881"/>
          </a:xfrm>
        </p:spPr>
        <p:txBody>
          <a:bodyPr>
            <a:normAutofit/>
          </a:bodyPr>
          <a:lstStyle/>
          <a:p>
            <a:r>
              <a:rPr lang="en-US" dirty="0"/>
              <a:t>World Health Organization: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AFF7EE68-9C25-48DC-A5F3-3519EE60C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475" y="685800"/>
            <a:ext cx="716385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It would be “historic” to find a vaccine that can be distributed to all countries in 18 months to defeat the coronavirus.</a:t>
            </a:r>
            <a:endParaRPr lang="en-US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66F41C-C858-4178-B708-3C9DB30A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7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A0EE55-661E-4E32-8D4B-170DB7C7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B97D84-F2B2-4126-9BAC-8B5094529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799"/>
                <a:ext cx="3869421" cy="4216893"/>
              </a:xfrm>
            </p:spPr>
            <p:txBody>
              <a:bodyPr numCol="1">
                <a:norm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S</a:t>
                </a:r>
                <a:r>
                  <a:rPr lang="en-US" sz="1600" dirty="0"/>
                  <a:t>usceptible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E</a:t>
                </a:r>
                <a:r>
                  <a:rPr lang="en-US" sz="1600" dirty="0"/>
                  <a:t>xposed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I</a:t>
                </a:r>
                <a:r>
                  <a:rPr lang="en-US" sz="1600" dirty="0"/>
                  <a:t>nfected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R</a:t>
                </a:r>
                <a:r>
                  <a:rPr lang="en-US" sz="1600" dirty="0"/>
                  <a:t>emoved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– transmission rate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/>
                  <a:t> – incubation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– recovery/death rate 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B97D84-F2B2-4126-9BAC-8B5094529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799"/>
                <a:ext cx="3869421" cy="4216893"/>
              </a:xfrm>
              <a:blipFill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8BAE45-9178-453B-B641-B2A66194C55D}"/>
                  </a:ext>
                </a:extLst>
              </p:cNvPr>
              <p:cNvSpPr txBox="1"/>
              <p:nvPr/>
            </p:nvSpPr>
            <p:spPr>
              <a:xfrm>
                <a:off x="6096000" y="1691322"/>
                <a:ext cx="1780166" cy="3299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8BAE45-9178-453B-B641-B2A66194C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91322"/>
                <a:ext cx="1780166" cy="3299429"/>
              </a:xfrm>
              <a:prstGeom prst="rect">
                <a:avLst/>
              </a:prstGeom>
              <a:blipFill>
                <a:blip r:embed="rId3"/>
                <a:stretch>
                  <a:fillRect r="-78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C1C37C-B79E-4B3D-AD7B-74802AC7BF45}"/>
              </a:ext>
            </a:extLst>
          </p:cNvPr>
          <p:cNvSpPr txBox="1"/>
          <p:nvPr/>
        </p:nvSpPr>
        <p:spPr>
          <a:xfrm>
            <a:off x="1260629" y="6045692"/>
            <a:ext cx="909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Kermack</a:t>
            </a:r>
            <a:r>
              <a:rPr lang="en-US" sz="1400" i="1" dirty="0"/>
              <a:t>, W. O., McKendrick, A. G., 1927, "A Contribution to the Mathematical Theory of Epidemics"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425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A0EE55-661E-4E32-8D4B-170DB7C7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SEIR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B97D84-F2B2-4126-9BAC-8B5094529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799"/>
                <a:ext cx="3869421" cy="4216893"/>
              </a:xfrm>
            </p:spPr>
            <p:txBody>
              <a:bodyPr numCol="1">
                <a:normAutofit lnSpcReduction="10000"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S</a:t>
                </a:r>
                <a:r>
                  <a:rPr lang="en-US" sz="1600" dirty="0"/>
                  <a:t>usceptible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E</a:t>
                </a:r>
                <a:r>
                  <a:rPr lang="en-US" sz="1600" dirty="0"/>
                  <a:t>xposed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I</a:t>
                </a:r>
                <a:r>
                  <a:rPr lang="en-US" sz="1600" dirty="0"/>
                  <a:t>nfected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R</a:t>
                </a:r>
                <a:r>
                  <a:rPr lang="en-US" sz="1600" dirty="0"/>
                  <a:t>emoved</a:t>
                </a:r>
              </a:p>
              <a:p>
                <a:r>
                  <a:rPr lang="en-US" sz="1600" dirty="0"/>
                  <a:t>D - public perception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– transmission rate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/>
                  <a:t> – incubation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– recovery/death rate </a:t>
                </a:r>
              </a:p>
              <a:p>
                <a:r>
                  <a:rPr lang="en-US" sz="1600" dirty="0"/>
                  <a:t>d – proportion of severe cases/deaths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B97D84-F2B2-4126-9BAC-8B5094529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799"/>
                <a:ext cx="3869421" cy="4216893"/>
              </a:xfrm>
              <a:blipFill>
                <a:blip r:embed="rId2"/>
                <a:stretch>
                  <a:fillRect t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8BAE45-9178-453B-B641-B2A66194C55D}"/>
                  </a:ext>
                </a:extLst>
              </p:cNvPr>
              <p:cNvSpPr txBox="1"/>
              <p:nvPr/>
            </p:nvSpPr>
            <p:spPr>
              <a:xfrm>
                <a:off x="6096000" y="1691322"/>
                <a:ext cx="1780166" cy="376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 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8BAE45-9178-453B-B641-B2A66194C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91322"/>
                <a:ext cx="1780166" cy="3761094"/>
              </a:xfrm>
              <a:prstGeom prst="rect">
                <a:avLst/>
              </a:prstGeom>
              <a:blipFill>
                <a:blip r:embed="rId3"/>
                <a:stretch>
                  <a:fillRect r="-78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E25D0E6-391F-4AAE-AE95-8CB7779FF1A2}"/>
              </a:ext>
            </a:extLst>
          </p:cNvPr>
          <p:cNvSpPr txBox="1"/>
          <p:nvPr/>
        </p:nvSpPr>
        <p:spPr>
          <a:xfrm>
            <a:off x="1260629" y="6045692"/>
            <a:ext cx="909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 et al., 2013, “Inferring the causes of the three waves of the 1918 influenza pandemic in England and Wales”</a:t>
            </a:r>
          </a:p>
        </p:txBody>
      </p:sp>
    </p:spTree>
    <p:extLst>
      <p:ext uri="{BB962C8B-B14F-4D97-AF65-F5344CB8AC3E}">
        <p14:creationId xmlns:p14="http://schemas.microsoft.com/office/powerpoint/2010/main" val="31117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0C5E-E752-4B14-956B-D969FF8D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SEIR model,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978E-CCDB-42F2-B968-AF9C1EEB00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– initial transmission rate of the disease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governmental action strength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intensity of public response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978E-CCDB-42F2-B968-AF9C1EEB0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304EE-2FDD-4950-8CCF-A9A115E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7ABE1-9424-4A61-9884-8F233F410452}"/>
              </a:ext>
            </a:extLst>
          </p:cNvPr>
          <p:cNvSpPr txBox="1"/>
          <p:nvPr/>
        </p:nvSpPr>
        <p:spPr>
          <a:xfrm>
            <a:off x="1260629" y="6045692"/>
            <a:ext cx="9090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Lin et al., 2020, “A conceptual model for the coronavirus disease 2019 (COVID-19) outbreak in Wuhan, China with individual reaction and governmental action”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8624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8AC5-CCC5-4F2A-89A4-AEC4962B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South Africa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8B72-1F06-49BF-9580-EE01F1BA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Population: 56.72 million</a:t>
            </a:r>
          </a:p>
          <a:p>
            <a:r>
              <a:rPr lang="en-US" dirty="0"/>
              <a:t>Timeline:</a:t>
            </a:r>
          </a:p>
          <a:p>
            <a:pPr lvl="1"/>
            <a:r>
              <a:rPr lang="en-US" dirty="0"/>
              <a:t>March 1 – First case</a:t>
            </a:r>
          </a:p>
          <a:p>
            <a:pPr lvl="1"/>
            <a:r>
              <a:rPr lang="en-US" dirty="0"/>
              <a:t>March 15 – State of disaster declared</a:t>
            </a:r>
          </a:p>
          <a:p>
            <a:pPr lvl="1"/>
            <a:r>
              <a:rPr lang="en-US" dirty="0"/>
              <a:t>March 23 – National lockdown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F5CA2-A50D-4910-A5FF-3F6E7B1D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7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E5BD-8F2F-45A4-8E54-CABE2F0E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0: where we are right now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8BC386A-1B7D-4CC0-852C-FC26D1661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495" y="2340390"/>
            <a:ext cx="5093860" cy="33281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3573E-C523-48B6-B03C-B358161C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749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2824</TotalTime>
  <Words>442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Wingdings 2</vt:lpstr>
      <vt:lpstr>View</vt:lpstr>
      <vt:lpstr>Exploring lockdown exit strategies</vt:lpstr>
      <vt:lpstr>WORLD ECONOMIC FORUM, 26.03.2020:</vt:lpstr>
      <vt:lpstr>When and how to exit?</vt:lpstr>
      <vt:lpstr>World Health Organization:</vt:lpstr>
      <vt:lpstr>SEIR model</vt:lpstr>
      <vt:lpstr>Revised SEIR model</vt:lpstr>
      <vt:lpstr>Revised SEIR model, continued</vt:lpstr>
      <vt:lpstr>Context: South Africa</vt:lpstr>
      <vt:lpstr>Scenario 0: where we are right now</vt:lpstr>
      <vt:lpstr>Scenario 1: lockdown ends, no further action</vt:lpstr>
      <vt:lpstr>Scenario 2: strict lockdown for 6 months</vt:lpstr>
      <vt:lpstr>Scenario 3: half-measure for 6 months</vt:lpstr>
      <vt:lpstr>Optimization setup</vt:lpstr>
      <vt:lpstr>Economic constraint</vt:lpstr>
      <vt:lpstr>Optimized scenario</vt:lpstr>
      <vt:lpstr>Imperial College, London; US federal plan; other experts: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lockdown exit strategies</dc:title>
  <dc:creator>Andrei Paleyes</dc:creator>
  <cp:lastModifiedBy>Andrei Paleyes</cp:lastModifiedBy>
  <cp:revision>25</cp:revision>
  <dcterms:created xsi:type="dcterms:W3CDTF">2020-04-07T12:42:33Z</dcterms:created>
  <dcterms:modified xsi:type="dcterms:W3CDTF">2020-04-09T11:49:58Z</dcterms:modified>
</cp:coreProperties>
</file>