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0" r:id="rId10"/>
    <p:sldId id="261" r:id="rId11"/>
    <p:sldId id="263" r:id="rId12"/>
    <p:sldId id="264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172" y="149833"/>
            <a:ext cx="11511839" cy="1167907"/>
          </a:xfrm>
        </p:spPr>
        <p:txBody>
          <a:bodyPr>
            <a:normAutofit/>
          </a:bodyPr>
          <a:lstStyle/>
          <a:p>
            <a:r>
              <a:rPr lang="en-US" b="1" dirty="0" smtClean="0"/>
              <a:t>BANK AT HAUSE – Factor </a:t>
            </a:r>
            <a:r>
              <a:rPr lang="en-US" b="1" dirty="0" err="1" smtClean="0"/>
              <a:t>Xchange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4421" y="2084832"/>
            <a:ext cx="8915399" cy="928191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tx1"/>
                </a:solidFill>
              </a:rPr>
              <a:t>Nsibambi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Kyabainze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14421" y="3013023"/>
            <a:ext cx="11177579" cy="38449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ashiraf35@gmail.com</a:t>
            </a:r>
          </a:p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Facebook: 			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Ashiraf</a:t>
            </a: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Nsibambi</a:t>
            </a: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Kyabainze</a:t>
            </a:r>
            <a:endParaRPr lang="en-US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Twitter: 				@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Ashiraf_Ola</a:t>
            </a:r>
            <a:endParaRPr lang="en-US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LinkedIn: 			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ashiraf-nsibambi-kyabainze</a:t>
            </a: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																		77719071</a:t>
            </a:r>
          </a:p>
        </p:txBody>
      </p:sp>
    </p:spTree>
    <p:extLst>
      <p:ext uri="{BB962C8B-B14F-4D97-AF65-F5344CB8AC3E}">
        <p14:creationId xmlns:p14="http://schemas.microsoft.com/office/powerpoint/2010/main" val="29597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4238"/>
            <a:ext cx="8911687" cy="1280890"/>
          </a:xfrm>
        </p:spPr>
        <p:txBody>
          <a:bodyPr/>
          <a:lstStyle/>
          <a:p>
            <a:r>
              <a:rPr lang="en-US" b="1" dirty="0" smtClean="0"/>
              <a:t>TEAM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015975"/>
              </p:ext>
            </p:extLst>
          </p:nvPr>
        </p:nvGraphicFramePr>
        <p:xfrm>
          <a:off x="284812" y="1243872"/>
          <a:ext cx="11797260" cy="561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315"/>
                <a:gridCol w="2949315"/>
                <a:gridCol w="2949315"/>
                <a:gridCol w="2949315"/>
              </a:tblGrid>
              <a:tr h="12017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NSIBAMBI KYABAINZE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AKOLA TEDDY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LUKANGA HAKIM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NANJERU</a:t>
                      </a:r>
                      <a:r>
                        <a:rPr lang="en-US" sz="2400" baseline="0" dirty="0" smtClean="0"/>
                        <a:t> MARIAM</a:t>
                      </a:r>
                      <a:endParaRPr lang="en-US" sz="2400" dirty="0"/>
                    </a:p>
                  </a:txBody>
                  <a:tcPr/>
                </a:tc>
              </a:tr>
              <a:tr h="4412402">
                <a:tc>
                  <a:txBody>
                    <a:bodyPr/>
                    <a:lstStyle/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pPr algn="ctr"/>
                      <a:r>
                        <a:rPr lang="en-US" sz="2800" b="1" dirty="0" smtClean="0"/>
                        <a:t>Team Lead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pPr algn="ctr"/>
                      <a:r>
                        <a:rPr lang="en-US" sz="2800" b="1" dirty="0" smtClean="0"/>
                        <a:t>Finance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pPr algn="ctr"/>
                      <a:r>
                        <a:rPr lang="en-US" sz="2800" b="1" dirty="0" smtClean="0"/>
                        <a:t>Product Development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endParaRPr lang="en-US" sz="2800" b="1" dirty="0" smtClean="0"/>
                    </a:p>
                    <a:p>
                      <a:r>
                        <a:rPr lang="en-US" sz="2800" b="1" dirty="0" smtClean="0"/>
                        <a:t>Business</a:t>
                      </a:r>
                      <a:r>
                        <a:rPr lang="en-US" sz="2800" b="1" baseline="0" dirty="0" smtClean="0"/>
                        <a:t> Development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2" r="42457" b="65727"/>
          <a:stretch/>
        </p:blipFill>
        <p:spPr>
          <a:xfrm>
            <a:off x="6475750" y="2518346"/>
            <a:ext cx="2353456" cy="27881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7" r="19107"/>
          <a:stretch/>
        </p:blipFill>
        <p:spPr>
          <a:xfrm>
            <a:off x="3551419" y="2518346"/>
            <a:ext cx="2279754" cy="2713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5" y="2518346"/>
            <a:ext cx="2638267" cy="271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188" y="0"/>
            <a:ext cx="9428812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87343" y="-14990"/>
            <a:ext cx="2575845" cy="6674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/>
              <a:t>AWARDS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895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044" y="1590207"/>
            <a:ext cx="1825995" cy="83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93489" y="1588958"/>
            <a:ext cx="1808188" cy="84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34329" y="1588958"/>
            <a:ext cx="1810064" cy="84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00910" y="1588958"/>
            <a:ext cx="1768839" cy="840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2395" y="2313481"/>
            <a:ext cx="1843790" cy="14340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Market Opportunity</a:t>
            </a:r>
          </a:p>
          <a:p>
            <a:pPr algn="ctr"/>
            <a:r>
              <a:rPr lang="en-US" sz="2000" dirty="0" smtClean="0"/>
              <a:t>Analysis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3918837" y="2310983"/>
            <a:ext cx="1843790" cy="14365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Approach Partners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6976215" y="2310983"/>
            <a:ext cx="1843790" cy="14365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Raise Capital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9955147" y="2310983"/>
            <a:ext cx="2139317" cy="14365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Platform Development</a:t>
            </a:r>
            <a:endParaRPr lang="en-US" sz="2000" dirty="0"/>
          </a:p>
        </p:txBody>
      </p:sp>
      <p:sp>
        <p:nvSpPr>
          <p:cNvPr id="10" name="Right Arrow 9"/>
          <p:cNvSpPr/>
          <p:nvPr/>
        </p:nvSpPr>
        <p:spPr>
          <a:xfrm>
            <a:off x="2486185" y="1708879"/>
            <a:ext cx="781671" cy="602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77760" y="1708879"/>
            <a:ext cx="781671" cy="602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813044" y="1708879"/>
            <a:ext cx="781671" cy="602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834546" y="559252"/>
            <a:ext cx="2575845" cy="6674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/>
              <a:t>TIMELINE</a:t>
            </a:r>
            <a:endParaRPr lang="en-US" sz="4000" b="1" dirty="0"/>
          </a:p>
        </p:txBody>
      </p:sp>
      <p:sp>
        <p:nvSpPr>
          <p:cNvPr id="21" name="Down Arrow 20"/>
          <p:cNvSpPr/>
          <p:nvPr/>
        </p:nvSpPr>
        <p:spPr>
          <a:xfrm>
            <a:off x="6359692" y="2849379"/>
            <a:ext cx="248632" cy="185753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432845" y="4751881"/>
            <a:ext cx="243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are here</a:t>
            </a:r>
            <a:endParaRPr lang="en-US" sz="28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9955147" y="3346828"/>
            <a:ext cx="2139317" cy="23346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Web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Mobile</a:t>
            </a:r>
          </a:p>
          <a:p>
            <a:pPr algn="ctr"/>
            <a:r>
              <a:rPr lang="en-US" b="1" dirty="0" smtClean="0"/>
              <a:t>Internet of Things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Device app for business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1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225" y="0"/>
            <a:ext cx="10651775" cy="2878112"/>
          </a:xfrm>
        </p:spPr>
        <p:txBody>
          <a:bodyPr>
            <a:noAutofit/>
          </a:bodyPr>
          <a:lstStyle/>
          <a:p>
            <a:r>
              <a:rPr lang="en-US" b="1" dirty="0" smtClean="0"/>
              <a:t>COLLABORATION 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Product Developers, Financial support, Direct pass to a Grant, Infrastructure, Resources, Workspace, Technical Support, Mentorship, Links to investors, Business Developers.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			</a:t>
            </a:r>
            <a:br>
              <a:rPr lang="en-US" sz="2800" dirty="0" smtClean="0"/>
            </a:br>
            <a:r>
              <a:rPr lang="en-US" sz="3200" b="1" dirty="0" smtClean="0"/>
              <a:t>Please contact me: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40225" y="2878112"/>
            <a:ext cx="10651775" cy="38449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ashiraf35@gmail.com</a:t>
            </a:r>
          </a:p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Facebook: 		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vertabra</a:t>
            </a:r>
            <a:endParaRPr lang="en-US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Twitter: 			@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Ashiraf_Ola</a:t>
            </a:r>
            <a:endParaRPr lang="en-US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LinkedIn: 		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ashiraf-nsibambi-kyabainze</a:t>
            </a: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</a:t>
            </a:r>
          </a:p>
        </p:txBody>
      </p:sp>
    </p:spTree>
    <p:extLst>
      <p:ext uri="{BB962C8B-B14F-4D97-AF65-F5344CB8AC3E}">
        <p14:creationId xmlns:p14="http://schemas.microsoft.com/office/powerpoint/2010/main" val="41507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711255"/>
              </p:ext>
            </p:extLst>
          </p:nvPr>
        </p:nvGraphicFramePr>
        <p:xfrm>
          <a:off x="224853" y="224853"/>
          <a:ext cx="11847226" cy="641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096"/>
                <a:gridCol w="3940177"/>
                <a:gridCol w="4079953"/>
              </a:tblGrid>
              <a:tr h="11191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WHAT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HOW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WHY</a:t>
                      </a:r>
                      <a:endParaRPr lang="en-US" sz="3600" dirty="0"/>
                    </a:p>
                  </a:txBody>
                  <a:tcPr/>
                </a:tc>
              </a:tr>
              <a:tr h="5296661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An exchange of </a:t>
                      </a:r>
                      <a:r>
                        <a:rPr lang="en-US" sz="2400" b="1" dirty="0" smtClean="0"/>
                        <a:t>factors of production.</a:t>
                      </a:r>
                    </a:p>
                    <a:p>
                      <a:pPr algn="ctr"/>
                      <a:r>
                        <a:rPr lang="en-US" sz="2400" b="1" dirty="0" smtClean="0"/>
                        <a:t>(</a:t>
                      </a:r>
                      <a:r>
                        <a:rPr lang="en-US" sz="2400" b="1" dirty="0" err="1" smtClean="0"/>
                        <a:t>e.g</a:t>
                      </a:r>
                      <a:r>
                        <a:rPr lang="en-US" sz="2400" b="1" dirty="0" smtClean="0"/>
                        <a:t> capital,</a:t>
                      </a:r>
                      <a:r>
                        <a:rPr lang="en-US" sz="2400" b="1" baseline="0" dirty="0" smtClean="0"/>
                        <a:t> land, labor and entrepreneurship)</a:t>
                      </a:r>
                    </a:p>
                    <a:p>
                      <a:pPr algn="ctr"/>
                      <a:endParaRPr lang="en-US" sz="2400" b="1" baseline="0" dirty="0" smtClean="0"/>
                    </a:p>
                    <a:p>
                      <a:pPr algn="ctr"/>
                      <a:r>
                        <a:rPr lang="en-US" sz="2400" b="1" baseline="0" dirty="0" smtClean="0"/>
                        <a:t>in return for rewards known as factor payments.</a:t>
                      </a:r>
                    </a:p>
                    <a:p>
                      <a:pPr algn="ctr"/>
                      <a:r>
                        <a:rPr lang="en-US" sz="2400" b="1" baseline="0" dirty="0" smtClean="0"/>
                        <a:t>(</a:t>
                      </a:r>
                      <a:r>
                        <a:rPr lang="en-US" sz="2400" b="1" baseline="0" dirty="0" err="1" smtClean="0"/>
                        <a:t>e.g</a:t>
                      </a:r>
                      <a:r>
                        <a:rPr lang="en-US" sz="2400" b="1" baseline="0" dirty="0" smtClean="0"/>
                        <a:t> interest, rent, wage/salary, profit 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 to Peer approach.</a:t>
                      </a:r>
                    </a:p>
                    <a:p>
                      <a:pPr algn="ctr"/>
                      <a:endParaRPr lang="en-US" sz="24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Integrating</a:t>
                      </a:r>
                      <a:r>
                        <a:rPr lang="en-US" sz="2400" b="1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socio-economic data about factors of production and sharing it with users to help them </a:t>
                      </a:r>
                      <a:r>
                        <a:rPr lang="en-US" sz="2400" b="1" i="1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economic </a:t>
                      </a:r>
                      <a:r>
                        <a:rPr lang="en-US" sz="2400" b="1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decision.</a:t>
                      </a:r>
                    </a:p>
                    <a:p>
                      <a:pPr algn="ctr"/>
                      <a:endParaRPr lang="en-US" sz="2400" b="1" i="1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2400" b="1" i="1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platform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access to factor inputs such as entrepreneurial skills, Finance/Start-up capital,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profitable business locations and Affordable skilled labor.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has stalled many promising business ideas.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6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25" y="0"/>
            <a:ext cx="8911687" cy="688029"/>
          </a:xfrm>
        </p:spPr>
        <p:txBody>
          <a:bodyPr/>
          <a:lstStyle/>
          <a:p>
            <a:r>
              <a:rPr lang="en-US" b="1" dirty="0" smtClean="0"/>
              <a:t>PROBLEM : </a:t>
            </a:r>
            <a:r>
              <a:rPr lang="en-US" sz="2800" dirty="0" smtClean="0"/>
              <a:t>Case of Uganda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117588"/>
              </p:ext>
            </p:extLst>
          </p:nvPr>
        </p:nvGraphicFramePr>
        <p:xfrm>
          <a:off x="194559" y="777969"/>
          <a:ext cx="11872522" cy="5907644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5936261"/>
                <a:gridCol w="5936261"/>
              </a:tblGrid>
              <a:tr h="590764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Uganda ranked as the country with the highest level of entrepreneurship in the world by</a:t>
                      </a:r>
                      <a:r>
                        <a:rPr lang="en-US" sz="2400" baseline="0" dirty="0" smtClean="0"/>
                        <a:t> GEM (</a:t>
                      </a:r>
                      <a:r>
                        <a:rPr lang="en-US" sz="2400" dirty="0" smtClean="0"/>
                        <a:t>Global Entrepreneurship</a:t>
                      </a:r>
                      <a:r>
                        <a:rPr lang="en-US" sz="2400" baseline="0" dirty="0" smtClean="0"/>
                        <a:t> Monitor)</a:t>
                      </a:r>
                      <a:r>
                        <a:rPr lang="en-US" sz="2400" dirty="0" smtClean="0"/>
                        <a:t>.</a:t>
                      </a:r>
                    </a:p>
                    <a:p>
                      <a:endParaRPr lang="en-US" sz="2400" dirty="0" smtClean="0"/>
                    </a:p>
                    <a:p>
                      <a:pPr lvl="1" algn="just"/>
                      <a:r>
                        <a:rPr lang="en-US" sz="2600" dirty="0" smtClean="0"/>
                        <a:t>28.1% of the population are micro-entrepreneurs: these are business-people who employ fewer than five individuals – often family members – under informal arrangements. These smaller firms are more likely to fail, due to the high levels of uncertainty and risk in their local environments.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 smtClean="0"/>
                        <a:t>Resources necessary to grow a business – such as finance, human and social capital and infrastructure are less accessible. </a:t>
                      </a:r>
                    </a:p>
                    <a:p>
                      <a:endParaRPr lang="en-US" sz="2400" dirty="0" smtClean="0"/>
                    </a:p>
                    <a:p>
                      <a:pPr lvl="1"/>
                      <a:r>
                        <a:rPr lang="en-US" sz="2800" dirty="0" smtClean="0"/>
                        <a:t>Making it difficult to earn better factor payments including; Wages paid for the services of labor. Interest paid for the services of capital. Rent paid for the services of land/business location. And Profit paid for services of entrepreneurship.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7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" y="737617"/>
            <a:ext cx="11728704" cy="612647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2189" y="36576"/>
            <a:ext cx="8911687" cy="6880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ENTREPRENEURIAL ECOSYSTEM IN UGANDA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28"/>
          <a:stretch/>
        </p:blipFill>
        <p:spPr>
          <a:xfrm>
            <a:off x="7867046" y="475488"/>
            <a:ext cx="4324954" cy="7613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15456" y="1081719"/>
            <a:ext cx="82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2.32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854275" y="1496295"/>
            <a:ext cx="82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3.39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597152" y="3898071"/>
            <a:ext cx="82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2.84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810256" y="2494282"/>
            <a:ext cx="82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dirty="0" smtClean="0"/>
              <a:t>.34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376638" y="5381083"/>
            <a:ext cx="82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3.53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9330086" y="2506474"/>
            <a:ext cx="82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2.2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177686" y="1544326"/>
            <a:ext cx="82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806086" y="6281607"/>
            <a:ext cx="82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3.11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177686" y="3921764"/>
            <a:ext cx="82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2.54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947641" y="5309294"/>
            <a:ext cx="82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2.42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222728" y="6558606"/>
            <a:ext cx="82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2.21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196708" y="6356818"/>
            <a:ext cx="82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3.03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611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34113"/>
            <a:ext cx="9323546" cy="67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2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3"/>
          <a:stretch/>
        </p:blipFill>
        <p:spPr>
          <a:xfrm>
            <a:off x="182880" y="85344"/>
            <a:ext cx="9253728" cy="677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87662"/>
            <a:ext cx="11285156" cy="765778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646176"/>
            <a:ext cx="11630509" cy="6211824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http</a:t>
            </a:r>
            <a:r>
              <a:rPr lang="en-US" sz="3600" dirty="0"/>
              <a:t>://</a:t>
            </a:r>
            <a:r>
              <a:rPr lang="en-US" sz="3600" dirty="0" smtClean="0"/>
              <a:t>www.gemconsortium.org/country-profile/117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b="1" dirty="0"/>
              <a:t>An abundance of willing entrepreneurs held back by limited </a:t>
            </a:r>
            <a:r>
              <a:rPr lang="en-US" sz="3600" b="1" dirty="0" smtClean="0"/>
              <a:t>skills. Support </a:t>
            </a:r>
            <a:r>
              <a:rPr lang="en-US" sz="3600" b="1" dirty="0"/>
              <a:t>from the </a:t>
            </a:r>
            <a:r>
              <a:rPr lang="en-US" sz="3600" b="1" dirty="0" smtClean="0"/>
              <a:t>government is building.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800" b="1" dirty="0" smtClean="0"/>
              <a:t>CHALLENGES FOR THE FUTURE</a:t>
            </a:r>
          </a:p>
          <a:p>
            <a:r>
              <a:rPr lang="en-US" sz="2800" b="1" dirty="0" smtClean="0"/>
              <a:t>The </a:t>
            </a:r>
            <a:r>
              <a:rPr lang="en-US" sz="2800" b="1" dirty="0"/>
              <a:t>number one challenge is to ensure the growth and survival of entrepreneurial ventures. GEM shows that only 2% of businesses expect to employ 20+ people in the next five years, implying that Ugandan entrepreneurship is concentrated in small and micro businesses. </a:t>
            </a:r>
          </a:p>
          <a:p>
            <a:r>
              <a:rPr lang="en-US" sz="2800" b="1" dirty="0"/>
              <a:t>Moreover, there is a high business discontinuation rate (21%). </a:t>
            </a:r>
            <a:endParaRPr lang="en-US" sz="2800" b="1" dirty="0" smtClean="0"/>
          </a:p>
          <a:p>
            <a:r>
              <a:rPr lang="en-US" sz="2800" b="1" dirty="0" smtClean="0"/>
              <a:t>It </a:t>
            </a:r>
            <a:r>
              <a:rPr lang="en-US" sz="2800" b="1" dirty="0"/>
              <a:t>is time to create initiatives that both support and improve the quality of entrepreneurship in </a:t>
            </a:r>
            <a:r>
              <a:rPr lang="en-US" sz="2800" b="1" dirty="0" smtClean="0"/>
              <a:t>Uganda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864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43" y="0"/>
            <a:ext cx="8911687" cy="667443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SOLUTION</a:t>
            </a:r>
            <a:endParaRPr lang="en-US" sz="4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708879" y="841661"/>
            <a:ext cx="1895882" cy="1586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Social</a:t>
            </a:r>
            <a:r>
              <a:rPr lang="en-US" b="1" dirty="0" smtClean="0"/>
              <a:t> capital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141846" y="841661"/>
            <a:ext cx="1828800" cy="1586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Profitable </a:t>
            </a:r>
            <a:r>
              <a:rPr lang="en-US" sz="2000" b="1" dirty="0" smtClean="0"/>
              <a:t>business</a:t>
            </a:r>
            <a:r>
              <a:rPr lang="en-US" b="1" dirty="0" smtClean="0"/>
              <a:t> Land / Location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708879" y="4257205"/>
            <a:ext cx="1895882" cy="157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Cheap/ affordable Skilled </a:t>
            </a:r>
            <a:r>
              <a:rPr lang="en-US" sz="2000" b="1" dirty="0" smtClean="0"/>
              <a:t>Labor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9323002" y="4242213"/>
            <a:ext cx="1947526" cy="157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Entrepreneur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4946752" y="1888761"/>
            <a:ext cx="2803160" cy="2863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BANK AT HAUSE – Factor </a:t>
            </a:r>
            <a:r>
              <a:rPr lang="en-US" b="1" dirty="0" err="1" smtClean="0"/>
              <a:t>Xchange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smtClean="0"/>
              <a:t>application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778929" y="1244216"/>
            <a:ext cx="1437648" cy="83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778929" y="1763864"/>
            <a:ext cx="1120701" cy="698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270230" y="1244216"/>
            <a:ext cx="1511853" cy="81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629993" y="1663924"/>
            <a:ext cx="1259174" cy="689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758900" y="3927421"/>
            <a:ext cx="1140730" cy="732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897437" y="4272195"/>
            <a:ext cx="1146382" cy="77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7583950" y="4109685"/>
            <a:ext cx="1305217" cy="75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797034" y="3809888"/>
            <a:ext cx="1327266" cy="719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Flowchart: Magnetic Disk 69"/>
          <p:cNvSpPr/>
          <p:nvPr/>
        </p:nvSpPr>
        <p:spPr>
          <a:xfrm>
            <a:off x="5383952" y="5831174"/>
            <a:ext cx="1978702" cy="97436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460170" y="4898573"/>
            <a:ext cx="3272" cy="78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690951" y="841123"/>
            <a:ext cx="107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Finance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450847" y="2385261"/>
            <a:ext cx="354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 Interest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,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about stock markets, regulations, 	financial policies.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981378" y="641239"/>
            <a:ext cx="1251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Business Space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653796" y="2274815"/>
            <a:ext cx="44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Rent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about properties to expand,   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729426" y="3328728"/>
            <a:ext cx="3263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Wages,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about training centers, workshops 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48275" y="5064889"/>
            <a:ext cx="73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Skills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8091747" y="3134629"/>
            <a:ext cx="4072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Profits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,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about market prices, new markets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78479" y="4842377"/>
            <a:ext cx="1377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Products/ Services</a:t>
            </a:r>
            <a:endParaRPr lang="en-US" b="1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6162091" y="4922294"/>
            <a:ext cx="2541" cy="78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110151" y="1011929"/>
            <a:ext cx="1389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Socio-economic Data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984370" y="4888503"/>
            <a:ext cx="130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Response</a:t>
            </a:r>
            <a:endParaRPr lang="en-US" b="1" dirty="0"/>
          </a:p>
        </p:txBody>
      </p:sp>
      <p:sp>
        <p:nvSpPr>
          <p:cNvPr id="30" name="Flowchart: Magnetic Disk 29"/>
          <p:cNvSpPr/>
          <p:nvPr/>
        </p:nvSpPr>
        <p:spPr>
          <a:xfrm flipV="1">
            <a:off x="5383952" y="89957"/>
            <a:ext cx="1978702" cy="93293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086875" y="1049544"/>
            <a:ext cx="3272" cy="78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96129" y="297483"/>
            <a:ext cx="160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Mining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31607" y="5425112"/>
            <a:ext cx="88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73" y="136430"/>
            <a:ext cx="11309740" cy="53812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BUSINESS MODEL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58329"/>
              </p:ext>
            </p:extLst>
          </p:nvPr>
        </p:nvGraphicFramePr>
        <p:xfrm>
          <a:off x="194874" y="674557"/>
          <a:ext cx="11887197" cy="6086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39"/>
                <a:gridCol w="2377439"/>
                <a:gridCol w="2365448"/>
                <a:gridCol w="2398426"/>
                <a:gridCol w="2368445"/>
              </a:tblGrid>
              <a:tr h="259898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KEY PARTNERS</a:t>
                      </a:r>
                    </a:p>
                    <a:p>
                      <a:endParaRPr lang="en-US" sz="2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SDK</a:t>
                      </a:r>
                      <a:r>
                        <a:rPr lang="en-US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Finance</a:t>
                      </a:r>
                    </a:p>
                    <a:p>
                      <a:r>
                        <a:rPr lang="en-US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Swarm Vision</a:t>
                      </a:r>
                    </a:p>
                    <a:p>
                      <a:endParaRPr lang="en-US" sz="2400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KEY ACTIVITIES</a:t>
                      </a:r>
                    </a:p>
                    <a:p>
                      <a:endParaRPr lang="en-US" sz="2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Idea testing.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Market Testing</a:t>
                      </a:r>
                    </a:p>
                    <a:p>
                      <a:r>
                        <a:rPr lang="en-GB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Product design</a:t>
                      </a:r>
                      <a:r>
                        <a:rPr lang="en-GB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GB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Collaboration</a:t>
                      </a:r>
                      <a:r>
                        <a:rPr lang="en-US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GB" sz="2400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400" dirty="0" smtClean="0"/>
                        <a:t>VALUE PROPOSITION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of economic Data</a:t>
                      </a:r>
                      <a:r>
                        <a:rPr lang="en-US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about factors to aid decision making.</a:t>
                      </a:r>
                      <a:endParaRPr lang="en-US" sz="2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to factor</a:t>
                      </a:r>
                      <a:r>
                        <a:rPr lang="en-US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inputs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growth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endParaRPr lang="en-US" sz="2400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Peer Trust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endParaRPr lang="en-US" sz="2400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Household income rise</a:t>
                      </a:r>
                      <a:endParaRPr lang="en-US" sz="2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CUSTOMER</a:t>
                      </a:r>
                      <a:r>
                        <a:rPr lang="en-US" sz="2400" baseline="0" dirty="0" smtClean="0"/>
                        <a:t> RELATIONSHIPS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 letters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Notifications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Safe &amp; instant transactions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CUSTOMER SEGMENTS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Money</a:t>
                      </a:r>
                      <a:r>
                        <a:rPr lang="en-US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Lenders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Peers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Entrepreneurs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Skilled Workers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3424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COST STRUCTURES</a:t>
                      </a:r>
                    </a:p>
                    <a:p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USD 50,000 for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Product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Operations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Equipment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Internet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Marketing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Scalability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KEY RESOURCES</a:t>
                      </a:r>
                    </a:p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lang="en-GB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evelopers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Human resource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Workspace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GB" sz="240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GB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nternet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 capital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CHANNELS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Web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Mobile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Social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Media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Adverts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Campaigns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Meetups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REVENUE STREAMS</a:t>
                      </a:r>
                    </a:p>
                    <a:p>
                      <a:endParaRPr lang="en-US" sz="2400" b="1" dirty="0" smtClean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 Payments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endParaRPr lang="en-US" sz="24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Adverts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5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2462</TotalTime>
  <Words>566</Words>
  <Application>Microsoft Office PowerPoint</Application>
  <PresentationFormat>Widescreen</PresentationFormat>
  <Paragraphs>193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Wisp</vt:lpstr>
      <vt:lpstr>BANK AT HAUSE – Factor Xchange</vt:lpstr>
      <vt:lpstr>PowerPoint Presentation</vt:lpstr>
      <vt:lpstr>PROBLEM : Case of Uganda</vt:lpstr>
      <vt:lpstr>ENTREPRENEURIAL ECOSYSTEM IN UGANDA</vt:lpstr>
      <vt:lpstr>PowerPoint Presentation</vt:lpstr>
      <vt:lpstr>PowerPoint Presentation</vt:lpstr>
      <vt:lpstr>REFERENCE</vt:lpstr>
      <vt:lpstr>SOLUTION</vt:lpstr>
      <vt:lpstr>BUSINESS MODEL</vt:lpstr>
      <vt:lpstr>TEAM</vt:lpstr>
      <vt:lpstr>PowerPoint Presentation</vt:lpstr>
      <vt:lpstr>PowerPoint Presentation</vt:lpstr>
      <vt:lpstr>COLLABORATION : Product Developers, Financial support, Direct pass to a Grant, Infrastructure, Resources, Workspace, Technical Support, Mentorship, Links to investors, Business Developers.     Please contact me: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AT HAUSE – Factor Xchange</dc:title>
  <dc:creator>KAYINJA</dc:creator>
  <cp:lastModifiedBy>KAYINJA</cp:lastModifiedBy>
  <cp:revision>265</cp:revision>
  <dcterms:created xsi:type="dcterms:W3CDTF">2017-07-18T07:31:54Z</dcterms:created>
  <dcterms:modified xsi:type="dcterms:W3CDTF">2017-07-21T08:07:01Z</dcterms:modified>
</cp:coreProperties>
</file>