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58" r:id="rId3"/>
    <p:sldId id="259" r:id="rId4"/>
    <p:sldId id="306" r:id="rId5"/>
    <p:sldId id="268" r:id="rId6"/>
    <p:sldId id="269" r:id="rId7"/>
    <p:sldId id="270" r:id="rId8"/>
    <p:sldId id="292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9" r:id="rId24"/>
    <p:sldId id="305" r:id="rId25"/>
    <p:sldId id="307" r:id="rId26"/>
    <p:sldId id="310" r:id="rId27"/>
    <p:sldId id="311" r:id="rId28"/>
    <p:sldId id="313" r:id="rId29"/>
    <p:sldId id="312" r:id="rId30"/>
    <p:sldId id="314" r:id="rId31"/>
    <p:sldId id="298" r:id="rId32"/>
    <p:sldId id="299" r:id="rId33"/>
    <p:sldId id="318" r:id="rId34"/>
    <p:sldId id="316" r:id="rId35"/>
    <p:sldId id="315" r:id="rId36"/>
    <p:sldId id="317" r:id="rId37"/>
    <p:sldId id="319" r:id="rId38"/>
    <p:sldId id="309" r:id="rId39"/>
    <p:sldId id="297" r:id="rId40"/>
    <p:sldId id="296" r:id="rId41"/>
    <p:sldId id="295" r:id="rId42"/>
    <p:sldId id="303" r:id="rId43"/>
    <p:sldId id="29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C562E-B744-434C-A105-F9B5A5F1D4B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83C6C-349E-4C16-8084-42E262CA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35% of the 7M customers are given</a:t>
            </a:r>
            <a:r>
              <a:rPr lang="en-US" baseline="0" dirty="0" smtClean="0"/>
              <a:t> a positive initial limit.  The bank’s LR approach actually does a decent job assigning positive limits to high probability customers.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35% of the 7M customers are given</a:t>
            </a:r>
            <a:r>
              <a:rPr lang="en-US" baseline="0" dirty="0" smtClean="0"/>
              <a:t> a positive initial limit.  The bank’s LR approach actually does a decent job assigning positive limits to high probability customers.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98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8953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1"/>
            <a:ext cx="6815667" cy="521176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057401"/>
            <a:ext cx="4011084" cy="40687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8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1"/>
            <a:ext cx="7315200" cy="3813175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944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1"/>
            <a:ext cx="10972800" cy="42973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2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093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5600" y="2438402"/>
            <a:ext cx="7721600" cy="1450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4800" y="4194175"/>
            <a:ext cx="6502400" cy="10668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18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0226"/>
            <a:ext cx="8737600" cy="1450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0"/>
            <a:ext cx="8737600" cy="10668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4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1"/>
            <a:ext cx="109728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499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29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949"/>
            <a:ext cx="5386917" cy="62845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1"/>
            <a:ext cx="5386917" cy="3652839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809949"/>
            <a:ext cx="5389033" cy="62845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438401"/>
            <a:ext cx="5389033" cy="3652839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9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4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529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1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skyler@ke.ibm.com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006866" y="396661"/>
            <a:ext cx="10387173" cy="1450975"/>
          </a:xfrm>
        </p:spPr>
        <p:txBody>
          <a:bodyPr>
            <a:noAutofit/>
          </a:bodyPr>
          <a:lstStyle/>
          <a:p>
            <a:r>
              <a:rPr lang="en-US" sz="5400" dirty="0" smtClean="0"/>
              <a:t>Transfer Learning for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Mobile </a:t>
            </a:r>
            <a:r>
              <a:rPr lang="en-US" sz="5400" dirty="0" smtClean="0"/>
              <a:t>Phone-based Credit </a:t>
            </a:r>
            <a:r>
              <a:rPr lang="en-US" sz="5400" dirty="0" smtClean="0"/>
              <a:t>Scoring</a:t>
            </a:r>
            <a:br>
              <a:rPr lang="en-US" sz="5400" dirty="0" smtClean="0"/>
            </a:br>
            <a:r>
              <a:rPr lang="en-US" sz="3200" dirty="0" smtClean="0"/>
              <a:t>Srihari </a:t>
            </a:r>
            <a:r>
              <a:rPr lang="en-US" sz="3200" dirty="0" err="1" smtClean="0"/>
              <a:t>Sridharan</a:t>
            </a:r>
            <a:r>
              <a:rPr lang="en-US" sz="3200" dirty="0" smtClean="0"/>
              <a:t>, Isaac Markus</a:t>
            </a:r>
            <a:endParaRPr lang="en-US" sz="3200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5630238" y="3799726"/>
            <a:ext cx="6171344" cy="24002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Skyler </a:t>
            </a:r>
            <a:r>
              <a:rPr lang="en-US" sz="2800" dirty="0" err="1" smtClean="0"/>
              <a:t>Speakman</a:t>
            </a:r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93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97" b="5943"/>
          <a:stretch/>
        </p:blipFill>
        <p:spPr>
          <a:xfrm>
            <a:off x="4301067" y="1876555"/>
            <a:ext cx="4078718" cy="3655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5648544"/>
            <a:ext cx="3914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Mobile Money Withdrawal Amount in 6 Months (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</a:rPr>
              <a:t>std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3254877" y="3575753"/>
            <a:ext cx="14065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No. of Customers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40"/>
          <a:stretch/>
        </p:blipFill>
        <p:spPr>
          <a:xfrm>
            <a:off x="8263467" y="1747538"/>
            <a:ext cx="933078" cy="5858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15040" y="1876558"/>
            <a:ext cx="848437" cy="461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0731" y="1060456"/>
            <a:ext cx="39505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Mobile Money Withdrawal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7886700" cy="99417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9854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5164" y="171969"/>
            <a:ext cx="2513321" cy="50013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Decision Trees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43787" y="4949919"/>
            <a:ext cx="2266112" cy="1047963"/>
            <a:chOff x="2754811" y="3976449"/>
            <a:chExt cx="2266112" cy="1047963"/>
          </a:xfrm>
        </p:grpSpPr>
        <p:sp>
          <p:nvSpPr>
            <p:cNvPr id="5" name="Rectangle 4"/>
            <p:cNvSpPr/>
            <p:nvPr/>
          </p:nvSpPr>
          <p:spPr>
            <a:xfrm>
              <a:off x="3513172" y="3976449"/>
              <a:ext cx="724328" cy="41610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54811" y="4538958"/>
              <a:ext cx="866240" cy="4854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154683" y="4538958"/>
              <a:ext cx="866240" cy="4854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" name="Straight Connector 9"/>
            <p:cNvCxnSpPr>
              <a:stCxn id="6" idx="0"/>
              <a:endCxn id="5" idx="2"/>
            </p:cNvCxnSpPr>
            <p:nvPr/>
          </p:nvCxnSpPr>
          <p:spPr>
            <a:xfrm flipV="1">
              <a:off x="3187940" y="4392559"/>
              <a:ext cx="687405" cy="1464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2"/>
              <a:endCxn id="8" idx="0"/>
            </p:cNvCxnSpPr>
            <p:nvPr/>
          </p:nvCxnSpPr>
          <p:spPr>
            <a:xfrm>
              <a:off x="3875337" y="4392559"/>
              <a:ext cx="712466" cy="1464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158473" y="1768164"/>
            <a:ext cx="5094671" cy="103874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Split data by choosing a feature and cutoff that separate the two classes </a:t>
            </a:r>
          </a:p>
          <a:p>
            <a:pPr algn="ctr" defTabSz="685783"/>
            <a:endParaRPr lang="en-US" sz="2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29813" y="3388436"/>
            <a:ext cx="3954258" cy="233140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Many advantages: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  Classification or regression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  Real-valued or discrete predictors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  Easily handles missing data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  Scales to large data sets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  Ignores irrelevant features</a:t>
            </a:r>
          </a:p>
          <a:p>
            <a:pPr defTabSz="685783"/>
            <a:endParaRPr lang="en-US" sz="21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41291" y="1322706"/>
            <a:ext cx="3873873" cy="3259594"/>
            <a:chOff x="2697893" y="1611391"/>
            <a:chExt cx="2354886" cy="2249985"/>
          </a:xfrm>
        </p:grpSpPr>
        <p:grpSp>
          <p:nvGrpSpPr>
            <p:cNvPr id="16" name="Group 15"/>
            <p:cNvGrpSpPr/>
            <p:nvPr/>
          </p:nvGrpSpPr>
          <p:grpSpPr>
            <a:xfrm>
              <a:off x="2697893" y="1742412"/>
              <a:ext cx="2354886" cy="2025991"/>
              <a:chOff x="1093765" y="523982"/>
              <a:chExt cx="2533013" cy="227551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3"/>
              <a:srcRect l="4697" b="5943"/>
              <a:stretch/>
            </p:blipFill>
            <p:spPr>
              <a:xfrm>
                <a:off x="1093765" y="661832"/>
                <a:ext cx="2384987" cy="2137664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2887038" y="523982"/>
                <a:ext cx="739740" cy="461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3"/>
                <a:endParaRPr lang="en-US" sz="14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>
              <a:off x="3124933" y="1611391"/>
              <a:ext cx="0" cy="2249985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>
              <a:off x="3187941" y="1742406"/>
              <a:ext cx="249149" cy="0"/>
            </a:xfrm>
            <a:prstGeom prst="straightConnector1">
              <a:avLst/>
            </a:prstGeom>
            <a:ln w="44450">
              <a:solidFill>
                <a:srgbClr val="0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820148" y="1741279"/>
              <a:ext cx="221943" cy="1131"/>
            </a:xfrm>
            <a:prstGeom prst="straightConnector1">
              <a:avLst/>
            </a:prstGeom>
            <a:ln w="44450">
              <a:solidFill>
                <a:srgbClr val="0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45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0646" y="1967103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42284" y="2529612"/>
            <a:ext cx="866240" cy="48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2945" y="2529612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29689" y="3175362"/>
            <a:ext cx="866240" cy="48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50214" y="3175362"/>
            <a:ext cx="866240" cy="485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Straight Connector 8"/>
          <p:cNvCxnSpPr>
            <a:stCxn id="4" idx="0"/>
            <a:endCxn id="3" idx="2"/>
          </p:cNvCxnSpPr>
          <p:nvPr/>
        </p:nvCxnSpPr>
        <p:spPr>
          <a:xfrm flipV="1">
            <a:off x="2375415" y="2383213"/>
            <a:ext cx="687405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5" idx="0"/>
          </p:cNvCxnSpPr>
          <p:nvPr/>
        </p:nvCxnSpPr>
        <p:spPr>
          <a:xfrm>
            <a:off x="3062820" y="2383213"/>
            <a:ext cx="622299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flipH="1">
            <a:off x="3062808" y="2945716"/>
            <a:ext cx="622300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5" idx="2"/>
          </p:cNvCxnSpPr>
          <p:nvPr/>
        </p:nvCxnSpPr>
        <p:spPr>
          <a:xfrm flipH="1" flipV="1">
            <a:off x="3685119" y="2945716"/>
            <a:ext cx="498225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0278" y="3965569"/>
            <a:ext cx="2576176" cy="71557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Train a decision tree </a:t>
            </a:r>
          </a:p>
          <a:p>
            <a:pPr algn="ctr"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(weak learner)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3335" y="152401"/>
            <a:ext cx="4010451" cy="50013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Boosting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11038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0646" y="1967103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42284" y="2529612"/>
            <a:ext cx="866240" cy="48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2945" y="2529612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29689" y="3175362"/>
            <a:ext cx="866240" cy="48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50214" y="3175362"/>
            <a:ext cx="866240" cy="485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Straight Connector 8"/>
          <p:cNvCxnSpPr>
            <a:stCxn id="4" idx="0"/>
            <a:endCxn id="3" idx="2"/>
          </p:cNvCxnSpPr>
          <p:nvPr/>
        </p:nvCxnSpPr>
        <p:spPr>
          <a:xfrm flipV="1">
            <a:off x="2375415" y="2383213"/>
            <a:ext cx="687405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5" idx="0"/>
          </p:cNvCxnSpPr>
          <p:nvPr/>
        </p:nvCxnSpPr>
        <p:spPr>
          <a:xfrm>
            <a:off x="3062820" y="2383213"/>
            <a:ext cx="622299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flipH="1">
            <a:off x="3062808" y="2945716"/>
            <a:ext cx="622300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5" idx="2"/>
          </p:cNvCxnSpPr>
          <p:nvPr/>
        </p:nvCxnSpPr>
        <p:spPr>
          <a:xfrm flipH="1" flipV="1">
            <a:off x="3685119" y="2945716"/>
            <a:ext cx="498225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uble Brace 7"/>
          <p:cNvSpPr/>
          <p:nvPr/>
        </p:nvSpPr>
        <p:spPr>
          <a:xfrm>
            <a:off x="1659468" y="1670062"/>
            <a:ext cx="3149600" cy="2065867"/>
          </a:xfrm>
          <a:prstGeom prst="brace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26744" y="3965569"/>
            <a:ext cx="2125133" cy="103874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Reweight data to prioritize the misclassifications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83335" y="152401"/>
            <a:ext cx="4010451" cy="50013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Boosting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1825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0646" y="1967103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42284" y="2529612"/>
            <a:ext cx="866240" cy="48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2945" y="2529612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29689" y="3175362"/>
            <a:ext cx="866240" cy="48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50214" y="3175362"/>
            <a:ext cx="866240" cy="485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Straight Connector 8"/>
          <p:cNvCxnSpPr>
            <a:stCxn id="4" idx="0"/>
            <a:endCxn id="3" idx="2"/>
          </p:cNvCxnSpPr>
          <p:nvPr/>
        </p:nvCxnSpPr>
        <p:spPr>
          <a:xfrm flipV="1">
            <a:off x="2375415" y="2383213"/>
            <a:ext cx="687405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5" idx="0"/>
          </p:cNvCxnSpPr>
          <p:nvPr/>
        </p:nvCxnSpPr>
        <p:spPr>
          <a:xfrm>
            <a:off x="3062820" y="2383213"/>
            <a:ext cx="622299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flipH="1">
            <a:off x="3062808" y="2945716"/>
            <a:ext cx="622300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5" idx="2"/>
          </p:cNvCxnSpPr>
          <p:nvPr/>
        </p:nvCxnSpPr>
        <p:spPr>
          <a:xfrm flipH="1" flipV="1">
            <a:off x="3685119" y="2945716"/>
            <a:ext cx="498225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uble Brace 7"/>
          <p:cNvSpPr/>
          <p:nvPr/>
        </p:nvSpPr>
        <p:spPr>
          <a:xfrm>
            <a:off x="1659467" y="1670062"/>
            <a:ext cx="3123604" cy="2065867"/>
          </a:xfrm>
          <a:prstGeom prst="brace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26744" y="3965569"/>
            <a:ext cx="2125133" cy="103874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Reweight data to prioritize the misclassifications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29099" y="1967103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70738" y="2529612"/>
            <a:ext cx="866240" cy="485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51398" y="2529612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58143" y="3175362"/>
            <a:ext cx="866240" cy="48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78667" y="3175362"/>
            <a:ext cx="866240" cy="485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" name="Straight Connector 19"/>
          <p:cNvCxnSpPr>
            <a:stCxn id="15" idx="0"/>
            <a:endCxn id="14" idx="2"/>
          </p:cNvCxnSpPr>
          <p:nvPr/>
        </p:nvCxnSpPr>
        <p:spPr>
          <a:xfrm flipV="1">
            <a:off x="5303867" y="2383213"/>
            <a:ext cx="687405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2"/>
            <a:endCxn id="17" idx="0"/>
          </p:cNvCxnSpPr>
          <p:nvPr/>
        </p:nvCxnSpPr>
        <p:spPr>
          <a:xfrm>
            <a:off x="5991273" y="2383213"/>
            <a:ext cx="622299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8" idx="0"/>
          </p:cNvCxnSpPr>
          <p:nvPr/>
        </p:nvCxnSpPr>
        <p:spPr>
          <a:xfrm flipH="1">
            <a:off x="5991263" y="2945716"/>
            <a:ext cx="622300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0"/>
            <a:endCxn id="17" idx="2"/>
          </p:cNvCxnSpPr>
          <p:nvPr/>
        </p:nvCxnSpPr>
        <p:spPr>
          <a:xfrm flipH="1" flipV="1">
            <a:off x="6613572" y="2945716"/>
            <a:ext cx="498225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9335" y="3965569"/>
            <a:ext cx="2125133" cy="103874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Train an additional tree on </a:t>
            </a:r>
            <a:r>
              <a:rPr lang="en-US" sz="2100" i="1" dirty="0">
                <a:solidFill>
                  <a:prstClr val="black"/>
                </a:solidFill>
                <a:latin typeface="Calibri"/>
              </a:rPr>
              <a:t>reweighted</a:t>
            </a:r>
            <a:r>
              <a:rPr lang="en-US" sz="2100" dirty="0">
                <a:solidFill>
                  <a:prstClr val="black"/>
                </a:solidFill>
                <a:latin typeface="Calibri"/>
              </a:rPr>
              <a:t>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83335" y="152401"/>
            <a:ext cx="4010451" cy="50013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Boosting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08574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0646" y="1967103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42284" y="2529612"/>
            <a:ext cx="866240" cy="48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2945" y="2529612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29689" y="3175362"/>
            <a:ext cx="866240" cy="48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50214" y="3175362"/>
            <a:ext cx="866240" cy="485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Straight Connector 8"/>
          <p:cNvCxnSpPr>
            <a:stCxn id="4" idx="0"/>
            <a:endCxn id="3" idx="2"/>
          </p:cNvCxnSpPr>
          <p:nvPr/>
        </p:nvCxnSpPr>
        <p:spPr>
          <a:xfrm flipV="1">
            <a:off x="2375415" y="2383213"/>
            <a:ext cx="687405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5" idx="0"/>
          </p:cNvCxnSpPr>
          <p:nvPr/>
        </p:nvCxnSpPr>
        <p:spPr>
          <a:xfrm>
            <a:off x="3062820" y="2383213"/>
            <a:ext cx="622299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flipH="1">
            <a:off x="3062808" y="2945716"/>
            <a:ext cx="622300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5" idx="2"/>
          </p:cNvCxnSpPr>
          <p:nvPr/>
        </p:nvCxnSpPr>
        <p:spPr>
          <a:xfrm flipH="1" flipV="1">
            <a:off x="3685119" y="2945716"/>
            <a:ext cx="498225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uble Brace 7"/>
          <p:cNvSpPr/>
          <p:nvPr/>
        </p:nvSpPr>
        <p:spPr>
          <a:xfrm>
            <a:off x="1659477" y="1670062"/>
            <a:ext cx="6008699" cy="2065867"/>
          </a:xfrm>
          <a:prstGeom prst="brace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3459" y="3896218"/>
            <a:ext cx="2016724" cy="103874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Reweight data to prioritize the misclassifications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28326" y="1967108"/>
            <a:ext cx="2674169" cy="1693715"/>
            <a:chOff x="7312375" y="904063"/>
            <a:chExt cx="3565559" cy="2258286"/>
          </a:xfrm>
        </p:grpSpPr>
        <p:sp>
          <p:nvSpPr>
            <p:cNvPr id="14" name="Rectangle 13"/>
            <p:cNvSpPr/>
            <p:nvPr/>
          </p:nvSpPr>
          <p:spPr>
            <a:xfrm>
              <a:off x="8323523" y="904063"/>
              <a:ext cx="965771" cy="5548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312375" y="1654077"/>
              <a:ext cx="1154987" cy="6472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53255" y="1654077"/>
              <a:ext cx="965771" cy="5548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228914" y="2515077"/>
              <a:ext cx="1154987" cy="6472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9722947" y="2515077"/>
              <a:ext cx="1154987" cy="6472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" name="Straight Connector 19"/>
            <p:cNvCxnSpPr>
              <a:stCxn id="15" idx="0"/>
              <a:endCxn id="14" idx="2"/>
            </p:cNvCxnSpPr>
            <p:nvPr/>
          </p:nvCxnSpPr>
          <p:spPr>
            <a:xfrm flipV="1">
              <a:off x="7889869" y="1458868"/>
              <a:ext cx="916540" cy="195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4" idx="2"/>
              <a:endCxn id="17" idx="0"/>
            </p:cNvCxnSpPr>
            <p:nvPr/>
          </p:nvCxnSpPr>
          <p:spPr>
            <a:xfrm>
              <a:off x="8806409" y="1458868"/>
              <a:ext cx="829732" cy="195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2"/>
              <a:endCxn id="18" idx="0"/>
            </p:cNvCxnSpPr>
            <p:nvPr/>
          </p:nvCxnSpPr>
          <p:spPr>
            <a:xfrm flipH="1">
              <a:off x="8806408" y="2208882"/>
              <a:ext cx="829733" cy="3061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0"/>
              <a:endCxn id="17" idx="2"/>
            </p:cNvCxnSpPr>
            <p:nvPr/>
          </p:nvCxnSpPr>
          <p:spPr>
            <a:xfrm flipH="1" flipV="1">
              <a:off x="9636141" y="2208882"/>
              <a:ext cx="664300" cy="3061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lus 11"/>
          <p:cNvSpPr/>
          <p:nvPr/>
        </p:nvSpPr>
        <p:spPr>
          <a:xfrm>
            <a:off x="4299955" y="2494935"/>
            <a:ext cx="453236" cy="41610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83335" y="152401"/>
            <a:ext cx="4010451" cy="50013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Boosting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8623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0646" y="1967103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42284" y="2529612"/>
            <a:ext cx="866240" cy="48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2945" y="2529612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29689" y="3175362"/>
            <a:ext cx="866240" cy="48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50214" y="3175362"/>
            <a:ext cx="866240" cy="485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Straight Connector 8"/>
          <p:cNvCxnSpPr>
            <a:stCxn id="4" idx="0"/>
            <a:endCxn id="3" idx="2"/>
          </p:cNvCxnSpPr>
          <p:nvPr/>
        </p:nvCxnSpPr>
        <p:spPr>
          <a:xfrm flipV="1">
            <a:off x="2375415" y="2383213"/>
            <a:ext cx="687405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5" idx="0"/>
          </p:cNvCxnSpPr>
          <p:nvPr/>
        </p:nvCxnSpPr>
        <p:spPr>
          <a:xfrm>
            <a:off x="3062820" y="2383213"/>
            <a:ext cx="622299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flipH="1">
            <a:off x="3062808" y="2945716"/>
            <a:ext cx="622300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5" idx="2"/>
          </p:cNvCxnSpPr>
          <p:nvPr/>
        </p:nvCxnSpPr>
        <p:spPr>
          <a:xfrm flipH="1" flipV="1">
            <a:off x="3685119" y="2945716"/>
            <a:ext cx="498225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uble Brace 7"/>
          <p:cNvSpPr/>
          <p:nvPr/>
        </p:nvSpPr>
        <p:spPr>
          <a:xfrm>
            <a:off x="1659477" y="1670062"/>
            <a:ext cx="6008699" cy="2065867"/>
          </a:xfrm>
          <a:prstGeom prst="brace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3459" y="3896218"/>
            <a:ext cx="2016724" cy="103874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Reweight data to prioritize the misclassifications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28326" y="1967108"/>
            <a:ext cx="2674169" cy="1693715"/>
            <a:chOff x="7312375" y="904063"/>
            <a:chExt cx="3565559" cy="2258286"/>
          </a:xfrm>
        </p:grpSpPr>
        <p:sp>
          <p:nvSpPr>
            <p:cNvPr id="14" name="Rectangle 13"/>
            <p:cNvSpPr/>
            <p:nvPr/>
          </p:nvSpPr>
          <p:spPr>
            <a:xfrm>
              <a:off x="8323523" y="904063"/>
              <a:ext cx="965771" cy="5548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312375" y="1654077"/>
              <a:ext cx="1154987" cy="6472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53255" y="1654077"/>
              <a:ext cx="965771" cy="5548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228914" y="2515077"/>
              <a:ext cx="1154987" cy="6472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9722947" y="2515077"/>
              <a:ext cx="1154987" cy="6472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" name="Straight Connector 19"/>
            <p:cNvCxnSpPr>
              <a:stCxn id="15" idx="0"/>
              <a:endCxn id="14" idx="2"/>
            </p:cNvCxnSpPr>
            <p:nvPr/>
          </p:nvCxnSpPr>
          <p:spPr>
            <a:xfrm flipV="1">
              <a:off x="7889869" y="1458868"/>
              <a:ext cx="916540" cy="195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4" idx="2"/>
              <a:endCxn id="17" idx="0"/>
            </p:cNvCxnSpPr>
            <p:nvPr/>
          </p:nvCxnSpPr>
          <p:spPr>
            <a:xfrm>
              <a:off x="8806409" y="1458868"/>
              <a:ext cx="829732" cy="195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2"/>
              <a:endCxn id="18" idx="0"/>
            </p:cNvCxnSpPr>
            <p:nvPr/>
          </p:nvCxnSpPr>
          <p:spPr>
            <a:xfrm flipH="1">
              <a:off x="8806408" y="2208882"/>
              <a:ext cx="829733" cy="3061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0"/>
              <a:endCxn id="17" idx="2"/>
            </p:cNvCxnSpPr>
            <p:nvPr/>
          </p:nvCxnSpPr>
          <p:spPr>
            <a:xfrm flipH="1" flipV="1">
              <a:off x="9636141" y="2208882"/>
              <a:ext cx="664300" cy="3061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8520166" y="1967103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761805" y="2529612"/>
            <a:ext cx="866240" cy="48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42465" y="2529612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449209" y="3175362"/>
            <a:ext cx="866240" cy="485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569734" y="3175362"/>
            <a:ext cx="866240" cy="485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9" name="Straight Connector 28"/>
          <p:cNvCxnSpPr>
            <a:stCxn id="25" idx="0"/>
            <a:endCxn id="24" idx="2"/>
          </p:cNvCxnSpPr>
          <p:nvPr/>
        </p:nvCxnSpPr>
        <p:spPr>
          <a:xfrm flipV="1">
            <a:off x="8194935" y="2383213"/>
            <a:ext cx="687405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2"/>
            <a:endCxn id="26" idx="0"/>
          </p:cNvCxnSpPr>
          <p:nvPr/>
        </p:nvCxnSpPr>
        <p:spPr>
          <a:xfrm>
            <a:off x="8882340" y="2383213"/>
            <a:ext cx="622299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2"/>
            <a:endCxn id="27" idx="0"/>
          </p:cNvCxnSpPr>
          <p:nvPr/>
        </p:nvCxnSpPr>
        <p:spPr>
          <a:xfrm flipH="1">
            <a:off x="8882328" y="2945716"/>
            <a:ext cx="622300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0"/>
            <a:endCxn id="26" idx="2"/>
          </p:cNvCxnSpPr>
          <p:nvPr/>
        </p:nvCxnSpPr>
        <p:spPr>
          <a:xfrm flipH="1" flipV="1">
            <a:off x="9504639" y="2945716"/>
            <a:ext cx="498225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75445" y="3896218"/>
            <a:ext cx="2125133" cy="103874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Train an additional tree on </a:t>
            </a:r>
            <a:r>
              <a:rPr lang="en-US" sz="2100" i="1" dirty="0">
                <a:solidFill>
                  <a:prstClr val="black"/>
                </a:solidFill>
                <a:latin typeface="Calibri"/>
              </a:rPr>
              <a:t>reweighted</a:t>
            </a:r>
            <a:r>
              <a:rPr lang="en-US" sz="2100" dirty="0">
                <a:solidFill>
                  <a:prstClr val="black"/>
                </a:solidFill>
                <a:latin typeface="Calibri"/>
              </a:rPr>
              <a:t> data</a:t>
            </a:r>
          </a:p>
        </p:txBody>
      </p:sp>
      <p:sp>
        <p:nvSpPr>
          <p:cNvPr id="34" name="Plus 33"/>
          <p:cNvSpPr/>
          <p:nvPr/>
        </p:nvSpPr>
        <p:spPr>
          <a:xfrm>
            <a:off x="4299955" y="2494935"/>
            <a:ext cx="453236" cy="41610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83335" y="152401"/>
            <a:ext cx="4010451" cy="50013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Boosting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9710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0646" y="1967103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42284" y="2529612"/>
            <a:ext cx="866240" cy="48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2945" y="2529612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29689" y="3175362"/>
            <a:ext cx="866240" cy="48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50214" y="3175362"/>
            <a:ext cx="866240" cy="485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Straight Connector 8"/>
          <p:cNvCxnSpPr>
            <a:stCxn id="4" idx="0"/>
            <a:endCxn id="3" idx="2"/>
          </p:cNvCxnSpPr>
          <p:nvPr/>
        </p:nvCxnSpPr>
        <p:spPr>
          <a:xfrm flipV="1">
            <a:off x="2375415" y="2383213"/>
            <a:ext cx="687405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5" idx="0"/>
          </p:cNvCxnSpPr>
          <p:nvPr/>
        </p:nvCxnSpPr>
        <p:spPr>
          <a:xfrm>
            <a:off x="3062820" y="2383213"/>
            <a:ext cx="622299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flipH="1">
            <a:off x="3062808" y="2945716"/>
            <a:ext cx="622300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5" idx="2"/>
          </p:cNvCxnSpPr>
          <p:nvPr/>
        </p:nvCxnSpPr>
        <p:spPr>
          <a:xfrm flipH="1" flipV="1">
            <a:off x="3685119" y="2945716"/>
            <a:ext cx="498225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uble Brace 7"/>
          <p:cNvSpPr/>
          <p:nvPr/>
        </p:nvSpPr>
        <p:spPr>
          <a:xfrm>
            <a:off x="1659477" y="1670062"/>
            <a:ext cx="8949267" cy="2065867"/>
          </a:xfrm>
          <a:prstGeom prst="brace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28326" y="1967108"/>
            <a:ext cx="2674169" cy="1693715"/>
            <a:chOff x="7312375" y="904063"/>
            <a:chExt cx="3565559" cy="2258286"/>
          </a:xfrm>
        </p:grpSpPr>
        <p:sp>
          <p:nvSpPr>
            <p:cNvPr id="14" name="Rectangle 13"/>
            <p:cNvSpPr/>
            <p:nvPr/>
          </p:nvSpPr>
          <p:spPr>
            <a:xfrm>
              <a:off x="8323523" y="904063"/>
              <a:ext cx="965771" cy="5548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312375" y="1654077"/>
              <a:ext cx="1154987" cy="6472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53255" y="1654077"/>
              <a:ext cx="965771" cy="5548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228914" y="2515077"/>
              <a:ext cx="1154987" cy="6472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9722947" y="2515077"/>
              <a:ext cx="1154987" cy="6472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" name="Straight Connector 19"/>
            <p:cNvCxnSpPr>
              <a:stCxn id="15" idx="0"/>
              <a:endCxn id="14" idx="2"/>
            </p:cNvCxnSpPr>
            <p:nvPr/>
          </p:nvCxnSpPr>
          <p:spPr>
            <a:xfrm flipV="1">
              <a:off x="7889869" y="1458868"/>
              <a:ext cx="916540" cy="195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4" idx="2"/>
              <a:endCxn id="17" idx="0"/>
            </p:cNvCxnSpPr>
            <p:nvPr/>
          </p:nvCxnSpPr>
          <p:spPr>
            <a:xfrm>
              <a:off x="8806409" y="1458868"/>
              <a:ext cx="829732" cy="195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2"/>
              <a:endCxn id="18" idx="0"/>
            </p:cNvCxnSpPr>
            <p:nvPr/>
          </p:nvCxnSpPr>
          <p:spPr>
            <a:xfrm flipH="1">
              <a:off x="8806408" y="2208882"/>
              <a:ext cx="829733" cy="3061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0"/>
              <a:endCxn id="17" idx="2"/>
            </p:cNvCxnSpPr>
            <p:nvPr/>
          </p:nvCxnSpPr>
          <p:spPr>
            <a:xfrm flipH="1" flipV="1">
              <a:off x="9636141" y="2208882"/>
              <a:ext cx="664300" cy="3061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8520166" y="1967103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761805" y="2529612"/>
            <a:ext cx="866240" cy="48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42465" y="2529612"/>
            <a:ext cx="724328" cy="41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449209" y="3175362"/>
            <a:ext cx="866240" cy="485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569734" y="3175362"/>
            <a:ext cx="866240" cy="485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9" name="Straight Connector 28"/>
          <p:cNvCxnSpPr>
            <a:stCxn id="25" idx="0"/>
            <a:endCxn id="24" idx="2"/>
          </p:cNvCxnSpPr>
          <p:nvPr/>
        </p:nvCxnSpPr>
        <p:spPr>
          <a:xfrm flipV="1">
            <a:off x="8194935" y="2383213"/>
            <a:ext cx="687405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2"/>
            <a:endCxn id="26" idx="0"/>
          </p:cNvCxnSpPr>
          <p:nvPr/>
        </p:nvCxnSpPr>
        <p:spPr>
          <a:xfrm>
            <a:off x="8882340" y="2383213"/>
            <a:ext cx="622299" cy="14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2"/>
            <a:endCxn id="27" idx="0"/>
          </p:cNvCxnSpPr>
          <p:nvPr/>
        </p:nvCxnSpPr>
        <p:spPr>
          <a:xfrm flipH="1">
            <a:off x="8882328" y="2945716"/>
            <a:ext cx="622300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0"/>
            <a:endCxn id="26" idx="2"/>
          </p:cNvCxnSpPr>
          <p:nvPr/>
        </p:nvCxnSpPr>
        <p:spPr>
          <a:xfrm flipH="1" flipV="1">
            <a:off x="9504639" y="2945716"/>
            <a:ext cx="498225" cy="2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04747" y="3955819"/>
            <a:ext cx="5110505" cy="71557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A boosted </a:t>
            </a:r>
            <a:r>
              <a:rPr lang="en-US" sz="2100" i="1" dirty="0">
                <a:solidFill>
                  <a:prstClr val="black"/>
                </a:solidFill>
                <a:latin typeface="Calibri"/>
              </a:rPr>
              <a:t>sequence</a:t>
            </a:r>
            <a:r>
              <a:rPr lang="en-US" sz="2100" dirty="0">
                <a:solidFill>
                  <a:prstClr val="black"/>
                </a:solidFill>
                <a:latin typeface="Calibri"/>
              </a:rPr>
              <a:t> of weak learners becomes a strong learner</a:t>
            </a:r>
          </a:p>
        </p:txBody>
      </p:sp>
      <p:sp>
        <p:nvSpPr>
          <p:cNvPr id="34" name="Plus 33"/>
          <p:cNvSpPr/>
          <p:nvPr/>
        </p:nvSpPr>
        <p:spPr>
          <a:xfrm>
            <a:off x="4299955" y="2494935"/>
            <a:ext cx="453236" cy="41610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Plus 34"/>
          <p:cNvSpPr/>
          <p:nvPr/>
        </p:nvSpPr>
        <p:spPr>
          <a:xfrm>
            <a:off x="7221105" y="2494935"/>
            <a:ext cx="453236" cy="41610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11378" y="4808335"/>
            <a:ext cx="7297220" cy="71557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Boosting maintains advantages of decision trees </a:t>
            </a:r>
          </a:p>
          <a:p>
            <a:pPr algn="ctr"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while increasing classification accuracy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83335" y="152401"/>
            <a:ext cx="4010451" cy="50013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Boosting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45904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783" y="173385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Boosting Parameters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5386" y="2006544"/>
            <a:ext cx="3751015" cy="33932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400" dirty="0">
                <a:solidFill>
                  <a:prstClr val="black"/>
                </a:solidFill>
                <a:latin typeface="Calibri"/>
              </a:rPr>
              <a:t>How many trees?</a:t>
            </a:r>
          </a:p>
          <a:p>
            <a:pPr defTabSz="685783"/>
            <a:r>
              <a:rPr lang="en-US" sz="2400" dirty="0">
                <a:solidFill>
                  <a:prstClr val="black"/>
                </a:solidFill>
                <a:latin typeface="Calibri"/>
              </a:rPr>
              <a:t>How deep for each tree?</a:t>
            </a:r>
          </a:p>
          <a:p>
            <a:pPr defTabSz="685783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400" dirty="0">
                <a:solidFill>
                  <a:prstClr val="black"/>
                </a:solidFill>
                <a:latin typeface="Calibri"/>
              </a:rPr>
              <a:t>Cross validation is used to explore the space.</a:t>
            </a:r>
          </a:p>
          <a:p>
            <a:pPr defTabSz="685783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400" dirty="0">
                <a:solidFill>
                  <a:prstClr val="black"/>
                </a:solidFill>
                <a:latin typeface="Calibri"/>
              </a:rPr>
              <a:t>180 Trees of Depth 2 maximized AUC.</a:t>
            </a:r>
          </a:p>
          <a:p>
            <a:pPr defTabSz="685783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897" y="1167557"/>
            <a:ext cx="528711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1107897"/>
            <a:ext cx="5334744" cy="50775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7789" y="177673"/>
            <a:ext cx="4976360" cy="50013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66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Results – Decreasing Defaults</a:t>
            </a:r>
          </a:p>
        </p:txBody>
      </p:sp>
    </p:spTree>
    <p:extLst>
      <p:ext uri="{BB962C8B-B14F-4D97-AF65-F5344CB8AC3E}">
        <p14:creationId xmlns:p14="http://schemas.microsoft.com/office/powerpoint/2010/main" val="33410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28335" y="3109383"/>
            <a:ext cx="7347507" cy="461667"/>
            <a:chOff x="688622" y="3465686"/>
            <a:chExt cx="8405284" cy="615556"/>
          </a:xfrm>
        </p:grpSpPr>
        <p:sp>
          <p:nvSpPr>
            <p:cNvPr id="5" name="TextBox 4"/>
            <p:cNvSpPr txBox="1"/>
            <p:nvPr/>
          </p:nvSpPr>
          <p:spPr>
            <a:xfrm>
              <a:off x="688622" y="3465689"/>
              <a:ext cx="160037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Payments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89200" y="3465689"/>
              <a:ext cx="126347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Savings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95275" y="3465687"/>
              <a:ext cx="10758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Credit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7330" y="3465687"/>
              <a:ext cx="160140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Insurance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38805" y="3465686"/>
              <a:ext cx="195510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Investments</a:t>
              </a: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771902" y="3547963"/>
            <a:ext cx="4948767" cy="1557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/>
              <a:t>Complexity</a:t>
            </a:r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3923501" y="244867"/>
            <a:ext cx="464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Inclusive 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1925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1107896"/>
            <a:ext cx="5334744" cy="50775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7789" y="177673"/>
            <a:ext cx="4976360" cy="50013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66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Results – Decreasing Defaults</a:t>
            </a:r>
          </a:p>
        </p:txBody>
      </p:sp>
      <p:sp>
        <p:nvSpPr>
          <p:cNvPr id="5" name="Left Brace 4"/>
          <p:cNvSpPr/>
          <p:nvPr/>
        </p:nvSpPr>
        <p:spPr>
          <a:xfrm rot="5400000">
            <a:off x="5538346" y="3111242"/>
            <a:ext cx="275207" cy="2931886"/>
          </a:xfrm>
          <a:prstGeom prst="leftBrace">
            <a:avLst>
              <a:gd name="adj1" fmla="val 47184"/>
              <a:gd name="adj2" fmla="val 49063"/>
            </a:avLst>
          </a:prstGeom>
          <a:ln w="34925">
            <a:solidFill>
              <a:srgbClr val="01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0006" y="3720809"/>
            <a:ext cx="314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Identified 55% of would-be defaulters</a:t>
            </a:r>
          </a:p>
        </p:txBody>
      </p:sp>
      <p:sp>
        <p:nvSpPr>
          <p:cNvPr id="7" name="Left Brace 6"/>
          <p:cNvSpPr/>
          <p:nvPr/>
        </p:nvSpPr>
        <p:spPr>
          <a:xfrm rot="10800000">
            <a:off x="8589937" y="1447800"/>
            <a:ext cx="275207" cy="3886200"/>
          </a:xfrm>
          <a:prstGeom prst="leftBrace">
            <a:avLst>
              <a:gd name="adj1" fmla="val 47184"/>
              <a:gd name="adj2" fmla="val 49063"/>
            </a:avLst>
          </a:prstGeom>
          <a:ln w="34925">
            <a:solidFill>
              <a:srgbClr val="01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01486" y="2841676"/>
            <a:ext cx="1403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Retained 83% of paying customers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48328" y="3369520"/>
            <a:ext cx="206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(sensitivity or recall)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13273" y="2472343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(specificity)</a:t>
            </a:r>
          </a:p>
        </p:txBody>
      </p:sp>
    </p:spTree>
    <p:extLst>
      <p:ext uri="{BB962C8B-B14F-4D97-AF65-F5344CB8AC3E}">
        <p14:creationId xmlns:p14="http://schemas.microsoft.com/office/powerpoint/2010/main" val="14860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50267" y="1628180"/>
            <a:ext cx="1143000" cy="49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029" y="177673"/>
            <a:ext cx="4937888" cy="50013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66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Results – Increasing Revenue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219201"/>
            <a:ext cx="5210902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1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50267" y="1628180"/>
            <a:ext cx="1143000" cy="49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029" y="177673"/>
            <a:ext cx="4937888" cy="50013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66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Results – Increasing Revenue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219201"/>
            <a:ext cx="5210902" cy="4887007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7293429" y="2819401"/>
            <a:ext cx="1317171" cy="2471057"/>
          </a:xfrm>
          <a:custGeom>
            <a:avLst/>
            <a:gdLst>
              <a:gd name="connsiteX0" fmla="*/ 0 w 1273628"/>
              <a:gd name="connsiteY0" fmla="*/ 2405743 h 2438400"/>
              <a:gd name="connsiteX1" fmla="*/ 0 w 1273628"/>
              <a:gd name="connsiteY1" fmla="*/ 2405743 h 2438400"/>
              <a:gd name="connsiteX2" fmla="*/ 0 w 1273628"/>
              <a:gd name="connsiteY2" fmla="*/ 2307772 h 2438400"/>
              <a:gd name="connsiteX3" fmla="*/ 0 w 1273628"/>
              <a:gd name="connsiteY3" fmla="*/ 326572 h 2438400"/>
              <a:gd name="connsiteX4" fmla="*/ 381000 w 1273628"/>
              <a:gd name="connsiteY4" fmla="*/ 0 h 2438400"/>
              <a:gd name="connsiteX5" fmla="*/ 598714 w 1273628"/>
              <a:gd name="connsiteY5" fmla="*/ 21772 h 2438400"/>
              <a:gd name="connsiteX6" fmla="*/ 805542 w 1273628"/>
              <a:gd name="connsiteY6" fmla="*/ 315686 h 2438400"/>
              <a:gd name="connsiteX7" fmla="*/ 968828 w 1273628"/>
              <a:gd name="connsiteY7" fmla="*/ 968829 h 2438400"/>
              <a:gd name="connsiteX8" fmla="*/ 1110342 w 1273628"/>
              <a:gd name="connsiteY8" fmla="*/ 1578429 h 2438400"/>
              <a:gd name="connsiteX9" fmla="*/ 1273628 w 1273628"/>
              <a:gd name="connsiteY9" fmla="*/ 2438400 h 2438400"/>
              <a:gd name="connsiteX10" fmla="*/ 0 w 1273628"/>
              <a:gd name="connsiteY10" fmla="*/ 2405743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3628" h="2438400">
                <a:moveTo>
                  <a:pt x="0" y="2405743"/>
                </a:moveTo>
                <a:lnTo>
                  <a:pt x="0" y="2405743"/>
                </a:lnTo>
                <a:lnTo>
                  <a:pt x="0" y="2307772"/>
                </a:lnTo>
                <a:lnTo>
                  <a:pt x="0" y="326572"/>
                </a:lnTo>
                <a:lnTo>
                  <a:pt x="381000" y="0"/>
                </a:lnTo>
                <a:lnTo>
                  <a:pt x="598714" y="21772"/>
                </a:lnTo>
                <a:lnTo>
                  <a:pt x="805542" y="315686"/>
                </a:lnTo>
                <a:lnTo>
                  <a:pt x="968828" y="968829"/>
                </a:lnTo>
                <a:lnTo>
                  <a:pt x="1110342" y="1578429"/>
                </a:lnTo>
                <a:lnTo>
                  <a:pt x="1273628" y="2438400"/>
                </a:lnTo>
                <a:lnTo>
                  <a:pt x="0" y="24057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94917" y="2895600"/>
            <a:ext cx="1818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+1 Million customers allowed on credit product  </a:t>
            </a:r>
          </a:p>
        </p:txBody>
      </p:sp>
    </p:spTree>
    <p:extLst>
      <p:ext uri="{BB962C8B-B14F-4D97-AF65-F5344CB8AC3E}">
        <p14:creationId xmlns:p14="http://schemas.microsoft.com/office/powerpoint/2010/main" val="225464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72" y="1524001"/>
            <a:ext cx="6833082" cy="4038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92000" y="160612"/>
            <a:ext cx="1523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</a:t>
            </a:r>
          </a:p>
        </p:txBody>
      </p:sp>
    </p:spTree>
    <p:extLst>
      <p:ext uri="{BB962C8B-B14F-4D97-AF65-F5344CB8AC3E}">
        <p14:creationId xmlns:p14="http://schemas.microsoft.com/office/powerpoint/2010/main" val="41569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Expanding the credit product is important for both business and financial inclusion purposes.</a:t>
            </a:r>
          </a:p>
          <a:p>
            <a:r>
              <a:rPr lang="en-US" dirty="0" smtClean="0"/>
              <a:t>No labeled repayment data in the new market.</a:t>
            </a:r>
          </a:p>
          <a:p>
            <a:r>
              <a:rPr lang="en-US" dirty="0" smtClean="0"/>
              <a:t>Unclear which members of new market will use the product.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1176" y="160612"/>
            <a:ext cx="4544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Launching in a New Market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3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1176" y="160612"/>
            <a:ext cx="4544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Launching in a New Market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09" y="3200403"/>
            <a:ext cx="819264" cy="1505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011" y="3200403"/>
            <a:ext cx="819264" cy="1505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1711" y="4623836"/>
            <a:ext cx="337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 Borrower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27" y="3362563"/>
            <a:ext cx="293918" cy="544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986106" y="4055854"/>
            <a:ext cx="337560" cy="3413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26213" y="4623836"/>
            <a:ext cx="2972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 Borrower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275" y="3383037"/>
            <a:ext cx="349018" cy="5032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275" y="3974912"/>
            <a:ext cx="349018" cy="5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1176" y="160612"/>
            <a:ext cx="4544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Launching in a New Market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09" y="3200403"/>
            <a:ext cx="819264" cy="1505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011" y="3200403"/>
            <a:ext cx="819264" cy="1505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1711" y="4623836"/>
            <a:ext cx="337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 Borrower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27" y="3362563"/>
            <a:ext cx="293918" cy="544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986106" y="4055854"/>
            <a:ext cx="337560" cy="3413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26213" y="4623836"/>
            <a:ext cx="2972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 Borrower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275" y="3383037"/>
            <a:ext cx="349018" cy="5032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275" y="3974912"/>
            <a:ext cx="349018" cy="5032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5773" y="5083379"/>
            <a:ext cx="221010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3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1176" y="160612"/>
            <a:ext cx="4544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Launching in a New Market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09" y="3200403"/>
            <a:ext cx="819264" cy="1505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011" y="3200403"/>
            <a:ext cx="819264" cy="1505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1711" y="4623836"/>
            <a:ext cx="337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 Borrower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27" y="3362563"/>
            <a:ext cx="293918" cy="544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986106" y="4055854"/>
            <a:ext cx="337560" cy="3413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26213" y="4623836"/>
            <a:ext cx="2972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 Borrower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275" y="3383037"/>
            <a:ext cx="349018" cy="5032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275" y="3974912"/>
            <a:ext cx="349018" cy="5032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5773" y="5083379"/>
            <a:ext cx="2210108" cy="9812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3464" y="3476666"/>
            <a:ext cx="3191320" cy="9526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71316" y="3200403"/>
            <a:ext cx="862188" cy="150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83087" y="3222332"/>
            <a:ext cx="862188" cy="150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647731" y="3383037"/>
            <a:ext cx="28353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44555" y="4575878"/>
            <a:ext cx="2703176" cy="2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47731" y="4397207"/>
            <a:ext cx="0" cy="199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47731" y="3383037"/>
            <a:ext cx="0" cy="180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19116" y="1500575"/>
            <a:ext cx="3668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“Covariate Shift”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59501" y="2023796"/>
            <a:ext cx="17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(Two population)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33504" y="2460258"/>
            <a:ext cx="685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Borrowers that ‘look like’ New Market Borrowers have weight increased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1176" y="160612"/>
            <a:ext cx="4544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Launching in a New Market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09" y="3200403"/>
            <a:ext cx="819264" cy="1505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011" y="3200403"/>
            <a:ext cx="819264" cy="1505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1711" y="4623836"/>
            <a:ext cx="337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 Borrower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27" y="3362563"/>
            <a:ext cx="293918" cy="544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986106" y="4055854"/>
            <a:ext cx="337560" cy="3413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26213" y="4623836"/>
            <a:ext cx="2972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 Borrower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275" y="3383037"/>
            <a:ext cx="349018" cy="5032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275" y="3974912"/>
            <a:ext cx="349018" cy="5032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19116" y="1500575"/>
            <a:ext cx="3668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“Covariate Shift”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59501" y="2023796"/>
            <a:ext cx="17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(Two population)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0661" y="5425018"/>
                <a:ext cx="3120332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61" y="5425018"/>
                <a:ext cx="3120332" cy="6707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375477" y="5425017"/>
                <a:ext cx="3120332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477" y="5425017"/>
                <a:ext cx="3120332" cy="6707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3154886" y="5569207"/>
            <a:ext cx="982559" cy="6208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513250" y="5569207"/>
            <a:ext cx="982559" cy="6208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344356" y="5410098"/>
            <a:ext cx="3556409" cy="1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60687" y="5425017"/>
            <a:ext cx="2027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900765" y="5410098"/>
            <a:ext cx="0" cy="159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60687" y="5425017"/>
            <a:ext cx="0" cy="159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39883" y="2946024"/>
            <a:ext cx="4645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Assumption #1:  </a:t>
            </a:r>
          </a:p>
          <a:p>
            <a:pPr algn="ctr"/>
            <a:r>
              <a:rPr lang="en-US" sz="2800" dirty="0" smtClean="0"/>
              <a:t>Borrowers default for the same reasons in both markets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841399" y="504029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888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33" y="3383037"/>
            <a:ext cx="868734" cy="12525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81176" y="160612"/>
            <a:ext cx="4544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Launching in a New Market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09" y="3200403"/>
            <a:ext cx="819264" cy="1505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1711" y="4623836"/>
            <a:ext cx="337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 Borrower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927" y="3362563"/>
            <a:ext cx="293918" cy="544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986106" y="4055854"/>
            <a:ext cx="337560" cy="3413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26213" y="4623836"/>
            <a:ext cx="2972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 Borrower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75" y="3383037"/>
            <a:ext cx="349018" cy="5032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75" y="3974912"/>
            <a:ext cx="349018" cy="5032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464" y="3476666"/>
            <a:ext cx="3191320" cy="95263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483087" y="3222332"/>
            <a:ext cx="862188" cy="150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647731" y="3383037"/>
            <a:ext cx="28353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47731" y="3383037"/>
            <a:ext cx="0" cy="180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60661" y="5425018"/>
                <a:ext cx="3120332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61" y="5425018"/>
                <a:ext cx="3120332" cy="6707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375477" y="5425017"/>
                <a:ext cx="3120332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477" y="5425017"/>
                <a:ext cx="3120332" cy="6707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379910" y="2382115"/>
            <a:ext cx="4865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 do not know what a New Market Borrower looks like (yet)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19868" y="3109383"/>
            <a:ext cx="7354043" cy="461667"/>
            <a:chOff x="688622" y="3465686"/>
            <a:chExt cx="8403021" cy="615556"/>
          </a:xfrm>
        </p:grpSpPr>
        <p:sp>
          <p:nvSpPr>
            <p:cNvPr id="5" name="TextBox 4"/>
            <p:cNvSpPr txBox="1"/>
            <p:nvPr/>
          </p:nvSpPr>
          <p:spPr>
            <a:xfrm>
              <a:off x="688622" y="3465689"/>
              <a:ext cx="159852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Payments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89200" y="3465689"/>
              <a:ext cx="126201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Savings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95275" y="3465687"/>
              <a:ext cx="107459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Credit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7330" y="3465687"/>
              <a:ext cx="15995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Insurance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38806" y="3465686"/>
              <a:ext cx="195283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Investments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226734" y="2965451"/>
            <a:ext cx="2845265" cy="2226735"/>
          </a:xfrm>
          <a:prstGeom prst="rect">
            <a:avLst/>
          </a:prstGeom>
          <a:noFill/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http://kccprogramme.org/wp-content/uploads/2013/01/mpesa-icon-300x1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36" y="4407837"/>
            <a:ext cx="1172930" cy="58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encrypted-tbn2.gstatic.com/images?q=tbn:ANd9GcRbIdEksPQEkT_CduMhcb5cro8-ytqqlWr4jqNrPQ_4QkhpvRq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08" y="3576450"/>
            <a:ext cx="959611" cy="63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cdn7.staztic.com/app/a/5509/5509191/equitel-learn-2-90284-l-140x1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68" y="4266284"/>
            <a:ext cx="703611" cy="70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www.marrymegh.com/images/misc/airt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94" y="3593948"/>
            <a:ext cx="1011800" cy="62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apk-dl.com/detail/image/com.econet.ecocash-w2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88" y="3650001"/>
            <a:ext cx="586052" cy="58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923501" y="244867"/>
            <a:ext cx="464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Inclusive 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20757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33" y="3383037"/>
            <a:ext cx="868734" cy="12525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81176" y="160612"/>
            <a:ext cx="4544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Launching in a New Market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09" y="3200403"/>
            <a:ext cx="819264" cy="1505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1711" y="4623836"/>
            <a:ext cx="337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 Borrower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927" y="3362563"/>
            <a:ext cx="293918" cy="544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986106" y="4055854"/>
            <a:ext cx="337560" cy="3413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26213" y="4623836"/>
            <a:ext cx="2972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 Borrower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75" y="3383037"/>
            <a:ext cx="349018" cy="5032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75" y="3974912"/>
            <a:ext cx="349018" cy="5032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377" y="1988642"/>
            <a:ext cx="1319132" cy="24235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8897" y="1678105"/>
            <a:ext cx="2131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617" y="1988642"/>
            <a:ext cx="1319132" cy="242352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435765" y="1651974"/>
            <a:ext cx="172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69507" y="2014073"/>
            <a:ext cx="4754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Leverage ‘background’ </a:t>
            </a:r>
            <a:r>
              <a:rPr lang="en-US" sz="2800" dirty="0" err="1" smtClean="0"/>
              <a:t>telco</a:t>
            </a:r>
            <a:r>
              <a:rPr lang="en-US" sz="2800" dirty="0" smtClean="0"/>
              <a:t> data in both markets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48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33" y="1113157"/>
            <a:ext cx="7011378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62" y="1179840"/>
            <a:ext cx="6878010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55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33" y="3383037"/>
            <a:ext cx="868734" cy="12525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81176" y="160612"/>
            <a:ext cx="4544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Launching in a New Market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09" y="3200403"/>
            <a:ext cx="819264" cy="1505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1711" y="4623836"/>
            <a:ext cx="337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 Borrower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927" y="3362563"/>
            <a:ext cx="293918" cy="544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986106" y="4055854"/>
            <a:ext cx="337560" cy="3413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26213" y="4623836"/>
            <a:ext cx="2972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 Borrower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75" y="3383037"/>
            <a:ext cx="349018" cy="5032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75" y="3974912"/>
            <a:ext cx="349018" cy="5032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377" y="1988642"/>
            <a:ext cx="1319132" cy="24235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8897" y="1678105"/>
            <a:ext cx="2131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617" y="1988642"/>
            <a:ext cx="1319132" cy="242352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435765" y="1651974"/>
            <a:ext cx="172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91470" y="2044759"/>
            <a:ext cx="631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Three Population Covariate Shift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910348" y="2576414"/>
            <a:ext cx="398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(Wei, Ramamurthy, </a:t>
            </a:r>
            <a:r>
              <a:rPr lang="en-US" dirty="0" err="1" smtClean="0"/>
              <a:t>Varshney</a:t>
            </a:r>
            <a:r>
              <a:rPr lang="en-US" dirty="0"/>
              <a:t> </a:t>
            </a:r>
            <a:r>
              <a:rPr lang="en-US" dirty="0" smtClean="0"/>
              <a:t>SDM 2015)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2339" y="2002555"/>
            <a:ext cx="1352850" cy="2394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94293" y="2002555"/>
            <a:ext cx="1352850" cy="2394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37829" y="3200403"/>
            <a:ext cx="1306492" cy="150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33" y="3383037"/>
            <a:ext cx="868734" cy="12525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81176" y="160612"/>
            <a:ext cx="4544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Launching in a New Market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09" y="3200403"/>
            <a:ext cx="819264" cy="1505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1711" y="4623836"/>
            <a:ext cx="337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 Borrower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927" y="3362563"/>
            <a:ext cx="293918" cy="544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986106" y="4055854"/>
            <a:ext cx="337560" cy="3413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26213" y="4623836"/>
            <a:ext cx="2972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 Borrower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75" y="3383037"/>
            <a:ext cx="349018" cy="5032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75" y="3974912"/>
            <a:ext cx="349018" cy="5032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377" y="1988642"/>
            <a:ext cx="1319132" cy="24235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8897" y="1678105"/>
            <a:ext cx="2131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617" y="1988642"/>
            <a:ext cx="1319132" cy="242352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435765" y="1651974"/>
            <a:ext cx="172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27697" y="2946024"/>
            <a:ext cx="485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Assumption #2:  </a:t>
            </a:r>
          </a:p>
        </p:txBody>
      </p:sp>
    </p:spTree>
    <p:extLst>
      <p:ext uri="{BB962C8B-B14F-4D97-AF65-F5344CB8AC3E}">
        <p14:creationId xmlns:p14="http://schemas.microsoft.com/office/powerpoint/2010/main" val="34907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33" y="3383037"/>
            <a:ext cx="868734" cy="12525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81176" y="160612"/>
            <a:ext cx="4544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Launching in a New Market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09" y="3200403"/>
            <a:ext cx="819264" cy="1505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1711" y="4623836"/>
            <a:ext cx="337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 Borrower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927" y="3362563"/>
            <a:ext cx="293918" cy="544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986106" y="4055854"/>
            <a:ext cx="337560" cy="3413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26213" y="4623836"/>
            <a:ext cx="2972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 Borrower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75" y="3383037"/>
            <a:ext cx="349018" cy="5032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75" y="3974912"/>
            <a:ext cx="349018" cy="5032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377" y="1988642"/>
            <a:ext cx="1319132" cy="24235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8897" y="1678105"/>
            <a:ext cx="2131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7240" y="1996828"/>
            <a:ext cx="1319132" cy="242352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435765" y="1651974"/>
            <a:ext cx="172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33776" y="2946024"/>
            <a:ext cx="49519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Assumption #2:  </a:t>
            </a:r>
          </a:p>
          <a:p>
            <a:pPr algn="ctr"/>
            <a:r>
              <a:rPr lang="en-US" sz="2800" dirty="0" smtClean="0"/>
              <a:t>Borrowers request a loan for the same reasons in both markets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56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33" y="3383037"/>
            <a:ext cx="868734" cy="12525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81176" y="160612"/>
            <a:ext cx="4544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Launching in a New Market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09" y="3200403"/>
            <a:ext cx="819264" cy="1505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1711" y="4623836"/>
            <a:ext cx="337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 Borrower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927" y="3362563"/>
            <a:ext cx="293918" cy="544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986106" y="4055854"/>
            <a:ext cx="337560" cy="3413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26213" y="4623836"/>
            <a:ext cx="2972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 Borrower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75" y="3383037"/>
            <a:ext cx="349018" cy="5032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75" y="3974912"/>
            <a:ext cx="349018" cy="5032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377" y="1988642"/>
            <a:ext cx="1319132" cy="24235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8897" y="1678105"/>
            <a:ext cx="2131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617" y="1988642"/>
            <a:ext cx="1319132" cy="242352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435765" y="1651974"/>
            <a:ext cx="172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7598" y="3362563"/>
            <a:ext cx="2896004" cy="9812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72339" y="2002555"/>
            <a:ext cx="1352850" cy="2394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44758" y="1988642"/>
            <a:ext cx="1352850" cy="2394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32869" y="3619500"/>
            <a:ext cx="234506" cy="2872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01845" y="2113639"/>
            <a:ext cx="5266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Logistic Regression between Original and 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smtClean="0"/>
              <a:t>Markets is used to re-weight </a:t>
            </a:r>
            <a:endParaRPr lang="en-US" dirty="0" smtClean="0"/>
          </a:p>
          <a:p>
            <a:pPr algn="ctr"/>
            <a:r>
              <a:rPr lang="en-US" dirty="0" smtClean="0"/>
              <a:t>Original </a:t>
            </a:r>
            <a:r>
              <a:rPr lang="en-US" dirty="0" smtClean="0"/>
              <a:t>Market Borrowers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25189" y="2478162"/>
            <a:ext cx="1637186" cy="7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097364" y="2478162"/>
            <a:ext cx="1637186" cy="7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562600" y="3200403"/>
            <a:ext cx="2" cy="419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33" y="3383037"/>
            <a:ext cx="868734" cy="12525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81176" y="160612"/>
            <a:ext cx="4544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Launching in a New Market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09" y="3200403"/>
            <a:ext cx="819264" cy="1505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1711" y="4623836"/>
            <a:ext cx="337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 Borrower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927" y="3362563"/>
            <a:ext cx="293918" cy="544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986106" y="4055854"/>
            <a:ext cx="337560" cy="3413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26213" y="4623836"/>
            <a:ext cx="2972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 Borrower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75" y="3383037"/>
            <a:ext cx="349018" cy="5032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75" y="3974912"/>
            <a:ext cx="349018" cy="5032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377" y="1988642"/>
            <a:ext cx="1319132" cy="24235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8897" y="1678105"/>
            <a:ext cx="2131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Market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617" y="1988642"/>
            <a:ext cx="1319132" cy="242352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435765" y="1651974"/>
            <a:ext cx="172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Market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7598" y="3362563"/>
            <a:ext cx="2896004" cy="9812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72339" y="2002555"/>
            <a:ext cx="1352850" cy="2394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44758" y="1988642"/>
            <a:ext cx="1352850" cy="2394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59766" y="1527699"/>
            <a:ext cx="55413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Assumption #3:  </a:t>
            </a:r>
          </a:p>
          <a:p>
            <a:pPr algn="ctr"/>
            <a:r>
              <a:rPr lang="en-US" sz="2800" dirty="0" smtClean="0"/>
              <a:t>Logistic Regression can estimate the ratio of two market distributions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60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1176" y="160612"/>
            <a:ext cx="4544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Launching in a New Market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50" y="1642765"/>
            <a:ext cx="5372850" cy="4258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0175" y="3181350"/>
            <a:ext cx="5867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Assumptions for </a:t>
            </a:r>
          </a:p>
          <a:p>
            <a:pPr algn="ctr"/>
            <a:r>
              <a:rPr lang="en-US" sz="2800" dirty="0" smtClean="0"/>
              <a:t>Three Population Covariate Shift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26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46" y="4357741"/>
            <a:ext cx="2210108" cy="981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090" y="4386320"/>
            <a:ext cx="3191320" cy="952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0" y="1957181"/>
            <a:ext cx="5982535" cy="885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740" y="3214619"/>
            <a:ext cx="4163006" cy="8002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746" y="4357741"/>
            <a:ext cx="2896004" cy="9812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0900" y="914067"/>
            <a:ext cx="555385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19868" y="3109383"/>
            <a:ext cx="7354043" cy="461667"/>
            <a:chOff x="688622" y="3465686"/>
            <a:chExt cx="8403021" cy="615556"/>
          </a:xfrm>
        </p:grpSpPr>
        <p:sp>
          <p:nvSpPr>
            <p:cNvPr id="5" name="TextBox 4"/>
            <p:cNvSpPr txBox="1"/>
            <p:nvPr/>
          </p:nvSpPr>
          <p:spPr>
            <a:xfrm>
              <a:off x="688622" y="3465689"/>
              <a:ext cx="159852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Payments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89200" y="3465689"/>
              <a:ext cx="126201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Savings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95275" y="3465687"/>
              <a:ext cx="107459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Credit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7330" y="3465687"/>
              <a:ext cx="15995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Insurance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38806" y="3465686"/>
              <a:ext cx="195283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Investments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105401" y="2965450"/>
            <a:ext cx="4673600" cy="2226734"/>
          </a:xfrm>
          <a:prstGeom prst="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2226734" y="2965451"/>
            <a:ext cx="2845265" cy="2226735"/>
          </a:xfrm>
          <a:prstGeom prst="rect">
            <a:avLst/>
          </a:prstGeom>
          <a:noFill/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http://kccprogramme.org/wp-content/uploads/2013/01/mpesa-icon-300x1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36" y="4407837"/>
            <a:ext cx="1172930" cy="58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encrypted-tbn2.gstatic.com/images?q=tbn:ANd9GcRbIdEksPQEkT_CduMhcb5cro8-ytqqlWr4jqNrPQ_4QkhpvRq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08" y="3576450"/>
            <a:ext cx="959611" cy="63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cdn7.staztic.com/app/a/5509/5509191/equitel-learn-2-90284-l-140x1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68" y="4266284"/>
            <a:ext cx="703611" cy="70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www.marrymegh.com/images/misc/airt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94" y="3593948"/>
            <a:ext cx="1011800" cy="62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apk-dl.com/detail/image/com.econet.ecocash-w2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88" y="3650001"/>
            <a:ext cx="586052" cy="58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213740" y="3593949"/>
            <a:ext cx="4408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How can mobile phone data help?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3501" y="244867"/>
            <a:ext cx="464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Inclusive 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20894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11" y="1101823"/>
            <a:ext cx="7588911" cy="56002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20297" y="160612"/>
            <a:ext cx="2066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8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0" y="1428471"/>
            <a:ext cx="10745700" cy="40010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20297" y="160612"/>
            <a:ext cx="2066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501"/>
            <a:ext cx="12192000" cy="49148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Mobile Phones and data they generate have tremendous potential for increasing access to financial services in both developed and developing markets.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Sub-Saharan Banks and MNO’s are building products on top of mobile money platforms.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Launching a mobile money credit product in a new market is risky but a priority for both competitive advantage and increased financial inclusion.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Transfer learning methods help alleviate the challenge of sparse labeled data.</a:t>
            </a:r>
          </a:p>
          <a:p>
            <a:pPr marL="0" indent="0" algn="ctr">
              <a:buNone/>
            </a:pPr>
            <a:r>
              <a:rPr lang="en-US" sz="2400" dirty="0" smtClean="0"/>
              <a:t>Three-population Covariate Shift is an early (first?) example of work in this space.  </a:t>
            </a:r>
          </a:p>
          <a:p>
            <a:pPr marL="0" indent="0" algn="ctr">
              <a:buNone/>
            </a:pPr>
            <a:r>
              <a:rPr lang="en-US" sz="2400" dirty="0" smtClean="0"/>
              <a:t>Further improvements are likely.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4197" y="160612"/>
            <a:ext cx="25987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2687" y="2732315"/>
            <a:ext cx="38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skyler@ke.ibm.com</a:t>
            </a:r>
            <a:endParaRPr lang="en-US" sz="3600" dirty="0" smtClean="0"/>
          </a:p>
          <a:p>
            <a:pPr algn="ctr"/>
            <a:r>
              <a:rPr lang="en-US" sz="3600" dirty="0" smtClean="0"/>
              <a:t>@</a:t>
            </a:r>
            <a:r>
              <a:rPr lang="en-US" sz="3600" dirty="0" err="1" smtClean="0"/>
              <a:t>PhonesDrones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513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2547258"/>
            <a:ext cx="9144000" cy="2167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1126" y="2514600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2-3 BILLION</a:t>
            </a:r>
            <a:r>
              <a:rPr lang="en-US" sz="44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individuals and </a:t>
            </a:r>
            <a:r>
              <a:rPr lang="en-US" sz="4800" b="1" dirty="0">
                <a:solidFill>
                  <a:schemeClr val="tx2"/>
                </a:solidFill>
              </a:rPr>
              <a:t>200 MILLION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businesses in emerging economies today lack access to savings and credit, and even those with access can pay dearly for a limited range of products.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5638801"/>
            <a:ext cx="990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19396"/>
                </a:solidFill>
                <a:latin typeface="Arial" charset="0"/>
                <a:ea typeface="Arial" charset="0"/>
                <a:cs typeface="Arial" charset="0"/>
              </a:rPr>
              <a:t>[McKinsey Global Institute, Digital finance for all: Powering inclusive growth in emerging economies, 2016]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8888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Access to financial services such as credit, savings, insurance is a global </a:t>
            </a:r>
            <a:r>
              <a:rPr lang="en-US" sz="2800" b="1" dirty="0" smtClean="0">
                <a:solidFill>
                  <a:schemeClr val="tx2"/>
                </a:solidFill>
              </a:rPr>
              <a:t>challenge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3501" y="244867"/>
            <a:ext cx="464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Inclusive 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42597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2362201"/>
            <a:ext cx="9144000" cy="2514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Goal </a:t>
            </a:r>
            <a:r>
              <a:rPr lang="en-US" sz="4000" b="1" dirty="0" smtClean="0">
                <a:solidFill>
                  <a:schemeClr val="tx2"/>
                </a:solidFill>
              </a:rPr>
              <a:t>8.10 of the “SDGs”</a:t>
            </a:r>
            <a:endParaRPr lang="en-US" sz="4000" b="1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Strengthen the capacity of domestic financial institutions to encourage and expand access to banking, insurance and financial services for all.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5257800"/>
            <a:ext cx="72599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919396"/>
                </a:solidFill>
                <a:latin typeface="Arial" charset="0"/>
                <a:ea typeface="Arial" charset="0"/>
                <a:cs typeface="Arial" charset="0"/>
              </a:rPr>
              <a:t>[The 2030 Agenda for Sustainable Development, United Nations, 2015]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8888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Access to financial services such as credit, savings, insurance is a global </a:t>
            </a:r>
            <a:r>
              <a:rPr lang="en-US" sz="2800" b="1" dirty="0" smtClean="0">
                <a:solidFill>
                  <a:schemeClr val="tx2"/>
                </a:solidFill>
              </a:rPr>
              <a:t>challenge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3501" y="244867"/>
            <a:ext cx="464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Inclusive 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28389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5018123" y="3618433"/>
            <a:ext cx="2517211" cy="482599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dirty="0">
                <a:solidFill>
                  <a:prstClr val="white"/>
                </a:solidFill>
                <a:latin typeface="Calibri"/>
              </a:rPr>
              <a:t>Time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112388" y="2897691"/>
            <a:ext cx="1487" cy="9070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09623" y="3025766"/>
            <a:ext cx="2040467" cy="59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dirty="0">
                <a:solidFill>
                  <a:prstClr val="white"/>
                </a:solidFill>
                <a:latin typeface="Calibri"/>
              </a:rPr>
              <a:t>1 month monitoring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7886700" cy="99417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6455" y="2231537"/>
            <a:ext cx="2331855" cy="62324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/>
            <a:r>
              <a:rPr lang="en-US" dirty="0">
                <a:solidFill>
                  <a:prstClr val="black"/>
                </a:solidFill>
                <a:latin typeface="Calibri"/>
              </a:rPr>
              <a:t>Savings &amp; Loan Product</a:t>
            </a:r>
          </a:p>
          <a:p>
            <a:pPr algn="ctr" defTabSz="685783"/>
            <a:r>
              <a:rPr lang="en-US" dirty="0">
                <a:solidFill>
                  <a:prstClr val="black"/>
                </a:solidFill>
                <a:latin typeface="Calibri"/>
              </a:rPr>
              <a:t>Registration Date</a:t>
            </a:r>
          </a:p>
        </p:txBody>
      </p:sp>
    </p:spTree>
    <p:extLst>
      <p:ext uri="{BB962C8B-B14F-4D97-AF65-F5344CB8AC3E}">
        <p14:creationId xmlns:p14="http://schemas.microsoft.com/office/powerpoint/2010/main" val="9617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5018123" y="3618433"/>
            <a:ext cx="2517211" cy="482599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dirty="0">
                <a:solidFill>
                  <a:prstClr val="white"/>
                </a:solidFill>
                <a:latin typeface="Calibri"/>
              </a:rPr>
              <a:t>Time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112388" y="2897691"/>
            <a:ext cx="1487" cy="9070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09623" y="3025766"/>
            <a:ext cx="2040467" cy="59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dirty="0">
                <a:solidFill>
                  <a:prstClr val="white"/>
                </a:solidFill>
                <a:latin typeface="Calibri"/>
              </a:rPr>
              <a:t>1 month monitoring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7886700" cy="99417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6455" y="2231537"/>
            <a:ext cx="2331855" cy="62324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/>
            <a:r>
              <a:rPr lang="en-US" dirty="0">
                <a:solidFill>
                  <a:prstClr val="black"/>
                </a:solidFill>
                <a:latin typeface="Calibri"/>
              </a:rPr>
              <a:t>Savings &amp; Loan Product</a:t>
            </a:r>
          </a:p>
          <a:p>
            <a:pPr algn="ctr" defTabSz="685783"/>
            <a:r>
              <a:rPr lang="en-US" dirty="0">
                <a:solidFill>
                  <a:prstClr val="black"/>
                </a:solidFill>
                <a:latin typeface="Calibri"/>
              </a:rPr>
              <a:t>Registration Date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01125" y="2469079"/>
            <a:ext cx="1430867" cy="766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dirty="0">
                <a:solidFill>
                  <a:prstClr val="white"/>
                </a:solidFill>
                <a:latin typeface="Calibri"/>
              </a:rPr>
              <a:t>Repaid all loans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01125" y="3334792"/>
            <a:ext cx="1449413" cy="766232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dirty="0">
                <a:solidFill>
                  <a:prstClr val="white"/>
                </a:solidFill>
                <a:latin typeface="Calibri"/>
              </a:rPr>
              <a:t>Defaulted at least one loan</a:t>
            </a:r>
          </a:p>
        </p:txBody>
      </p:sp>
      <p:cxnSp>
        <p:nvCxnSpPr>
          <p:cNvPr id="13" name="Straight Connector 12"/>
          <p:cNvCxnSpPr>
            <a:endCxn id="8" idx="1"/>
          </p:cNvCxnSpPr>
          <p:nvPr/>
        </p:nvCxnSpPr>
        <p:spPr>
          <a:xfrm flipV="1">
            <a:off x="7250097" y="2852194"/>
            <a:ext cx="851027" cy="4698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2" idx="1"/>
          </p:cNvCxnSpPr>
          <p:nvPr/>
        </p:nvCxnSpPr>
        <p:spPr>
          <a:xfrm>
            <a:off x="7250097" y="3322092"/>
            <a:ext cx="851027" cy="395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03721" y="2713697"/>
            <a:ext cx="537646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dirty="0">
                <a:solidFill>
                  <a:prstClr val="black"/>
                </a:solidFill>
                <a:latin typeface="Calibri"/>
              </a:rPr>
              <a:t>77%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3721" y="3523162"/>
            <a:ext cx="537646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dirty="0">
                <a:solidFill>
                  <a:prstClr val="black"/>
                </a:solidFill>
                <a:latin typeface="Calibri"/>
              </a:rPr>
              <a:t>23%</a:t>
            </a:r>
          </a:p>
        </p:txBody>
      </p:sp>
    </p:spTree>
    <p:extLst>
      <p:ext uri="{BB962C8B-B14F-4D97-AF65-F5344CB8AC3E}">
        <p14:creationId xmlns:p14="http://schemas.microsoft.com/office/powerpoint/2010/main" val="3497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125133" y="3618433"/>
            <a:ext cx="5410200" cy="482599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dirty="0">
                <a:solidFill>
                  <a:prstClr val="white"/>
                </a:solidFill>
                <a:latin typeface="Calibri"/>
              </a:rPr>
              <a:t>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5145" y="3025766"/>
            <a:ext cx="2892979" cy="592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dirty="0">
                <a:solidFill>
                  <a:prstClr val="white"/>
                </a:solidFill>
                <a:latin typeface="Calibri"/>
              </a:rPr>
              <a:t>6 months of cell phone data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112388" y="2897691"/>
            <a:ext cx="1487" cy="9070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09623" y="3025766"/>
            <a:ext cx="2040467" cy="59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dirty="0">
                <a:solidFill>
                  <a:prstClr val="white"/>
                </a:solidFill>
                <a:latin typeface="Calibri"/>
              </a:rPr>
              <a:t>1 month monitoring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7008" y="4252438"/>
            <a:ext cx="2755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Airtime Usage</a:t>
            </a:r>
          </a:p>
          <a:p>
            <a:r>
              <a:rPr lang="en-US" dirty="0"/>
              <a:t>Top-up Amount</a:t>
            </a:r>
          </a:p>
          <a:p>
            <a:r>
              <a:rPr lang="en-US" dirty="0"/>
              <a:t>Days out-of-airtime</a:t>
            </a:r>
          </a:p>
          <a:p>
            <a:r>
              <a:rPr lang="en-US" dirty="0"/>
              <a:t>Mobile money summaries</a:t>
            </a:r>
          </a:p>
          <a:p>
            <a:r>
              <a:rPr lang="en-US" dirty="0"/>
              <a:t>Airtime Credit</a:t>
            </a:r>
          </a:p>
        </p:txBody>
      </p:sp>
      <p:sp>
        <p:nvSpPr>
          <p:cNvPr id="3" name="Rectangle 2"/>
          <p:cNvSpPr/>
          <p:nvPr/>
        </p:nvSpPr>
        <p:spPr>
          <a:xfrm>
            <a:off x="2102438" y="4101134"/>
            <a:ext cx="3107185" cy="1736593"/>
          </a:xfrm>
          <a:prstGeom prst="rect">
            <a:avLst/>
          </a:prstGeom>
          <a:noFill/>
          <a:ln w="666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18627" y="3511673"/>
            <a:ext cx="568171" cy="878890"/>
          </a:xfrm>
          <a:prstGeom prst="straightConnector1">
            <a:avLst/>
          </a:prstGeom>
          <a:ln w="857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7886700" cy="99417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46455" y="2231537"/>
            <a:ext cx="2331855" cy="62324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/>
            <a:r>
              <a:rPr lang="en-US" dirty="0">
                <a:solidFill>
                  <a:prstClr val="black"/>
                </a:solidFill>
                <a:latin typeface="Calibri"/>
              </a:rPr>
              <a:t>Savings &amp; Loan Product</a:t>
            </a:r>
          </a:p>
          <a:p>
            <a:pPr algn="ctr" defTabSz="685783"/>
            <a:r>
              <a:rPr lang="en-US" dirty="0">
                <a:solidFill>
                  <a:prstClr val="black"/>
                </a:solidFill>
                <a:latin typeface="Calibri"/>
              </a:rPr>
              <a:t>Registration Date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01125" y="2469079"/>
            <a:ext cx="1430867" cy="766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dirty="0">
                <a:solidFill>
                  <a:prstClr val="white"/>
                </a:solidFill>
                <a:latin typeface="Calibri"/>
              </a:rPr>
              <a:t>Repaid all loans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01125" y="3334792"/>
            <a:ext cx="1449413" cy="766232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dirty="0">
                <a:solidFill>
                  <a:prstClr val="white"/>
                </a:solidFill>
                <a:latin typeface="Calibri"/>
              </a:rPr>
              <a:t>Defaulted at least one loan</a:t>
            </a:r>
          </a:p>
        </p:txBody>
      </p:sp>
      <p:cxnSp>
        <p:nvCxnSpPr>
          <p:cNvPr id="15" name="Straight Connector 14"/>
          <p:cNvCxnSpPr>
            <a:endCxn id="12" idx="1"/>
          </p:cNvCxnSpPr>
          <p:nvPr/>
        </p:nvCxnSpPr>
        <p:spPr>
          <a:xfrm flipV="1">
            <a:off x="7250097" y="2852194"/>
            <a:ext cx="851027" cy="4698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1"/>
          </p:cNvCxnSpPr>
          <p:nvPr/>
        </p:nvCxnSpPr>
        <p:spPr>
          <a:xfrm>
            <a:off x="7250097" y="3322092"/>
            <a:ext cx="851027" cy="395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03721" y="2713697"/>
            <a:ext cx="537646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dirty="0">
                <a:solidFill>
                  <a:prstClr val="black"/>
                </a:solidFill>
                <a:latin typeface="Calibri"/>
              </a:rPr>
              <a:t>77%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03721" y="3523162"/>
            <a:ext cx="537646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dirty="0">
                <a:solidFill>
                  <a:prstClr val="black"/>
                </a:solidFill>
                <a:latin typeface="Calibri"/>
              </a:rPr>
              <a:t>23%</a:t>
            </a:r>
          </a:p>
        </p:txBody>
      </p:sp>
    </p:spTree>
    <p:extLst>
      <p:ext uri="{BB962C8B-B14F-4D97-AF65-F5344CB8AC3E}">
        <p14:creationId xmlns:p14="http://schemas.microsoft.com/office/powerpoint/2010/main" val="381043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5016</TotalTime>
  <Words>913</Words>
  <Application>Microsoft Office PowerPoint</Application>
  <PresentationFormat>Widescreen</PresentationFormat>
  <Paragraphs>201</Paragraphs>
  <Slides>43</Slides>
  <Notes>3</Notes>
  <HiddenSlides>13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Cambria Math</vt:lpstr>
      <vt:lpstr>1_Office Theme</vt:lpstr>
      <vt:lpstr>Transfer Learning for  Mobile Phone-based Credit Scoring Srihari Sridharan, Isaac Markus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Overview</vt:lpstr>
      <vt:lpstr>Overview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Boosting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Phone-based Credit Scoring</dc:title>
  <dc:creator>ADMINIBM</dc:creator>
  <cp:lastModifiedBy>ADMINIBM</cp:lastModifiedBy>
  <cp:revision>42</cp:revision>
  <dcterms:created xsi:type="dcterms:W3CDTF">2017-09-19T08:12:30Z</dcterms:created>
  <dcterms:modified xsi:type="dcterms:W3CDTF">2018-06-07T06:53:40Z</dcterms:modified>
</cp:coreProperties>
</file>