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7" r:id="rId2"/>
    <p:sldId id="258" r:id="rId3"/>
    <p:sldId id="260" r:id="rId4"/>
    <p:sldId id="259" r:id="rId5"/>
    <p:sldId id="256"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0" d="100"/>
          <a:sy n="50" d="100"/>
        </p:scale>
        <p:origin x="92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06BA65-314C-4BAB-8C85-AEF66C18013D}" type="datetimeFigureOut">
              <a:rPr lang="en-US" smtClean="0"/>
              <a:t>6/12/2024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C9209C-83A5-484E-AE7F-1215825D0100}" type="slidenum">
              <a:rPr lang="en-US" smtClean="0"/>
              <a:t>‹#›</a:t>
            </a:fld>
            <a:endParaRPr lang="en-US"/>
          </a:p>
        </p:txBody>
      </p:sp>
    </p:spTree>
    <p:extLst>
      <p:ext uri="{BB962C8B-B14F-4D97-AF65-F5344CB8AC3E}">
        <p14:creationId xmlns:p14="http://schemas.microsoft.com/office/powerpoint/2010/main" val="647022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C9209C-83A5-484E-AE7F-1215825D0100}" type="slidenum">
              <a:rPr lang="en-US" smtClean="0"/>
              <a:t>4</a:t>
            </a:fld>
            <a:endParaRPr lang="en-US"/>
          </a:p>
        </p:txBody>
      </p:sp>
    </p:spTree>
    <p:extLst>
      <p:ext uri="{BB962C8B-B14F-4D97-AF65-F5344CB8AC3E}">
        <p14:creationId xmlns:p14="http://schemas.microsoft.com/office/powerpoint/2010/main" val="41272589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6D7DD54-0C5E-4134-A58C-2C7D28EAB0D8}" type="datetimeFigureOut">
              <a:rPr lang="en-US" smtClean="0"/>
              <a:t>6/12/2024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4ED6B4C-24DD-4058-818E-DDDB27A37F8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0272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D7DD54-0C5E-4134-A58C-2C7D28EAB0D8}"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D6B4C-24DD-4058-818E-DDDB27A37F8E}" type="slidenum">
              <a:rPr lang="en-US" smtClean="0"/>
              <a:t>‹#›</a:t>
            </a:fld>
            <a:endParaRPr lang="en-US"/>
          </a:p>
        </p:txBody>
      </p:sp>
    </p:spTree>
    <p:extLst>
      <p:ext uri="{BB962C8B-B14F-4D97-AF65-F5344CB8AC3E}">
        <p14:creationId xmlns:p14="http://schemas.microsoft.com/office/powerpoint/2010/main" val="60971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7DD54-0C5E-4134-A58C-2C7D28EAB0D8}"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D6B4C-24DD-4058-818E-DDDB27A37F8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987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7DD54-0C5E-4134-A58C-2C7D28EAB0D8}"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D6B4C-24DD-4058-818E-DDDB27A37F8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7224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7DD54-0C5E-4134-A58C-2C7D28EAB0D8}"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D6B4C-24DD-4058-818E-DDDB27A37F8E}" type="slidenum">
              <a:rPr lang="en-US" smtClean="0"/>
              <a:t>‹#›</a:t>
            </a:fld>
            <a:endParaRPr lang="en-US"/>
          </a:p>
        </p:txBody>
      </p:sp>
    </p:spTree>
    <p:extLst>
      <p:ext uri="{BB962C8B-B14F-4D97-AF65-F5344CB8AC3E}">
        <p14:creationId xmlns:p14="http://schemas.microsoft.com/office/powerpoint/2010/main" val="4183012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7DD54-0C5E-4134-A58C-2C7D28EAB0D8}"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D6B4C-24DD-4058-818E-DDDB27A37F8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8924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7DD54-0C5E-4134-A58C-2C7D28EAB0D8}"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D6B4C-24DD-4058-818E-DDDB27A37F8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6007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D7DD54-0C5E-4134-A58C-2C7D28EAB0D8}"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D6B4C-24DD-4058-818E-DDDB27A37F8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4881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D7DD54-0C5E-4134-A58C-2C7D28EAB0D8}"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D6B4C-24DD-4058-818E-DDDB27A37F8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054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D7DD54-0C5E-4134-A58C-2C7D28EAB0D8}"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D6B4C-24DD-4058-818E-DDDB27A37F8E}" type="slidenum">
              <a:rPr lang="en-US" smtClean="0"/>
              <a:t>‹#›</a:t>
            </a:fld>
            <a:endParaRPr lang="en-US"/>
          </a:p>
        </p:txBody>
      </p:sp>
    </p:spTree>
    <p:extLst>
      <p:ext uri="{BB962C8B-B14F-4D97-AF65-F5344CB8AC3E}">
        <p14:creationId xmlns:p14="http://schemas.microsoft.com/office/powerpoint/2010/main" val="2830576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7DD54-0C5E-4134-A58C-2C7D28EAB0D8}"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D6B4C-24DD-4058-818E-DDDB27A37F8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3603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D7DD54-0C5E-4134-A58C-2C7D28EAB0D8}"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D6B4C-24DD-4058-818E-DDDB27A37F8E}" type="slidenum">
              <a:rPr lang="en-US" smtClean="0"/>
              <a:t>‹#›</a:t>
            </a:fld>
            <a:endParaRPr lang="en-US"/>
          </a:p>
        </p:txBody>
      </p:sp>
    </p:spTree>
    <p:extLst>
      <p:ext uri="{BB962C8B-B14F-4D97-AF65-F5344CB8AC3E}">
        <p14:creationId xmlns:p14="http://schemas.microsoft.com/office/powerpoint/2010/main" val="3251858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D7DD54-0C5E-4134-A58C-2C7D28EAB0D8}" type="datetimeFigureOut">
              <a:rPr lang="en-US" smtClean="0"/>
              <a:t>6/12/2024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ED6B4C-24DD-4058-818E-DDDB27A37F8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5384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D7DD54-0C5E-4134-A58C-2C7D28EAB0D8}" type="datetimeFigureOut">
              <a:rPr lang="en-US" smtClean="0"/>
              <a:t>6/12/2024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ED6B4C-24DD-4058-818E-DDDB27A37F8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4638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D7DD54-0C5E-4134-A58C-2C7D28EAB0D8}" type="datetimeFigureOut">
              <a:rPr lang="en-US" smtClean="0"/>
              <a:t>6/12/2024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ED6B4C-24DD-4058-818E-DDDB27A37F8E}" type="slidenum">
              <a:rPr lang="en-US" smtClean="0"/>
              <a:t>‹#›</a:t>
            </a:fld>
            <a:endParaRPr lang="en-US"/>
          </a:p>
        </p:txBody>
      </p:sp>
    </p:spTree>
    <p:extLst>
      <p:ext uri="{BB962C8B-B14F-4D97-AF65-F5344CB8AC3E}">
        <p14:creationId xmlns:p14="http://schemas.microsoft.com/office/powerpoint/2010/main" val="2606678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D7DD54-0C5E-4134-A58C-2C7D28EAB0D8}"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D6B4C-24DD-4058-818E-DDDB27A37F8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9074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D7DD54-0C5E-4134-A58C-2C7D28EAB0D8}"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D6B4C-24DD-4058-818E-DDDB27A37F8E}" type="slidenum">
              <a:rPr lang="en-US" smtClean="0"/>
              <a:t>‹#›</a:t>
            </a:fld>
            <a:endParaRPr lang="en-US"/>
          </a:p>
        </p:txBody>
      </p:sp>
    </p:spTree>
    <p:extLst>
      <p:ext uri="{BB962C8B-B14F-4D97-AF65-F5344CB8AC3E}">
        <p14:creationId xmlns:p14="http://schemas.microsoft.com/office/powerpoint/2010/main" val="751508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6D7DD54-0C5E-4134-A58C-2C7D28EAB0D8}" type="datetimeFigureOut">
              <a:rPr lang="en-US" smtClean="0"/>
              <a:t>6/12/2024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4ED6B4C-24DD-4058-818E-DDDB27A37F8E}" type="slidenum">
              <a:rPr lang="en-US" smtClean="0"/>
              <a:t>‹#›</a:t>
            </a:fld>
            <a:endParaRPr lang="en-US"/>
          </a:p>
        </p:txBody>
      </p:sp>
    </p:spTree>
    <p:extLst>
      <p:ext uri="{BB962C8B-B14F-4D97-AF65-F5344CB8AC3E}">
        <p14:creationId xmlns:p14="http://schemas.microsoft.com/office/powerpoint/2010/main" val="13278240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CCF5FF-2E17-177E-24E7-A153A089426F}"/>
              </a:ext>
            </a:extLst>
          </p:cNvPr>
          <p:cNvSpPr>
            <a:spLocks noGrp="1"/>
          </p:cNvSpPr>
          <p:nvPr>
            <p:ph type="title"/>
          </p:nvPr>
        </p:nvSpPr>
        <p:spPr>
          <a:xfrm>
            <a:off x="470224" y="1490695"/>
            <a:ext cx="10515600" cy="1325563"/>
          </a:xfrm>
        </p:spPr>
        <p:txBody>
          <a:bodyPr>
            <a:normAutofit/>
          </a:bodyPr>
          <a:lstStyle/>
          <a:p>
            <a:r>
              <a:rPr lang="en-US" sz="4000" dirty="0">
                <a:effectLst/>
                <a:latin typeface="Roboto" panose="02000000000000000000" pitchFamily="2" charset="0"/>
                <a:ea typeface="Roboto" panose="02000000000000000000" pitchFamily="2" charset="0"/>
                <a:cs typeface="Roboto" panose="02000000000000000000" pitchFamily="2" charset="0"/>
              </a:rPr>
              <a:t>         Kaggle Formular 1 Data Pipeline Project</a:t>
            </a:r>
            <a:endParaRPr lang="en-US" sz="4000" dirty="0"/>
          </a:p>
        </p:txBody>
      </p:sp>
    </p:spTree>
    <p:extLst>
      <p:ext uri="{BB962C8B-B14F-4D97-AF65-F5344CB8AC3E}">
        <p14:creationId xmlns:p14="http://schemas.microsoft.com/office/powerpoint/2010/main" val="1879521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447B7-2588-C5F1-CB34-A0C20E5180B8}"/>
              </a:ext>
            </a:extLst>
          </p:cNvPr>
          <p:cNvSpPr>
            <a:spLocks noGrp="1"/>
          </p:cNvSpPr>
          <p:nvPr>
            <p:ph type="title"/>
          </p:nvPr>
        </p:nvSpPr>
        <p:spPr/>
        <p:txBody>
          <a:bodyPr>
            <a:normAutofit/>
          </a:bodyPr>
          <a:lstStyle/>
          <a:p>
            <a:r>
              <a:rPr lang="en-US" sz="4000" dirty="0">
                <a:effectLst/>
                <a:latin typeface="Roboto" panose="02000000000000000000" pitchFamily="2" charset="0"/>
                <a:ea typeface="Roboto" panose="02000000000000000000" pitchFamily="2" charset="0"/>
                <a:cs typeface="Roboto" panose="02000000000000000000" pitchFamily="2" charset="0"/>
              </a:rPr>
              <a:t>Team Collaboration</a:t>
            </a:r>
            <a:endParaRPr lang="en-US" sz="4000" dirty="0"/>
          </a:p>
        </p:txBody>
      </p:sp>
      <p:sp>
        <p:nvSpPr>
          <p:cNvPr id="3" name="Content Placeholder 2">
            <a:extLst>
              <a:ext uri="{FF2B5EF4-FFF2-40B4-BE49-F238E27FC236}">
                <a16:creationId xmlns:a16="http://schemas.microsoft.com/office/drawing/2014/main" id="{FC4FAF4F-6E51-F876-58F8-69D8355518A5}"/>
              </a:ext>
            </a:extLst>
          </p:cNvPr>
          <p:cNvSpPr>
            <a:spLocks noGrp="1"/>
          </p:cNvSpPr>
          <p:nvPr>
            <p:ph idx="1"/>
          </p:nvPr>
        </p:nvSpPr>
        <p:spPr/>
        <p:txBody>
          <a:bodyPr>
            <a:normAutofit fontScale="92500"/>
          </a:bodyPr>
          <a:lstStyle/>
          <a:p>
            <a:pPr marL="342900" lvl="0" indent="-342900">
              <a:lnSpc>
                <a:spcPct val="115000"/>
              </a:lnSpc>
              <a:spcBef>
                <a:spcPts val="1500"/>
              </a:spcBef>
              <a:spcAft>
                <a:spcPts val="0"/>
              </a:spcAft>
              <a:buSzPts val="1050"/>
              <a:buFont typeface="Arial" panose="020B0604020202020204" pitchFamily="34" charset="0"/>
              <a:buChar char="●"/>
            </a:pPr>
            <a:r>
              <a:rPr lang="en-US" sz="3200" u="none" strike="noStrike" dirty="0">
                <a:effectLst/>
                <a:latin typeface="Roboto" panose="02000000000000000000" pitchFamily="2" charset="0"/>
                <a:ea typeface="Roboto" panose="02000000000000000000" pitchFamily="2" charset="0"/>
                <a:cs typeface="Roboto" panose="02000000000000000000" pitchFamily="2" charset="0"/>
              </a:rPr>
              <a:t>Collaboration with cross-functional teams, including data analysts and business stakeholders, was key. </a:t>
            </a:r>
          </a:p>
          <a:p>
            <a:pPr marL="342900" lvl="0" indent="-342900">
              <a:lnSpc>
                <a:spcPct val="115000"/>
              </a:lnSpc>
              <a:spcAft>
                <a:spcPts val="1500"/>
              </a:spcAft>
              <a:buSzPts val="1050"/>
              <a:buFont typeface="Arial" panose="020B0604020202020204" pitchFamily="34" charset="0"/>
              <a:buChar char="●"/>
            </a:pPr>
            <a:r>
              <a:rPr lang="en-US" sz="3200" u="none" strike="noStrike" dirty="0">
                <a:effectLst/>
                <a:latin typeface="Roboto" panose="02000000000000000000" pitchFamily="2" charset="0"/>
                <a:ea typeface="Roboto" panose="02000000000000000000" pitchFamily="2" charset="0"/>
                <a:cs typeface="Roboto" panose="02000000000000000000" pitchFamily="2" charset="0"/>
              </a:rPr>
              <a:t>Effective communication of technical concepts to non-technical stakeholders ensured alignment with business objectives.</a:t>
            </a:r>
          </a:p>
          <a:p>
            <a:endParaRPr lang="en-US" dirty="0"/>
          </a:p>
        </p:txBody>
      </p:sp>
    </p:spTree>
    <p:extLst>
      <p:ext uri="{BB962C8B-B14F-4D97-AF65-F5344CB8AC3E}">
        <p14:creationId xmlns:p14="http://schemas.microsoft.com/office/powerpoint/2010/main" val="2143685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A1F4-D605-DF6E-0961-BFDD99C2B018}"/>
              </a:ext>
            </a:extLst>
          </p:cNvPr>
          <p:cNvSpPr>
            <a:spLocks noGrp="1"/>
          </p:cNvSpPr>
          <p:nvPr>
            <p:ph type="title"/>
          </p:nvPr>
        </p:nvSpPr>
        <p:spPr>
          <a:xfrm>
            <a:off x="1509239" y="500062"/>
            <a:ext cx="7617643" cy="1325563"/>
          </a:xfrm>
        </p:spPr>
        <p:txBody>
          <a:bodyPr>
            <a:normAutofit/>
          </a:bodyPr>
          <a:lstStyle/>
          <a:p>
            <a:br>
              <a:rPr lang="en-US" sz="3600" dirty="0">
                <a:effectLst/>
                <a:latin typeface="Roboto" panose="02000000000000000000" pitchFamily="2" charset="0"/>
                <a:ea typeface="Roboto" panose="02000000000000000000" pitchFamily="2" charset="0"/>
                <a:cs typeface="Roboto" panose="02000000000000000000" pitchFamily="2" charset="0"/>
              </a:rPr>
            </a:br>
            <a:r>
              <a:rPr lang="en-US" sz="3600" dirty="0">
                <a:effectLst/>
                <a:latin typeface="Roboto" panose="02000000000000000000" pitchFamily="2" charset="0"/>
                <a:ea typeface="Roboto" panose="02000000000000000000" pitchFamily="2" charset="0"/>
                <a:cs typeface="Roboto" panose="02000000000000000000" pitchFamily="2" charset="0"/>
              </a:rPr>
              <a:t>     Adaptability</a:t>
            </a:r>
            <a:endParaRPr lang="en-US" sz="3600" dirty="0"/>
          </a:p>
        </p:txBody>
      </p:sp>
      <p:sp>
        <p:nvSpPr>
          <p:cNvPr id="3" name="Content Placeholder 2">
            <a:extLst>
              <a:ext uri="{FF2B5EF4-FFF2-40B4-BE49-F238E27FC236}">
                <a16:creationId xmlns:a16="http://schemas.microsoft.com/office/drawing/2014/main" id="{72528811-DC9C-3150-EE2D-BAB88B9C167F}"/>
              </a:ext>
            </a:extLst>
          </p:cNvPr>
          <p:cNvSpPr>
            <a:spLocks noGrp="1"/>
          </p:cNvSpPr>
          <p:nvPr>
            <p:ph idx="1"/>
          </p:nvPr>
        </p:nvSpPr>
        <p:spPr>
          <a:xfrm>
            <a:off x="921304" y="2480467"/>
            <a:ext cx="11141241" cy="948533"/>
          </a:xfrm>
        </p:spPr>
        <p:txBody>
          <a:bodyPr>
            <a:normAutofit/>
          </a:bodyPr>
          <a:lstStyle/>
          <a:p>
            <a:r>
              <a:rPr lang="en-US" dirty="0">
                <a:effectLst/>
                <a:latin typeface="Roboto" panose="02000000000000000000" pitchFamily="2" charset="0"/>
                <a:ea typeface="Roboto" panose="02000000000000000000" pitchFamily="2" charset="0"/>
                <a:cs typeface="Roboto" panose="02000000000000000000" pitchFamily="2" charset="0"/>
              </a:rPr>
              <a:t>The project required an adaptive ETL to handle the ever-changing shape of dataset from Kaggle platform</a:t>
            </a:r>
            <a:endParaRPr lang="en-US" dirty="0"/>
          </a:p>
        </p:txBody>
      </p:sp>
      <p:sp>
        <p:nvSpPr>
          <p:cNvPr id="4" name="Content Placeholder 2">
            <a:extLst>
              <a:ext uri="{FF2B5EF4-FFF2-40B4-BE49-F238E27FC236}">
                <a16:creationId xmlns:a16="http://schemas.microsoft.com/office/drawing/2014/main" id="{16280588-8C02-F287-41B8-6DFB183D3824}"/>
              </a:ext>
            </a:extLst>
          </p:cNvPr>
          <p:cNvSpPr txBox="1">
            <a:spLocks/>
          </p:cNvSpPr>
          <p:nvPr/>
        </p:nvSpPr>
        <p:spPr>
          <a:xfrm>
            <a:off x="432847" y="4564652"/>
            <a:ext cx="10515600" cy="206239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nSpc>
                <a:spcPct val="115000"/>
              </a:lnSpc>
              <a:spcBef>
                <a:spcPts val="1500"/>
              </a:spcBef>
              <a:spcAft>
                <a:spcPts val="0"/>
              </a:spcAft>
              <a:buSzPts val="1050"/>
              <a:buFont typeface="Arial" panose="020B0604020202020204" pitchFamily="34" charset="0"/>
              <a:buChar char="●"/>
            </a:pPr>
            <a:r>
              <a:rPr lang="en-US" sz="2400" u="none" strike="noStrike" dirty="0">
                <a:effectLst/>
                <a:latin typeface="Roboto" panose="02000000000000000000" pitchFamily="2" charset="0"/>
                <a:ea typeface="Roboto" panose="02000000000000000000" pitchFamily="2" charset="0"/>
                <a:cs typeface="Roboto" panose="02000000000000000000" pitchFamily="2" charset="0"/>
              </a:rPr>
              <a:t>Tools and technologies leveraged in Project Included DBT, Prefect, SQL, Python, and AWS S3, Redshift data warehouse </a:t>
            </a:r>
          </a:p>
          <a:p>
            <a:pPr marL="342900" lvl="0" indent="-342900">
              <a:lnSpc>
                <a:spcPct val="115000"/>
              </a:lnSpc>
              <a:spcAft>
                <a:spcPts val="1500"/>
              </a:spcAft>
              <a:buSzPts val="1050"/>
              <a:buFont typeface="Arial" panose="020B0604020202020204" pitchFamily="34" charset="0"/>
              <a:buChar char="●"/>
            </a:pPr>
            <a:r>
              <a:rPr lang="en-US" sz="2400" u="none" strike="noStrike" dirty="0">
                <a:effectLst/>
                <a:latin typeface="Roboto" panose="02000000000000000000" pitchFamily="2" charset="0"/>
                <a:ea typeface="Roboto" panose="02000000000000000000" pitchFamily="2" charset="0"/>
                <a:cs typeface="Roboto" panose="02000000000000000000" pitchFamily="2" charset="0"/>
              </a:rPr>
              <a:t>These technologies enabled efficient data modeling, ETL processes, and data warehousing.</a:t>
            </a:r>
          </a:p>
          <a:p>
            <a:endParaRPr lang="en-US" dirty="0"/>
          </a:p>
        </p:txBody>
      </p:sp>
      <p:sp>
        <p:nvSpPr>
          <p:cNvPr id="5" name="Title 1">
            <a:extLst>
              <a:ext uri="{FF2B5EF4-FFF2-40B4-BE49-F238E27FC236}">
                <a16:creationId xmlns:a16="http://schemas.microsoft.com/office/drawing/2014/main" id="{DE89FFFE-352C-E2DB-9558-8D397C33B05C}"/>
              </a:ext>
            </a:extLst>
          </p:cNvPr>
          <p:cNvSpPr txBox="1">
            <a:spLocks/>
          </p:cNvSpPr>
          <p:nvPr/>
        </p:nvSpPr>
        <p:spPr>
          <a:xfrm>
            <a:off x="2272810" y="4035530"/>
            <a:ext cx="10515600" cy="7939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effectLst/>
                <a:latin typeface="Roboto" panose="02000000000000000000" pitchFamily="2" charset="0"/>
                <a:ea typeface="Roboto" panose="02000000000000000000" pitchFamily="2" charset="0"/>
                <a:cs typeface="Roboto" panose="02000000000000000000" pitchFamily="2" charset="0"/>
              </a:rPr>
              <a:t>     Technical Tools and Technologies</a:t>
            </a:r>
            <a:endParaRPr lang="en-US" sz="32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715607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26B2B-9448-3393-0701-FEC449A72A2C}"/>
              </a:ext>
            </a:extLst>
          </p:cNvPr>
          <p:cNvSpPr>
            <a:spLocks noGrp="1"/>
          </p:cNvSpPr>
          <p:nvPr>
            <p:ph type="title"/>
          </p:nvPr>
        </p:nvSpPr>
        <p:spPr/>
        <p:txBody>
          <a:bodyPr>
            <a:normAutofit/>
          </a:bodyPr>
          <a:lstStyle/>
          <a:p>
            <a:r>
              <a:rPr lang="en-US" sz="3600" dirty="0">
                <a:effectLst/>
                <a:latin typeface="Roboto" panose="02000000000000000000" pitchFamily="2" charset="0"/>
                <a:ea typeface="Roboto" panose="02000000000000000000" pitchFamily="2" charset="0"/>
                <a:cs typeface="Roboto" panose="02000000000000000000" pitchFamily="2" charset="0"/>
              </a:rPr>
              <a:t>Closing Statement</a:t>
            </a:r>
            <a:endParaRPr lang="en-US" sz="3600" dirty="0"/>
          </a:p>
        </p:txBody>
      </p:sp>
      <p:sp>
        <p:nvSpPr>
          <p:cNvPr id="3" name="Content Placeholder 2">
            <a:extLst>
              <a:ext uri="{FF2B5EF4-FFF2-40B4-BE49-F238E27FC236}">
                <a16:creationId xmlns:a16="http://schemas.microsoft.com/office/drawing/2014/main" id="{BBDB11EE-E700-1DBB-7884-A00E09C4C0A8}"/>
              </a:ext>
            </a:extLst>
          </p:cNvPr>
          <p:cNvSpPr>
            <a:spLocks noGrp="1"/>
          </p:cNvSpPr>
          <p:nvPr>
            <p:ph idx="1"/>
          </p:nvPr>
        </p:nvSpPr>
        <p:spPr/>
        <p:txBody>
          <a:bodyPr>
            <a:normAutofit fontScale="85000" lnSpcReduction="10000"/>
          </a:bodyPr>
          <a:lstStyle/>
          <a:p>
            <a:pPr marL="342900" lvl="0" indent="-342900">
              <a:lnSpc>
                <a:spcPct val="115000"/>
              </a:lnSpc>
              <a:spcBef>
                <a:spcPts val="1500"/>
              </a:spcBef>
              <a:spcAft>
                <a:spcPts val="0"/>
              </a:spcAft>
              <a:buSzPts val="1050"/>
              <a:buFont typeface="Arial" panose="020B0604020202020204" pitchFamily="34" charset="0"/>
              <a:buChar char="●"/>
            </a:pPr>
            <a:r>
              <a:rPr lang="en-US" sz="2400" u="none" strike="noStrike" dirty="0">
                <a:effectLst/>
                <a:latin typeface="Roboto" panose="02000000000000000000" pitchFamily="2" charset="0"/>
                <a:ea typeface="Roboto" panose="02000000000000000000" pitchFamily="2" charset="0"/>
                <a:cs typeface="Roboto" panose="02000000000000000000" pitchFamily="2" charset="0"/>
              </a:rPr>
              <a:t>This project exemplifies my ability to handle complex data engineering challenges, collaborate effectively with teams, and deliver impactful solutions. </a:t>
            </a:r>
          </a:p>
          <a:p>
            <a:pPr marL="342900" lvl="0" indent="-342900">
              <a:lnSpc>
                <a:spcPct val="115000"/>
              </a:lnSpc>
              <a:spcAft>
                <a:spcPts val="1500"/>
              </a:spcAft>
              <a:buSzPts val="1050"/>
              <a:buFont typeface="Arial" panose="020B0604020202020204" pitchFamily="34" charset="0"/>
              <a:buChar char="●"/>
            </a:pPr>
            <a:r>
              <a:rPr lang="en-US" sz="2400" u="none" strike="noStrike" dirty="0">
                <a:effectLst/>
                <a:latin typeface="Roboto" panose="02000000000000000000" pitchFamily="2" charset="0"/>
                <a:ea typeface="Roboto" panose="02000000000000000000" pitchFamily="2" charset="0"/>
                <a:cs typeface="Roboto" panose="02000000000000000000" pitchFamily="2" charset="0"/>
              </a:rPr>
              <a:t>I am enthusiastic about applying these experiences and skills in any organization that I would find myself. My sole mission is to enabling data-driven decision-making in the fintech industry. I am genuinely passionate about leveraging data to transform businesses and look forward to the opportunities in any organization.</a:t>
            </a:r>
          </a:p>
          <a:p>
            <a:pPr>
              <a:lnSpc>
                <a:spcPct val="115000"/>
              </a:lnSpc>
              <a:spcAft>
                <a:spcPts val="1500"/>
              </a:spcAft>
            </a:pPr>
            <a:r>
              <a:rPr lang="en-US" sz="2400" dirty="0" err="1">
                <a:effectLst/>
                <a:latin typeface="Roboto" panose="02000000000000000000" pitchFamily="2" charset="0"/>
                <a:ea typeface="Roboto" panose="02000000000000000000" pitchFamily="2" charset="0"/>
                <a:cs typeface="Roboto" panose="02000000000000000000" pitchFamily="2" charset="0"/>
              </a:rPr>
              <a:t>Github</a:t>
            </a:r>
            <a:r>
              <a:rPr lang="en-US" sz="2400" dirty="0">
                <a:effectLst/>
                <a:latin typeface="Roboto" panose="02000000000000000000" pitchFamily="2" charset="0"/>
                <a:ea typeface="Roboto" panose="02000000000000000000" pitchFamily="2" charset="0"/>
                <a:cs typeface="Roboto" panose="02000000000000000000" pitchFamily="2" charset="0"/>
              </a:rPr>
              <a:t> Link: https://github.com/datsitsre/kaggle_data_pipeline.git</a:t>
            </a:r>
            <a:endParaRPr lang="en-US" sz="24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3540025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4142D-9620-A83F-B004-247274B62FEF}"/>
              </a:ext>
            </a:extLst>
          </p:cNvPr>
          <p:cNvSpPr>
            <a:spLocks noGrp="1"/>
          </p:cNvSpPr>
          <p:nvPr>
            <p:ph type="title"/>
          </p:nvPr>
        </p:nvSpPr>
        <p:spPr>
          <a:xfrm>
            <a:off x="1295402" y="982132"/>
            <a:ext cx="9601196" cy="695839"/>
          </a:xfrm>
        </p:spPr>
        <p:txBody>
          <a:bodyPr>
            <a:normAutofit fontScale="90000"/>
          </a:bodyPr>
          <a:lstStyle/>
          <a:p>
            <a:r>
              <a:rPr lang="en-US" sz="4000" dirty="0">
                <a:effectLst/>
                <a:latin typeface="Roboto" panose="02000000000000000000" pitchFamily="2" charset="0"/>
                <a:ea typeface="Roboto" panose="02000000000000000000" pitchFamily="2" charset="0"/>
                <a:cs typeface="Roboto" panose="02000000000000000000" pitchFamily="2" charset="0"/>
              </a:rPr>
              <a:t>Project Overview</a:t>
            </a:r>
            <a:endParaRPr lang="en-US" sz="4000" dirty="0"/>
          </a:p>
        </p:txBody>
      </p:sp>
      <p:sp>
        <p:nvSpPr>
          <p:cNvPr id="4" name="Content Placeholder 3">
            <a:extLst>
              <a:ext uri="{FF2B5EF4-FFF2-40B4-BE49-F238E27FC236}">
                <a16:creationId xmlns:a16="http://schemas.microsoft.com/office/drawing/2014/main" id="{71C5D2A2-4B1F-27B7-4F30-5AF9818E6B7A}"/>
              </a:ext>
            </a:extLst>
          </p:cNvPr>
          <p:cNvSpPr>
            <a:spLocks noGrp="1"/>
          </p:cNvSpPr>
          <p:nvPr>
            <p:ph idx="1"/>
          </p:nvPr>
        </p:nvSpPr>
        <p:spPr>
          <a:xfrm>
            <a:off x="838200" y="2516957"/>
            <a:ext cx="10515600" cy="3081738"/>
          </a:xfrm>
        </p:spPr>
        <p:txBody>
          <a:bodyPr>
            <a:normAutofit fontScale="92500" lnSpcReduction="10000"/>
          </a:bodyPr>
          <a:lstStyle/>
          <a:p>
            <a:r>
              <a:rPr lang="en-US" sz="3200" u="none" strike="noStrike" dirty="0">
                <a:effectLst/>
                <a:latin typeface="Roboto" panose="02000000000000000000" pitchFamily="2" charset="0"/>
                <a:ea typeface="Roboto" panose="02000000000000000000" pitchFamily="2" charset="0"/>
                <a:cs typeface="Roboto" panose="02000000000000000000" pitchFamily="2" charset="0"/>
              </a:rPr>
              <a:t>A complex project that unleashes the power of data engineering pipeline to solve organizational problems. The primary goal was to use concepts, tools, applications in data engineering to understand some challenges that Formular 1 sports field. Formular 1 sport had a challenge to organize data from teams, winners, drivers into a core platform for further analysis by data scientist. </a:t>
            </a:r>
          </a:p>
          <a:p>
            <a:endParaRPr lang="en-US" dirty="0"/>
          </a:p>
        </p:txBody>
      </p:sp>
    </p:spTree>
    <p:extLst>
      <p:ext uri="{BB962C8B-B14F-4D97-AF65-F5344CB8AC3E}">
        <p14:creationId xmlns:p14="http://schemas.microsoft.com/office/powerpoint/2010/main" val="1896660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86C6CF-299A-06A1-3F6F-62C6BA5393F4}"/>
              </a:ext>
            </a:extLst>
          </p:cNvPr>
          <p:cNvSpPr>
            <a:spLocks noGrp="1"/>
          </p:cNvSpPr>
          <p:nvPr>
            <p:ph type="title"/>
          </p:nvPr>
        </p:nvSpPr>
        <p:spPr>
          <a:xfrm>
            <a:off x="592607" y="902287"/>
            <a:ext cx="10515600" cy="902201"/>
          </a:xfrm>
        </p:spPr>
        <p:txBody>
          <a:bodyPr/>
          <a:lstStyle/>
          <a:p>
            <a:r>
              <a:rPr lang="en-US" dirty="0"/>
              <a:t>-Role </a:t>
            </a:r>
          </a:p>
        </p:txBody>
      </p:sp>
      <p:sp>
        <p:nvSpPr>
          <p:cNvPr id="4" name="Content Placeholder 3">
            <a:extLst>
              <a:ext uri="{FF2B5EF4-FFF2-40B4-BE49-F238E27FC236}">
                <a16:creationId xmlns:a16="http://schemas.microsoft.com/office/drawing/2014/main" id="{D80838C4-474E-F56E-1E3C-EFB74078152B}"/>
              </a:ext>
            </a:extLst>
          </p:cNvPr>
          <p:cNvSpPr>
            <a:spLocks noGrp="1"/>
          </p:cNvSpPr>
          <p:nvPr>
            <p:ph idx="1"/>
          </p:nvPr>
        </p:nvSpPr>
        <p:spPr>
          <a:xfrm>
            <a:off x="356937" y="1106905"/>
            <a:ext cx="10515600" cy="5390148"/>
          </a:xfrm>
        </p:spPr>
        <p:txBody>
          <a:bodyPr>
            <a:normAutofit lnSpcReduction="10000"/>
          </a:bodyPr>
          <a:lstStyle/>
          <a:p>
            <a:endParaRPr lang="en-US" dirty="0">
              <a:effectLst/>
              <a:latin typeface="Roboto" panose="02000000000000000000" pitchFamily="2" charset="0"/>
              <a:ea typeface="Roboto" panose="02000000000000000000" pitchFamily="2" charset="0"/>
              <a:cs typeface="Roboto" panose="02000000000000000000" pitchFamily="2" charset="0"/>
            </a:endParaRPr>
          </a:p>
          <a:p>
            <a:endParaRPr lang="en-US" dirty="0">
              <a:latin typeface="Roboto" panose="02000000000000000000" pitchFamily="2" charset="0"/>
              <a:ea typeface="Roboto" panose="02000000000000000000" pitchFamily="2" charset="0"/>
              <a:cs typeface="Roboto" panose="02000000000000000000" pitchFamily="2" charset="0"/>
            </a:endParaRPr>
          </a:p>
          <a:p>
            <a:pPr marL="0" indent="0">
              <a:buNone/>
            </a:pPr>
            <a:r>
              <a:rPr lang="en-US" dirty="0">
                <a:effectLst/>
                <a:latin typeface="Roboto" panose="02000000000000000000" pitchFamily="2" charset="0"/>
                <a:ea typeface="Roboto" panose="02000000000000000000" pitchFamily="2" charset="0"/>
                <a:cs typeface="Roboto" panose="02000000000000000000" pitchFamily="2" charset="0"/>
              </a:rPr>
              <a:t>   Senior Data Engineer</a:t>
            </a:r>
          </a:p>
          <a:p>
            <a:pPr lvl="1"/>
            <a:r>
              <a:rPr lang="en-US" u="none" strike="noStrike" dirty="0">
                <a:effectLst/>
                <a:latin typeface="Roboto" panose="02000000000000000000" pitchFamily="2" charset="0"/>
                <a:ea typeface="Roboto" panose="02000000000000000000" pitchFamily="2" charset="0"/>
                <a:cs typeface="Roboto" panose="02000000000000000000" pitchFamily="2" charset="0"/>
              </a:rPr>
              <a:t>The responsibility was to design concept model to highlight the whole project from infancy to final stage </a:t>
            </a:r>
            <a:endParaRPr lang="en-US" u="none" strike="noStrike" dirty="0">
              <a:effectLst/>
              <a:latin typeface="Arial" panose="020B0604020202020204" pitchFamily="34" charset="0"/>
              <a:ea typeface="Arial" panose="020B0604020202020204" pitchFamily="34" charset="0"/>
            </a:endParaRPr>
          </a:p>
          <a:p>
            <a:pPr lvl="1"/>
            <a:r>
              <a:rPr lang="en-US" u="none" strike="noStrike" dirty="0">
                <a:effectLst/>
                <a:latin typeface="Roboto" panose="02000000000000000000" pitchFamily="2" charset="0"/>
                <a:ea typeface="Roboto" panose="02000000000000000000" pitchFamily="2" charset="0"/>
                <a:cs typeface="Roboto" panose="02000000000000000000" pitchFamily="2" charset="0"/>
              </a:rPr>
              <a:t>The framework was to identify key technologies in data engineering that would reduce the collection of data, cleaning and making it available for other users</a:t>
            </a:r>
          </a:p>
          <a:p>
            <a:pPr lvl="1"/>
            <a:r>
              <a:rPr lang="en-US" u="none" strike="noStrike" dirty="0">
                <a:effectLst/>
                <a:latin typeface="Arial" panose="020B0604020202020204" pitchFamily="34" charset="0"/>
                <a:ea typeface="Arial" panose="020B0604020202020204" pitchFamily="34" charset="0"/>
              </a:rPr>
              <a:t>Prefect flow to orchestrions the whole design concepts</a:t>
            </a:r>
          </a:p>
          <a:p>
            <a:pPr marL="1600200" lvl="3" indent="-228600">
              <a:lnSpc>
                <a:spcPct val="115000"/>
              </a:lnSpc>
              <a:spcBef>
                <a:spcPts val="1500"/>
              </a:spcBef>
              <a:spcAft>
                <a:spcPts val="1500"/>
              </a:spcAft>
              <a:buFont typeface="Arial" panose="020B0604020202020204" pitchFamily="34" charset="0"/>
              <a:buChar char="●"/>
            </a:pPr>
            <a:r>
              <a:rPr lang="en-US" sz="2400" u="none" strike="noStrike" dirty="0">
                <a:effectLst/>
                <a:latin typeface="Arial" panose="020B0604020202020204" pitchFamily="34" charset="0"/>
                <a:ea typeface="Arial" panose="020B0604020202020204" pitchFamily="34" charset="0"/>
              </a:rPr>
              <a:t>Pull formular data from Kaggle platform </a:t>
            </a:r>
          </a:p>
          <a:p>
            <a:pPr marL="1600200" lvl="3" indent="-228600">
              <a:lnSpc>
                <a:spcPct val="115000"/>
              </a:lnSpc>
              <a:spcBef>
                <a:spcPts val="1500"/>
              </a:spcBef>
              <a:spcAft>
                <a:spcPts val="1500"/>
              </a:spcAft>
              <a:buFont typeface="Arial" panose="020B0604020202020204" pitchFamily="34" charset="0"/>
              <a:buChar char="●"/>
            </a:pPr>
            <a:r>
              <a:rPr lang="en-US" sz="2400" u="none" strike="noStrike" dirty="0">
                <a:effectLst/>
                <a:latin typeface="Arial" panose="020B0604020202020204" pitchFamily="34" charset="0"/>
                <a:ea typeface="Arial" panose="020B0604020202020204" pitchFamily="34" charset="0"/>
              </a:rPr>
              <a:t>Normalize the dataset to required format</a:t>
            </a:r>
          </a:p>
          <a:p>
            <a:pPr lvl="1"/>
            <a:r>
              <a:rPr lang="en-US" u="none" strike="noStrike" dirty="0">
                <a:effectLst/>
                <a:latin typeface="Roboto" panose="02000000000000000000" pitchFamily="2" charset="0"/>
                <a:ea typeface="Roboto" panose="02000000000000000000" pitchFamily="2" charset="0"/>
                <a:cs typeface="Roboto" panose="02000000000000000000" pitchFamily="2" charset="0"/>
              </a:rPr>
              <a:t>The data transformation stage was to remove null vales, insert new columns </a:t>
            </a:r>
            <a:endParaRPr lang="en-US" dirty="0">
              <a:latin typeface="Arial" panose="020B0604020202020204" pitchFamily="34" charset="0"/>
              <a:ea typeface="Roboto" panose="02000000000000000000" pitchFamily="2" charset="0"/>
              <a:cs typeface="Roboto" panose="02000000000000000000" pitchFamily="2" charset="0"/>
            </a:endParaRPr>
          </a:p>
          <a:p>
            <a:pPr lvl="1"/>
            <a:endParaRPr lang="en-US" sz="1800"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644538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D14F81D-224E-25B1-DC98-1A6121E4F1D8}"/>
              </a:ext>
            </a:extLst>
          </p:cNvPr>
          <p:cNvSpPr>
            <a:spLocks noGrp="1"/>
          </p:cNvSpPr>
          <p:nvPr>
            <p:ph idx="1"/>
          </p:nvPr>
        </p:nvSpPr>
        <p:spPr>
          <a:xfrm>
            <a:off x="485109" y="1208987"/>
            <a:ext cx="10515600" cy="4440025"/>
          </a:xfrm>
        </p:spPr>
        <p:txBody>
          <a:bodyPr>
            <a:normAutofit fontScale="92500" lnSpcReduction="20000"/>
          </a:bodyPr>
          <a:lstStyle/>
          <a:p>
            <a:pPr marL="0" indent="0">
              <a:buNone/>
            </a:pPr>
            <a:endParaRPr lang="en-US" dirty="0">
              <a:latin typeface="Roboto" panose="02000000000000000000" pitchFamily="2" charset="0"/>
              <a:ea typeface="Roboto" panose="02000000000000000000" pitchFamily="2" charset="0"/>
              <a:cs typeface="Roboto" panose="02000000000000000000" pitchFamily="2" charset="0"/>
            </a:endParaRPr>
          </a:p>
          <a:p>
            <a:pPr marL="0" indent="0">
              <a:buNone/>
            </a:pPr>
            <a:endParaRPr lang="en-US" u="none" strike="noStrike" dirty="0">
              <a:effectLst/>
              <a:latin typeface="Roboto" panose="02000000000000000000" pitchFamily="2" charset="0"/>
              <a:ea typeface="Roboto" panose="02000000000000000000" pitchFamily="2" charset="0"/>
              <a:cs typeface="Roboto" panose="02000000000000000000" pitchFamily="2" charset="0"/>
            </a:endParaRPr>
          </a:p>
          <a:p>
            <a:pPr marL="0" indent="0">
              <a:buNone/>
            </a:pPr>
            <a:r>
              <a:rPr lang="en-US" u="none" strike="noStrike" dirty="0">
                <a:effectLst/>
                <a:latin typeface="Roboto" panose="02000000000000000000" pitchFamily="2" charset="0"/>
                <a:ea typeface="Roboto" panose="02000000000000000000" pitchFamily="2" charset="0"/>
                <a:cs typeface="Roboto" panose="02000000000000000000" pitchFamily="2" charset="0"/>
              </a:rPr>
              <a:t>                                                     </a:t>
            </a:r>
            <a:r>
              <a:rPr lang="en-US" sz="2600" u="none" strike="noStrike" dirty="0">
                <a:effectLst/>
                <a:latin typeface="Roboto" panose="02000000000000000000" pitchFamily="2" charset="0"/>
                <a:ea typeface="Roboto" panose="02000000000000000000" pitchFamily="2" charset="0"/>
                <a:cs typeface="Roboto" panose="02000000000000000000" pitchFamily="2" charset="0"/>
              </a:rPr>
              <a:t>Cloud Platform</a:t>
            </a:r>
          </a:p>
          <a:p>
            <a:pPr lvl="1"/>
            <a:r>
              <a:rPr lang="en-US" sz="2800" u="none" strike="noStrike" dirty="0">
                <a:effectLst/>
                <a:latin typeface="Roboto" panose="02000000000000000000" pitchFamily="2" charset="0"/>
                <a:ea typeface="Roboto" panose="02000000000000000000" pitchFamily="2" charset="0"/>
                <a:cs typeface="Roboto" panose="02000000000000000000" pitchFamily="2" charset="0"/>
              </a:rPr>
              <a:t>Terraform platform to create s3 bucket, redshift databases, IAM role to access s3 bucket from redshift</a:t>
            </a:r>
            <a:endParaRPr lang="en-US" sz="2800" u="none" strike="noStrike" dirty="0">
              <a:latin typeface="Arial" panose="020B0604020202020204" pitchFamily="34" charset="0"/>
              <a:ea typeface="Roboto" panose="02000000000000000000" pitchFamily="2" charset="0"/>
            </a:endParaRPr>
          </a:p>
          <a:p>
            <a:pPr lvl="1"/>
            <a:r>
              <a:rPr lang="en-US" sz="2800" dirty="0">
                <a:effectLst/>
                <a:latin typeface="Roboto" panose="02000000000000000000" pitchFamily="2" charset="0"/>
                <a:ea typeface="Roboto" panose="02000000000000000000" pitchFamily="2" charset="0"/>
                <a:cs typeface="Roboto" panose="02000000000000000000" pitchFamily="2" charset="0"/>
              </a:rPr>
              <a:t>Inject the transformed dataset into data warehouse that’s s3 bucket platform</a:t>
            </a:r>
          </a:p>
          <a:p>
            <a:pPr lvl="1"/>
            <a:r>
              <a:rPr lang="en-US" sz="2800" u="none" strike="noStrike" dirty="0">
                <a:effectLst/>
                <a:latin typeface="Roboto" panose="02000000000000000000" pitchFamily="2" charset="0"/>
                <a:ea typeface="Roboto" panose="02000000000000000000" pitchFamily="2" charset="0"/>
                <a:cs typeface="Roboto" panose="02000000000000000000" pitchFamily="2" charset="0"/>
              </a:rPr>
              <a:t>Pull the final dataset into redshift</a:t>
            </a:r>
          </a:p>
          <a:p>
            <a:pPr lvl="1"/>
            <a:r>
              <a:rPr lang="en-US" sz="2800" u="none" strike="noStrike" dirty="0">
                <a:effectLst/>
                <a:latin typeface="Roboto" panose="02000000000000000000" pitchFamily="2" charset="0"/>
                <a:ea typeface="Roboto" panose="02000000000000000000" pitchFamily="2" charset="0"/>
                <a:cs typeface="Roboto" panose="02000000000000000000" pitchFamily="2" charset="0"/>
              </a:rPr>
              <a:t>Visualize the aggregate data from teams, winners, drivers and laps</a:t>
            </a:r>
            <a:endParaRPr lang="en-US" sz="2800" u="none" strike="noStrike" dirty="0">
              <a:effectLst/>
              <a:latin typeface="Arial" panose="020B0604020202020204" pitchFamily="34" charset="0"/>
              <a:ea typeface="Arial" panose="020B0604020202020204" pitchFamily="34" charset="0"/>
            </a:endParaRPr>
          </a:p>
          <a:p>
            <a:pPr lvl="1"/>
            <a:endParaRPr lang="en-US" sz="2800" dirty="0"/>
          </a:p>
        </p:txBody>
      </p:sp>
    </p:spTree>
    <p:extLst>
      <p:ext uri="{BB962C8B-B14F-4D97-AF65-F5344CB8AC3E}">
        <p14:creationId xmlns:p14="http://schemas.microsoft.com/office/powerpoint/2010/main" val="273051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781BB2-C250-DC15-F052-808BB05C5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1557"/>
            <a:ext cx="12192000" cy="5834886"/>
          </a:xfrm>
          <a:prstGeom prst="rect">
            <a:avLst/>
          </a:prstGeom>
        </p:spPr>
      </p:pic>
    </p:spTree>
    <p:extLst>
      <p:ext uri="{BB962C8B-B14F-4D97-AF65-F5344CB8AC3E}">
        <p14:creationId xmlns:p14="http://schemas.microsoft.com/office/powerpoint/2010/main" val="3695265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67D14-85A1-C00D-D353-AD90C9A50A85}"/>
              </a:ext>
            </a:extLst>
          </p:cNvPr>
          <p:cNvSpPr>
            <a:spLocks noGrp="1"/>
          </p:cNvSpPr>
          <p:nvPr>
            <p:ph type="title"/>
          </p:nvPr>
        </p:nvSpPr>
        <p:spPr/>
        <p:txBody>
          <a:bodyPr>
            <a:normAutofit/>
          </a:bodyPr>
          <a:lstStyle/>
          <a:p>
            <a:r>
              <a:rPr lang="en-US" sz="3600" dirty="0">
                <a:effectLst/>
                <a:latin typeface="Roboto" panose="02000000000000000000" pitchFamily="2" charset="0"/>
                <a:ea typeface="Roboto" panose="02000000000000000000" pitchFamily="2" charset="0"/>
                <a:cs typeface="Roboto" panose="02000000000000000000" pitchFamily="2" charset="0"/>
              </a:rPr>
              <a:t>Technical Challenges</a:t>
            </a:r>
            <a:endParaRPr lang="en-US" sz="3600" dirty="0"/>
          </a:p>
        </p:txBody>
      </p:sp>
      <p:sp>
        <p:nvSpPr>
          <p:cNvPr id="3" name="Content Placeholder 2">
            <a:extLst>
              <a:ext uri="{FF2B5EF4-FFF2-40B4-BE49-F238E27FC236}">
                <a16:creationId xmlns:a16="http://schemas.microsoft.com/office/drawing/2014/main" id="{E526B44D-8DA0-A88C-2401-5F71161D9F03}"/>
              </a:ext>
            </a:extLst>
          </p:cNvPr>
          <p:cNvSpPr>
            <a:spLocks noGrp="1"/>
          </p:cNvSpPr>
          <p:nvPr>
            <p:ph idx="1"/>
          </p:nvPr>
        </p:nvSpPr>
        <p:spPr>
          <a:xfrm>
            <a:off x="668517" y="2457221"/>
            <a:ext cx="10515600" cy="3858738"/>
          </a:xfrm>
        </p:spPr>
        <p:txBody>
          <a:bodyPr>
            <a:noAutofit/>
          </a:bodyPr>
          <a:lstStyle/>
          <a:p>
            <a:pPr marL="342900" lvl="0" indent="-342900">
              <a:lnSpc>
                <a:spcPct val="115000"/>
              </a:lnSpc>
              <a:spcBef>
                <a:spcPts val="1500"/>
              </a:spcBef>
              <a:spcAft>
                <a:spcPts val="0"/>
              </a:spcAft>
              <a:buSzPts val="1050"/>
              <a:buFont typeface="Arial" panose="020B0604020202020204" pitchFamily="34" charset="0"/>
              <a:buChar char="●"/>
            </a:pPr>
            <a:r>
              <a:rPr lang="en-US" sz="3200" u="none" strike="noStrike" dirty="0">
                <a:effectLst/>
                <a:latin typeface="Roboto" panose="02000000000000000000" pitchFamily="2" charset="0"/>
                <a:ea typeface="Roboto" panose="02000000000000000000" pitchFamily="2" charset="0"/>
                <a:cs typeface="Roboto" panose="02000000000000000000" pitchFamily="2" charset="0"/>
              </a:rPr>
              <a:t>The technical challenge was incorporate various data from Kaggle into a central source.</a:t>
            </a:r>
          </a:p>
          <a:p>
            <a:pPr marL="342900" lvl="0" indent="-342900">
              <a:lnSpc>
                <a:spcPct val="115000"/>
              </a:lnSpc>
              <a:spcBef>
                <a:spcPts val="1500"/>
              </a:spcBef>
              <a:spcAft>
                <a:spcPts val="0"/>
              </a:spcAft>
              <a:buSzPts val="1050"/>
              <a:buFont typeface="Arial" panose="020B0604020202020204" pitchFamily="34" charset="0"/>
              <a:buChar char="●"/>
            </a:pPr>
            <a:r>
              <a:rPr lang="en-US" sz="3200" u="none" strike="noStrike" dirty="0">
                <a:effectLst/>
                <a:latin typeface="Roboto" panose="02000000000000000000" pitchFamily="2" charset="0"/>
                <a:ea typeface="Roboto" panose="02000000000000000000" pitchFamily="2" charset="0"/>
                <a:cs typeface="Roboto" panose="02000000000000000000" pitchFamily="2" charset="0"/>
              </a:rPr>
              <a:t>Airflow platform library didn’t harness the library of Kaggle Api</a:t>
            </a:r>
          </a:p>
          <a:p>
            <a:r>
              <a:rPr lang="en-US" sz="3200" dirty="0">
                <a:effectLst/>
                <a:latin typeface="Roboto" panose="02000000000000000000" pitchFamily="2" charset="0"/>
                <a:ea typeface="Roboto" panose="02000000000000000000" pitchFamily="2" charset="0"/>
                <a:cs typeface="Roboto" panose="02000000000000000000" pitchFamily="2" charset="0"/>
              </a:rPr>
              <a:t>Defining data accuracy and consistency between data pipeline and Kaggle dataset</a:t>
            </a:r>
            <a:endParaRPr lang="en-US" sz="3200" dirty="0"/>
          </a:p>
        </p:txBody>
      </p:sp>
    </p:spTree>
    <p:extLst>
      <p:ext uri="{BB962C8B-B14F-4D97-AF65-F5344CB8AC3E}">
        <p14:creationId xmlns:p14="http://schemas.microsoft.com/office/powerpoint/2010/main" val="3274513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6D1E3-D46B-FC1B-8304-E12F07616B66}"/>
              </a:ext>
            </a:extLst>
          </p:cNvPr>
          <p:cNvSpPr>
            <a:spLocks noGrp="1"/>
          </p:cNvSpPr>
          <p:nvPr>
            <p:ph type="title"/>
          </p:nvPr>
        </p:nvSpPr>
        <p:spPr/>
        <p:txBody>
          <a:bodyPr>
            <a:normAutofit/>
          </a:bodyPr>
          <a:lstStyle/>
          <a:p>
            <a:r>
              <a:rPr lang="en-US" sz="3600" dirty="0">
                <a:effectLst/>
                <a:latin typeface="Roboto" panose="02000000000000000000" pitchFamily="2" charset="0"/>
                <a:ea typeface="Roboto" panose="02000000000000000000" pitchFamily="2" charset="0"/>
                <a:cs typeface="Roboto" panose="02000000000000000000" pitchFamily="2" charset="0"/>
              </a:rPr>
              <a:t>Solution Approach</a:t>
            </a:r>
            <a:endParaRPr lang="en-US" sz="3600" dirty="0"/>
          </a:p>
        </p:txBody>
      </p:sp>
      <p:sp>
        <p:nvSpPr>
          <p:cNvPr id="3" name="Content Placeholder 2">
            <a:extLst>
              <a:ext uri="{FF2B5EF4-FFF2-40B4-BE49-F238E27FC236}">
                <a16:creationId xmlns:a16="http://schemas.microsoft.com/office/drawing/2014/main" id="{6DA3087B-9A5D-690A-59E2-3B3F9A9D3689}"/>
              </a:ext>
            </a:extLst>
          </p:cNvPr>
          <p:cNvSpPr>
            <a:spLocks noGrp="1"/>
          </p:cNvSpPr>
          <p:nvPr>
            <p:ph idx="1"/>
          </p:nvPr>
        </p:nvSpPr>
        <p:spPr/>
        <p:txBody>
          <a:bodyPr>
            <a:normAutofit fontScale="92500" lnSpcReduction="20000"/>
          </a:bodyPr>
          <a:lstStyle/>
          <a:p>
            <a:pPr marL="342900" lvl="0" indent="-342900">
              <a:lnSpc>
                <a:spcPct val="115000"/>
              </a:lnSpc>
              <a:spcBef>
                <a:spcPts val="1500"/>
              </a:spcBef>
              <a:spcAft>
                <a:spcPts val="0"/>
              </a:spcAft>
              <a:buSzPts val="1050"/>
              <a:buFont typeface="Arial" panose="020B0604020202020204" pitchFamily="34" charset="0"/>
              <a:buChar char="●"/>
            </a:pPr>
            <a:r>
              <a:rPr lang="en-US" sz="2400" u="none" strike="noStrike" dirty="0">
                <a:effectLst/>
                <a:latin typeface="Roboto" panose="02000000000000000000" pitchFamily="2" charset="0"/>
                <a:ea typeface="Roboto" panose="02000000000000000000" pitchFamily="2" charset="0"/>
                <a:cs typeface="Roboto" panose="02000000000000000000" pitchFamily="2" charset="0"/>
              </a:rPr>
              <a:t>To address these challenges, a comprehensive approach was adopted. Modern data engineering tools and technologies</a:t>
            </a:r>
          </a:p>
          <a:p>
            <a:pPr marL="342900" lvl="0" indent="-342900">
              <a:lnSpc>
                <a:spcPct val="115000"/>
              </a:lnSpc>
              <a:spcBef>
                <a:spcPts val="1500"/>
              </a:spcBef>
              <a:spcAft>
                <a:spcPts val="0"/>
              </a:spcAft>
              <a:buSzPts val="1050"/>
              <a:buFont typeface="Arial" panose="020B0604020202020204" pitchFamily="34" charset="0"/>
              <a:buChar char="●"/>
            </a:pPr>
            <a:r>
              <a:rPr lang="en-US" sz="2400" u="none" strike="noStrike" dirty="0">
                <a:effectLst/>
                <a:latin typeface="Roboto" panose="02000000000000000000" pitchFamily="2" charset="0"/>
                <a:ea typeface="Roboto" panose="02000000000000000000" pitchFamily="2" charset="0"/>
                <a:cs typeface="Roboto" panose="02000000000000000000" pitchFamily="2" charset="0"/>
              </a:rPr>
              <a:t>Orchestration platform Prefect mitigated the missing Kaggle library in Airflow. </a:t>
            </a:r>
          </a:p>
          <a:p>
            <a:pPr marL="342900" lvl="0" indent="-342900">
              <a:lnSpc>
                <a:spcPct val="115000"/>
              </a:lnSpc>
              <a:spcBef>
                <a:spcPts val="1500"/>
              </a:spcBef>
              <a:spcAft>
                <a:spcPts val="0"/>
              </a:spcAft>
              <a:buSzPts val="1050"/>
              <a:buFont typeface="Arial" panose="020B0604020202020204" pitchFamily="34" charset="0"/>
              <a:buChar char="●"/>
            </a:pPr>
            <a:r>
              <a:rPr lang="en-US" sz="2400" u="none" strike="noStrike" dirty="0">
                <a:effectLst/>
                <a:latin typeface="Roboto" panose="02000000000000000000" pitchFamily="2" charset="0"/>
                <a:ea typeface="Roboto" panose="02000000000000000000" pitchFamily="2" charset="0"/>
                <a:cs typeface="Roboto" panose="02000000000000000000" pitchFamily="2" charset="0"/>
              </a:rPr>
              <a:t>Efficient ETL processes were established to transform and load data into a well-structured data warehouse. </a:t>
            </a:r>
          </a:p>
          <a:p>
            <a:pPr marL="342900" lvl="0" indent="-342900">
              <a:lnSpc>
                <a:spcPct val="115000"/>
              </a:lnSpc>
              <a:spcAft>
                <a:spcPts val="1500"/>
              </a:spcAft>
              <a:buSzPts val="1050"/>
              <a:buFont typeface="Arial" panose="020B0604020202020204" pitchFamily="34" charset="0"/>
              <a:buChar char="●"/>
            </a:pPr>
            <a:r>
              <a:rPr lang="en-US" sz="2400" u="none" strike="noStrike" dirty="0">
                <a:effectLst/>
                <a:latin typeface="Roboto" panose="02000000000000000000" pitchFamily="2" charset="0"/>
                <a:ea typeface="Roboto" panose="02000000000000000000" pitchFamily="2" charset="0"/>
                <a:cs typeface="Roboto" panose="02000000000000000000" pitchFamily="2" charset="0"/>
              </a:rPr>
              <a:t>Data modeling techniques were implemented to make data readily available for analytics and reporting.</a:t>
            </a:r>
          </a:p>
          <a:p>
            <a:endParaRPr lang="en-US" dirty="0"/>
          </a:p>
        </p:txBody>
      </p:sp>
    </p:spTree>
    <p:extLst>
      <p:ext uri="{BB962C8B-B14F-4D97-AF65-F5344CB8AC3E}">
        <p14:creationId xmlns:p14="http://schemas.microsoft.com/office/powerpoint/2010/main" val="1499300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547C7-3E2C-4575-2F30-F08C26A7F9BF}"/>
              </a:ext>
            </a:extLst>
          </p:cNvPr>
          <p:cNvSpPr>
            <a:spLocks noGrp="1"/>
          </p:cNvSpPr>
          <p:nvPr>
            <p:ph type="title"/>
          </p:nvPr>
        </p:nvSpPr>
        <p:spPr/>
        <p:txBody>
          <a:bodyPr>
            <a:normAutofit/>
          </a:bodyPr>
          <a:lstStyle/>
          <a:p>
            <a:r>
              <a:rPr lang="en-US" sz="4000" dirty="0">
                <a:effectLst/>
                <a:latin typeface="Roboto" panose="02000000000000000000" pitchFamily="2" charset="0"/>
                <a:ea typeface="Roboto" panose="02000000000000000000" pitchFamily="2" charset="0"/>
                <a:cs typeface="Roboto" panose="02000000000000000000" pitchFamily="2" charset="0"/>
              </a:rPr>
              <a:t>Results and Impact</a:t>
            </a:r>
            <a:endParaRPr lang="en-US" sz="4000" dirty="0"/>
          </a:p>
        </p:txBody>
      </p:sp>
      <p:sp>
        <p:nvSpPr>
          <p:cNvPr id="3" name="Content Placeholder 2">
            <a:extLst>
              <a:ext uri="{FF2B5EF4-FFF2-40B4-BE49-F238E27FC236}">
                <a16:creationId xmlns:a16="http://schemas.microsoft.com/office/drawing/2014/main" id="{F1FFA3C1-DF7C-8D26-4C53-7E6E4D3516A3}"/>
              </a:ext>
            </a:extLst>
          </p:cNvPr>
          <p:cNvSpPr>
            <a:spLocks noGrp="1"/>
          </p:cNvSpPr>
          <p:nvPr>
            <p:ph idx="1"/>
          </p:nvPr>
        </p:nvSpPr>
        <p:spPr>
          <a:xfrm>
            <a:off x="442274" y="2268685"/>
            <a:ext cx="10515600" cy="3811604"/>
          </a:xfrm>
        </p:spPr>
        <p:txBody>
          <a:bodyPr>
            <a:normAutofit/>
          </a:bodyPr>
          <a:lstStyle/>
          <a:p>
            <a:pPr marL="342900" lvl="0" indent="-342900">
              <a:lnSpc>
                <a:spcPct val="115000"/>
              </a:lnSpc>
              <a:spcBef>
                <a:spcPts val="1500"/>
              </a:spcBef>
              <a:spcAft>
                <a:spcPts val="0"/>
              </a:spcAft>
              <a:buSzPts val="1050"/>
              <a:buFont typeface="Arial" panose="020B0604020202020204" pitchFamily="34" charset="0"/>
              <a:buChar char="●"/>
            </a:pPr>
            <a:endParaRPr lang="en-US" u="none" strike="noStrike" dirty="0">
              <a:effectLst/>
              <a:latin typeface="Roboto" panose="02000000000000000000" pitchFamily="2" charset="0"/>
              <a:ea typeface="Roboto" panose="02000000000000000000" pitchFamily="2" charset="0"/>
              <a:cs typeface="Roboto" panose="02000000000000000000" pitchFamily="2" charset="0"/>
            </a:endParaRPr>
          </a:p>
          <a:p>
            <a:pPr marL="342900" lvl="0" indent="-342900">
              <a:lnSpc>
                <a:spcPct val="115000"/>
              </a:lnSpc>
              <a:spcBef>
                <a:spcPts val="1500"/>
              </a:spcBef>
              <a:spcAft>
                <a:spcPts val="0"/>
              </a:spcAft>
              <a:buSzPts val="1050"/>
              <a:buFont typeface="Arial" panose="020B0604020202020204" pitchFamily="34" charset="0"/>
              <a:buChar char="●"/>
            </a:pPr>
            <a:r>
              <a:rPr lang="en-US" u="none" strike="noStrike" dirty="0">
                <a:effectLst/>
                <a:latin typeface="Roboto" panose="02000000000000000000" pitchFamily="2" charset="0"/>
                <a:ea typeface="Roboto" panose="02000000000000000000" pitchFamily="2" charset="0"/>
                <a:cs typeface="Roboto" panose="02000000000000000000" pitchFamily="2" charset="0"/>
              </a:rPr>
              <a:t>The project improves the general access time of formular analysist, real time access to transformed data during live races. </a:t>
            </a:r>
          </a:p>
          <a:p>
            <a:pPr marL="342900" lvl="0" indent="-342900">
              <a:lnSpc>
                <a:spcPct val="115000"/>
              </a:lnSpc>
              <a:spcAft>
                <a:spcPts val="1500"/>
              </a:spcAft>
              <a:buSzPts val="1050"/>
              <a:buFont typeface="Arial" panose="020B0604020202020204" pitchFamily="34" charset="0"/>
              <a:buChar char="●"/>
            </a:pPr>
            <a:r>
              <a:rPr lang="en-US" u="none" strike="noStrike" dirty="0">
                <a:effectLst/>
                <a:latin typeface="Roboto" panose="02000000000000000000" pitchFamily="2" charset="0"/>
                <a:ea typeface="Roboto" panose="02000000000000000000" pitchFamily="2" charset="0"/>
                <a:cs typeface="Roboto" panose="02000000000000000000" pitchFamily="2" charset="0"/>
              </a:rPr>
              <a:t>The project also led to efficiency improvements and cost savings by automating data updates through scheduled queries.</a:t>
            </a:r>
          </a:p>
          <a:p>
            <a:endParaRPr lang="en-US" dirty="0"/>
          </a:p>
        </p:txBody>
      </p:sp>
    </p:spTree>
    <p:extLst>
      <p:ext uri="{BB962C8B-B14F-4D97-AF65-F5344CB8AC3E}">
        <p14:creationId xmlns:p14="http://schemas.microsoft.com/office/powerpoint/2010/main" val="3334711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B257F-83B8-50F1-AF57-5A2CC09A5AB8}"/>
              </a:ext>
            </a:extLst>
          </p:cNvPr>
          <p:cNvSpPr>
            <a:spLocks noGrp="1"/>
          </p:cNvSpPr>
          <p:nvPr>
            <p:ph type="title"/>
          </p:nvPr>
        </p:nvSpPr>
        <p:spPr/>
        <p:txBody>
          <a:bodyPr>
            <a:normAutofit/>
          </a:bodyPr>
          <a:lstStyle/>
          <a:p>
            <a:r>
              <a:rPr lang="en-US" sz="3600" dirty="0">
                <a:effectLst/>
                <a:latin typeface="Roboto" panose="02000000000000000000" pitchFamily="2" charset="0"/>
                <a:ea typeface="Roboto" panose="02000000000000000000" pitchFamily="2" charset="0"/>
                <a:cs typeface="Roboto" panose="02000000000000000000" pitchFamily="2" charset="0"/>
              </a:rPr>
              <a:t>Lessons Learned</a:t>
            </a:r>
            <a:endParaRPr lang="en-US" sz="3600" dirty="0"/>
          </a:p>
        </p:txBody>
      </p:sp>
      <p:sp>
        <p:nvSpPr>
          <p:cNvPr id="3" name="Content Placeholder 2">
            <a:extLst>
              <a:ext uri="{FF2B5EF4-FFF2-40B4-BE49-F238E27FC236}">
                <a16:creationId xmlns:a16="http://schemas.microsoft.com/office/drawing/2014/main" id="{AAE9D149-5667-7F8E-D150-4C8531E59CC8}"/>
              </a:ext>
            </a:extLst>
          </p:cNvPr>
          <p:cNvSpPr>
            <a:spLocks noGrp="1"/>
          </p:cNvSpPr>
          <p:nvPr>
            <p:ph idx="1"/>
          </p:nvPr>
        </p:nvSpPr>
        <p:spPr/>
        <p:txBody>
          <a:bodyPr/>
          <a:lstStyle/>
          <a:p>
            <a:pPr marL="342900" lvl="0" indent="-342900">
              <a:lnSpc>
                <a:spcPct val="115000"/>
              </a:lnSpc>
              <a:spcBef>
                <a:spcPts val="1500"/>
              </a:spcBef>
              <a:spcAft>
                <a:spcPts val="0"/>
              </a:spcAft>
              <a:buSzPts val="1050"/>
              <a:buFont typeface="Arial" panose="020B0604020202020204" pitchFamily="34" charset="0"/>
              <a:buChar char="●"/>
            </a:pPr>
            <a:r>
              <a:rPr lang="en-US" u="none" strike="noStrike" dirty="0">
                <a:effectLst/>
                <a:latin typeface="Roboto" panose="02000000000000000000" pitchFamily="2" charset="0"/>
                <a:ea typeface="Roboto" panose="02000000000000000000" pitchFamily="2" charset="0"/>
                <a:cs typeface="Roboto" panose="02000000000000000000" pitchFamily="2" charset="0"/>
              </a:rPr>
              <a:t> Effective ETL underscored the relevant of data engineering in sports filed arena. </a:t>
            </a:r>
          </a:p>
          <a:p>
            <a:pPr marL="342900" lvl="0" indent="-342900">
              <a:lnSpc>
                <a:spcPct val="115000"/>
              </a:lnSpc>
              <a:spcAft>
                <a:spcPts val="1500"/>
              </a:spcAft>
              <a:buSzPts val="1050"/>
              <a:buFont typeface="Arial" panose="020B0604020202020204" pitchFamily="34" charset="0"/>
              <a:buChar char="●"/>
            </a:pPr>
            <a:r>
              <a:rPr lang="en-US" u="none" strike="noStrike" dirty="0">
                <a:effectLst/>
                <a:latin typeface="Roboto" panose="02000000000000000000" pitchFamily="2" charset="0"/>
                <a:ea typeface="Roboto" panose="02000000000000000000" pitchFamily="2" charset="0"/>
                <a:cs typeface="Roboto" panose="02000000000000000000" pitchFamily="2" charset="0"/>
              </a:rPr>
              <a:t>It underscored the significance importance of continuous learning and up skilling once filed.</a:t>
            </a:r>
          </a:p>
          <a:p>
            <a:pPr marL="342900" lvl="0" indent="-342900">
              <a:lnSpc>
                <a:spcPct val="115000"/>
              </a:lnSpc>
              <a:spcAft>
                <a:spcPts val="1500"/>
              </a:spcAft>
              <a:buSzPts val="1050"/>
              <a:buFont typeface="Arial" panose="020B0604020202020204" pitchFamily="34" charset="0"/>
              <a:buChar char="●"/>
            </a:pPr>
            <a:r>
              <a:rPr lang="en-US" u="none" strike="noStrike" dirty="0">
                <a:effectLst/>
                <a:latin typeface="Roboto" panose="02000000000000000000" pitchFamily="2" charset="0"/>
                <a:ea typeface="Roboto" panose="02000000000000000000" pitchFamily="2" charset="0"/>
                <a:cs typeface="Roboto" panose="02000000000000000000" pitchFamily="2" charset="0"/>
              </a:rPr>
              <a:t>Develop concept thinking to break huge projects into smaller task. </a:t>
            </a:r>
          </a:p>
          <a:p>
            <a:endParaRPr lang="en-US" dirty="0"/>
          </a:p>
        </p:txBody>
      </p:sp>
    </p:spTree>
    <p:extLst>
      <p:ext uri="{BB962C8B-B14F-4D97-AF65-F5344CB8AC3E}">
        <p14:creationId xmlns:p14="http://schemas.microsoft.com/office/powerpoint/2010/main" val="167068785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TotalTime>
  <Words>573</Words>
  <Application>Microsoft Office PowerPoint</Application>
  <PresentationFormat>Widescreen</PresentationFormat>
  <Paragraphs>50</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Garamond</vt:lpstr>
      <vt:lpstr>Roboto</vt:lpstr>
      <vt:lpstr>Organic</vt:lpstr>
      <vt:lpstr>         Kaggle Formular 1 Data Pipeline Project</vt:lpstr>
      <vt:lpstr>Project Overview</vt:lpstr>
      <vt:lpstr>-Role </vt:lpstr>
      <vt:lpstr>PowerPoint Presentation</vt:lpstr>
      <vt:lpstr>PowerPoint Presentation</vt:lpstr>
      <vt:lpstr>Technical Challenges</vt:lpstr>
      <vt:lpstr>Solution Approach</vt:lpstr>
      <vt:lpstr>Results and Impact</vt:lpstr>
      <vt:lpstr>Lessons Learned</vt:lpstr>
      <vt:lpstr>Team Collaboration</vt:lpstr>
      <vt:lpstr>      Adaptability</vt:lpstr>
      <vt:lpstr>Closing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Achieve</dc:creator>
  <cp:lastModifiedBy>Achieve</cp:lastModifiedBy>
  <cp:revision>2</cp:revision>
  <dcterms:created xsi:type="dcterms:W3CDTF">2024-06-03T12:21:26Z</dcterms:created>
  <dcterms:modified xsi:type="dcterms:W3CDTF">2024-06-12T19:51:42Z</dcterms:modified>
</cp:coreProperties>
</file>