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15"/>
  </p:notesMasterIdLst>
  <p:sldIdLst>
    <p:sldId id="256" r:id="rId2"/>
    <p:sldId id="301" r:id="rId3"/>
    <p:sldId id="318" r:id="rId4"/>
    <p:sldId id="302" r:id="rId5"/>
    <p:sldId id="272" r:id="rId6"/>
    <p:sldId id="286" r:id="rId7"/>
    <p:sldId id="276" r:id="rId8"/>
    <p:sldId id="313" r:id="rId9"/>
    <p:sldId id="314" r:id="rId10"/>
    <p:sldId id="315" r:id="rId11"/>
    <p:sldId id="316" r:id="rId12"/>
    <p:sldId id="317" r:id="rId13"/>
    <p:sldId id="283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/>
    <p:restoredTop sz="94767"/>
  </p:normalViewPr>
  <p:slideViewPr>
    <p:cSldViewPr snapToGrid="0" snapToObjects="1">
      <p:cViewPr varScale="1">
        <p:scale>
          <a:sx n="138" d="100"/>
          <a:sy n="138" d="100"/>
        </p:scale>
        <p:origin x="832" y="168"/>
      </p:cViewPr>
      <p:guideLst/>
    </p:cSldViewPr>
  </p:slideViewPr>
  <p:outlineViewPr>
    <p:cViewPr>
      <p:scale>
        <a:sx n="33" d="100"/>
        <a:sy n="33" d="100"/>
      </p:scale>
      <p:origin x="0" y="-30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01A82-6CE6-DB4D-AF98-300ED6454DA5}" type="datetimeFigureOut">
              <a:rPr lang="da-DK" smtClean="0"/>
              <a:t>08/04/2019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9C37-13B1-3746-8F94-4C27A757D9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96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5E22-6133-E94F-B927-0CAA85680F9C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448C-A666-AA40-89A4-7348C37D294D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BD87-A9AC-DD46-A072-8FA1D2349C67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3BDA-D8AE-D449-9043-82B6DBC7D1C1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FC41-0688-D64C-A4BE-808069E6FC96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29F-41D3-A041-AB94-35C7D96D6D23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1036-636B-7D42-B9F3-098759E638CB}" type="datetime1">
              <a:rPr lang="da-DK" smtClean="0"/>
              <a:t>08/04/2019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B8B0-D6ED-AA40-849D-5DE2ED7BB52D}" type="datetime1">
              <a:rPr lang="da-DK" smtClean="0"/>
              <a:t>08/04/2019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722-3CB6-B947-AB79-B4987D5B120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A781-2D96-C04E-90F5-83E4E10311BD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B8D2-0E6F-C342-9011-D88D32EB35D3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err="1"/>
              <a:t>Algorithms</a:t>
            </a:r>
            <a:r>
              <a:rPr lang="da-DK"/>
              <a:t> &amp; Data </a:t>
            </a:r>
            <a:r>
              <a:rPr lang="da-DK" err="1"/>
              <a:t>Structures</a:t>
            </a:r>
            <a:r>
              <a:rPr lang="da-DK"/>
              <a:t>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Graphs – Part III – Topological sorting, PC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</a:t>
            </a:r>
            <a:r>
              <a:rPr lang="da-DK" err="1"/>
              <a:t>Kalhauge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E77-3EFF-484A-B12C-F52F37D6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822854"/>
            <a:ext cx="3698774" cy="891645"/>
          </a:xfrm>
        </p:spPr>
        <p:txBody>
          <a:bodyPr/>
          <a:lstStyle/>
          <a:p>
            <a:r>
              <a:rPr lang="da-DK"/>
              <a:t>Exercise 1.1 </a:t>
            </a:r>
            <a:br>
              <a:rPr lang="da-DK"/>
            </a:br>
            <a:r>
              <a:rPr lang="da-DK" sz="1600"/>
              <a:t>-- getting dressed!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59C43C-5128-984A-A83C-B08C0F76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201" y="822854"/>
            <a:ext cx="3929958" cy="4260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7E09-0CDE-C345-840F-ED1D2520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a-DK" sz="1800"/>
              <a:t>Topological sorting of a DAG</a:t>
            </a:r>
          </a:p>
          <a:p>
            <a:pPr marL="342900" indent="-342900">
              <a:buAutoNum type="arabicParenR"/>
            </a:pPr>
            <a:r>
              <a:rPr lang="da-DK" sz="1800"/>
              <a:t>list all cloting items on the average western civilian – the more, the merrier!</a:t>
            </a:r>
          </a:p>
          <a:p>
            <a:pPr marL="342900" indent="-342900">
              <a:buAutoNum type="arabicParenR"/>
            </a:pPr>
            <a:endParaRPr lang="da-DK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4DC-E0E3-9744-9019-DB6F872C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722-3CB6-B947-AB79-B4987D5B120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FB2D-234D-0A44-8E89-2833C96F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005E-7289-CE43-8637-CDB8FBA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E77-3EFF-484A-B12C-F52F37D6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822854"/>
            <a:ext cx="3698774" cy="891645"/>
          </a:xfrm>
        </p:spPr>
        <p:txBody>
          <a:bodyPr/>
          <a:lstStyle/>
          <a:p>
            <a:r>
              <a:rPr lang="da-DK"/>
              <a:t>Exercise 1.2 </a:t>
            </a:r>
            <a:br>
              <a:rPr lang="da-DK"/>
            </a:br>
            <a:r>
              <a:rPr lang="da-DK" sz="1600"/>
              <a:t>-- getting dressed!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59C43C-5128-984A-A83C-B08C0F76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201" y="822854"/>
            <a:ext cx="3929958" cy="4260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7E09-0CDE-C345-840F-ED1D2520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a-DK" sz="1800"/>
              <a:t>Topological sorting of a DAG</a:t>
            </a:r>
          </a:p>
          <a:p>
            <a:pPr marL="342900" indent="-342900">
              <a:buAutoNum type="arabicParenR"/>
            </a:pPr>
            <a:r>
              <a:rPr lang="da-DK" sz="1800"/>
              <a:t>list all cloting items on the average western civilian – the more, the merrier!</a:t>
            </a:r>
          </a:p>
          <a:p>
            <a:pPr marL="342900" indent="-342900">
              <a:buAutoNum type="arabicParenR"/>
            </a:pPr>
            <a:r>
              <a:rPr lang="da-DK" sz="1800"/>
              <a:t>Produce a simple DAG on how to get dressed properly.</a:t>
            </a:r>
          </a:p>
          <a:p>
            <a:pPr marL="342900" indent="-342900">
              <a:buAutoNum type="arabicParenR"/>
            </a:pPr>
            <a:endParaRPr lang="da-DK" sz="1800"/>
          </a:p>
          <a:p>
            <a:pPr marL="342900" indent="-342900">
              <a:buAutoNum type="arabicParenR"/>
            </a:pPr>
            <a:endParaRPr lang="da-DK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4DC-E0E3-9744-9019-DB6F872C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722-3CB6-B947-AB79-B4987D5B120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FB2D-234D-0A44-8E89-2833C96F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005E-7289-CE43-8637-CDB8FBA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2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E77-3EFF-484A-B12C-F52F37D6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822854"/>
            <a:ext cx="3698774" cy="891645"/>
          </a:xfrm>
        </p:spPr>
        <p:txBody>
          <a:bodyPr/>
          <a:lstStyle/>
          <a:p>
            <a:r>
              <a:rPr lang="da-DK"/>
              <a:t>Exercise 1.3 </a:t>
            </a:r>
            <a:br>
              <a:rPr lang="da-DK"/>
            </a:br>
            <a:r>
              <a:rPr lang="da-DK" sz="1600"/>
              <a:t>-- getting dressed!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59C43C-5128-984A-A83C-B08C0F76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201" y="822854"/>
            <a:ext cx="3929958" cy="4260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7E09-0CDE-C345-840F-ED1D2520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169404"/>
          </a:xfrm>
        </p:spPr>
        <p:txBody>
          <a:bodyPr>
            <a:normAutofit/>
          </a:bodyPr>
          <a:lstStyle/>
          <a:p>
            <a:r>
              <a:rPr lang="da-DK" sz="1800"/>
              <a:t>Topological sorting of a DAG</a:t>
            </a:r>
          </a:p>
          <a:p>
            <a:pPr marL="342900" indent="-342900">
              <a:buAutoNum type="arabicParenR"/>
            </a:pPr>
            <a:r>
              <a:rPr lang="da-DK" sz="1800"/>
              <a:t>list all cloting items on the average western civilian – the more, the merrier!</a:t>
            </a:r>
          </a:p>
          <a:p>
            <a:pPr marL="342900" indent="-342900">
              <a:buAutoNum type="arabicParenR"/>
            </a:pPr>
            <a:r>
              <a:rPr lang="da-DK" sz="1800"/>
              <a:t>Produce a simple DAG on how to get dressed properly.</a:t>
            </a:r>
          </a:p>
          <a:p>
            <a:pPr marL="342900" indent="-342900">
              <a:buAutoNum type="arabicParenR"/>
            </a:pPr>
            <a:r>
              <a:rPr lang="da-DK" sz="1800"/>
              <a:t>By </a:t>
            </a:r>
            <a:r>
              <a:rPr lang="da-DK" sz="1800" i="1"/>
              <a:t>Reverse DFS Postorder</a:t>
            </a:r>
            <a:r>
              <a:rPr lang="da-DK" sz="1800"/>
              <a:t>, produce a topological sort of the process.</a:t>
            </a:r>
          </a:p>
          <a:p>
            <a:pPr marL="342900" indent="-342900">
              <a:buAutoNum type="arabicParenR"/>
            </a:pPr>
            <a:endParaRPr lang="da-DK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4DC-E0E3-9744-9019-DB6F872C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722-3CB6-B947-AB79-B4987D5B120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FB2D-234D-0A44-8E89-2833C96F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005E-7289-CE43-8637-CDB8FBA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01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AF6D-78F3-774F-B6A1-66B9A69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524390"/>
            <a:ext cx="4939868" cy="1071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/>
              <a:t>Acknowledgement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C33202-EAA8-D747-B636-EF4C453D23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39" r="10236" b="-3"/>
          <a:stretch/>
        </p:blipFill>
        <p:spPr>
          <a:xfrm>
            <a:off x="20" y="-9226"/>
            <a:ext cx="3476673" cy="5714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762597"/>
            <a:ext cx="4732020" cy="0"/>
          </a:xfrm>
          <a:prstGeom prst="line">
            <a:avLst/>
          </a:prstGeom>
          <a:ln w="19050">
            <a:solidFill>
              <a:srgbClr val="E001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DE9DC-C894-7A4E-A9D3-173A9E25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4073" y="2032000"/>
            <a:ext cx="4939867" cy="315451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Some material has been taken from the Princeton course ‘Algorithms 4th Edition’, by Sedgewick &amp; Wayne.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8EDC-6991-F948-A93B-A225CDF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8"/>
            <a:ext cx="1537391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6A24722-3CB6-B947-AB79-B4987D5B1208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4/8/19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B1F7-8D0D-0844-ABA2-416DEE8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072" y="5296958"/>
            <a:ext cx="3104351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Algorithms &amp; Data Structures                     Graphs – Part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3EA1D-CC17-FA48-93D8-A495C661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5296958"/>
            <a:ext cx="890069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55C5106-4074-1E40-B08D-B64ECC901AC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41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FC2F-C0B6-944E-A5FF-3EF958E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CF07-EAF8-A748-BCE9-1E5A17B4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42" y="1732085"/>
            <a:ext cx="7952014" cy="3415384"/>
          </a:xfrm>
        </p:spPr>
        <p:txBody>
          <a:bodyPr>
            <a:normAutofit/>
          </a:bodyPr>
          <a:lstStyle/>
          <a:p>
            <a:r>
              <a:rPr lang="en"/>
              <a:t>Mentimeter: review of curriculum self-evalution results</a:t>
            </a:r>
          </a:p>
          <a:p>
            <a:r>
              <a:rPr lang="en"/>
              <a:t>Presentation from all groups of Assignment #4, Airline Network</a:t>
            </a:r>
          </a:p>
          <a:p>
            <a:r>
              <a:rPr lang="en"/>
              <a:t>Topological order</a:t>
            </a:r>
          </a:p>
          <a:p>
            <a:pPr lvl="1"/>
            <a:r>
              <a:rPr lang="en"/>
              <a:t>Precedence-constrained scheduling</a:t>
            </a:r>
          </a:p>
          <a:p>
            <a:pPr lvl="1"/>
            <a:r>
              <a:rPr lang="en"/>
              <a:t>Reverse DFS postorder</a:t>
            </a:r>
          </a:p>
          <a:p>
            <a:pPr lvl="1"/>
            <a:r>
              <a:rPr lang="en"/>
              <a:t>Topological sorting</a:t>
            </a:r>
          </a:p>
          <a:p>
            <a:pPr lvl="1"/>
            <a:r>
              <a:rPr lang="en"/>
              <a:t>Exercises</a:t>
            </a:r>
          </a:p>
          <a:p>
            <a:r>
              <a:rPr lang="en"/>
              <a:t>The plan ahead, towards the final exam</a:t>
            </a:r>
          </a:p>
          <a:p>
            <a:r>
              <a:rPr lang="en"/>
              <a:t>Begin review of core curriculum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E4F2-2F7F-E44F-AF08-6A212C2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99E3-446C-1649-B159-869E436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81F7-BAAA-2741-847E-C6749EC7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51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DF4C-60FC-2B42-93A1-AC5B0EF1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Mentimeter, self-evaluation on curriculum.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25970F-EA21-DE42-882A-D0AEABC4E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173" y="1731963"/>
            <a:ext cx="2625653" cy="3416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7A25-2920-0A4F-A111-03EF62F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C340-CA53-3747-A4D7-732701A8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FE01-7E80-7E43-8210-7BA2CBD6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1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ED13-CEC0-AA48-A0B2-4010F78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Student Presentations – Assignment #4, Airline Networks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4F781-4452-B446-B836-3C4DE0ECF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All teams are 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9916-F9DD-C74C-924C-78485782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9E8-E07B-3649-ABC0-84AD9D7C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64C3-32F3-3447-9AE8-C1F8B81C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7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D403-BA65-B74B-B17D-278AE180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Applications of digraphs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BBD1-EB45-1043-9B73-941009E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C777-DED3-1E49-85FA-F014C71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42AB-D388-8540-90FA-A077747D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5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CF013-42F0-F148-B21C-B1895EEB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94" y="1648377"/>
            <a:ext cx="4436811" cy="3644343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6264A6D-2262-2B42-B4A0-CDD0008101A2}"/>
              </a:ext>
            </a:extLst>
          </p:cNvPr>
          <p:cNvSpPr/>
          <p:nvPr/>
        </p:nvSpPr>
        <p:spPr>
          <a:xfrm>
            <a:off x="2484582" y="2946400"/>
            <a:ext cx="4202545" cy="2493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8531-43B7-624D-86AB-C5DD4D48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</p:spPr>
        <p:txBody>
          <a:bodyPr/>
          <a:lstStyle/>
          <a:p>
            <a:r>
              <a:rPr lang="da-DK"/>
              <a:t>Graphs – representations, data structures.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9D19-CA8A-924C-9693-9364FBE3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887"/>
            <a:ext cx="7886700" cy="3415384"/>
          </a:xfrm>
        </p:spPr>
        <p:txBody>
          <a:bodyPr>
            <a:normAutofit/>
          </a:bodyPr>
          <a:lstStyle/>
          <a:p>
            <a:r>
              <a:rPr lang="da-DK" sz="1600"/>
              <a:t>Array of edges, </a:t>
            </a:r>
            <a:r>
              <a:rPr lang="da-DK" sz="1600">
                <a:latin typeface="Courier" pitchFamily="2" charset="0"/>
              </a:rPr>
              <a:t>E</a:t>
            </a:r>
            <a:r>
              <a:rPr lang="da-DK" sz="1600"/>
              <a:t>? Nope.</a:t>
            </a:r>
          </a:p>
          <a:p>
            <a:r>
              <a:rPr lang="da-DK" sz="1600"/>
              <a:t>Adjacency matrix, </a:t>
            </a:r>
            <a:r>
              <a:rPr lang="da-DK" sz="1600">
                <a:latin typeface="Courier" pitchFamily="2" charset="0"/>
              </a:rPr>
              <a:t>VxV</a:t>
            </a:r>
            <a:r>
              <a:rPr lang="da-DK" sz="1600"/>
              <a:t>? Nope. </a:t>
            </a:r>
          </a:p>
          <a:p>
            <a:r>
              <a:rPr lang="da-DK" sz="1600"/>
              <a:t>Array of adjacency lists? Yep.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FA71-1DE8-9745-BF2C-954E1F7A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470645"/>
            <a:ext cx="2057400" cy="192129"/>
          </a:xfrm>
        </p:spPr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491B-A540-0A4F-8ADF-21B00DC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470645"/>
            <a:ext cx="3086100" cy="192129"/>
          </a:xfrm>
        </p:spPr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E12F-00FB-2E4A-B34B-2D8C3316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470645"/>
            <a:ext cx="2057400" cy="192129"/>
          </a:xfrm>
        </p:spPr>
        <p:txBody>
          <a:bodyPr/>
          <a:lstStyle/>
          <a:p>
            <a:fld id="{555C5106-4074-1E40-B08D-B64ECC901AC7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49343-D5CB-7F46-9EF7-EDE7C11B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3125579"/>
            <a:ext cx="6880860" cy="202189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1432C81-248E-A143-A286-D1E4B269760E}"/>
              </a:ext>
            </a:extLst>
          </p:cNvPr>
          <p:cNvSpPr/>
          <p:nvPr/>
        </p:nvSpPr>
        <p:spPr>
          <a:xfrm>
            <a:off x="296496" y="4747848"/>
            <a:ext cx="664308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9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0E73F2-8A3A-EB43-AEDB-477F67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Typical digraph theory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BDBA-8F32-0E48-88F5-08E58D34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4FB8-C129-EC4F-83EE-CB3BC1377B3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C3DC-D871-164B-A28A-3F231E9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8E49-4629-2243-8B29-3984D46D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7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114A3-DE36-0A48-AF7E-761EC139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51" y="2022003"/>
            <a:ext cx="5419898" cy="279713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1368FDC5-4836-C144-AA02-F99A1719D456}"/>
              </a:ext>
            </a:extLst>
          </p:cNvPr>
          <p:cNvSpPr/>
          <p:nvPr/>
        </p:nvSpPr>
        <p:spPr>
          <a:xfrm>
            <a:off x="1930400" y="3098800"/>
            <a:ext cx="5181600" cy="283029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A314B82-EE1E-3A4D-A7FD-EFF696655E8C}"/>
              </a:ext>
            </a:extLst>
          </p:cNvPr>
          <p:cNvSpPr/>
          <p:nvPr/>
        </p:nvSpPr>
        <p:spPr>
          <a:xfrm>
            <a:off x="1930400" y="3446325"/>
            <a:ext cx="5181600" cy="2830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43F4AF-A513-3C40-AD9F-12AA849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Topological Sort on DAGs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1CCC26-1BF7-3847-AF10-958A898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/>
              <a:t>Example of use of topological sorting of DAGs:  order of precedence scheduling.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4433EA-6EF1-6F4B-A328-98CB79BAE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855178"/>
            <a:ext cx="3150851" cy="3035646"/>
          </a:xfrm>
        </p:spPr>
        <p:txBody>
          <a:bodyPr>
            <a:normAutofit/>
          </a:bodyPr>
          <a:lstStyle/>
          <a:p>
            <a:r>
              <a:rPr lang="en" b="1">
                <a:solidFill>
                  <a:srgbClr val="FF0000"/>
                </a:solidFill>
                <a:highlight>
                  <a:srgbClr val="FFFF00"/>
                </a:highlight>
              </a:rPr>
              <a:t>Theorem: a reverse DFS postorder stack of a DAG is a topological order.</a:t>
            </a:r>
            <a:endParaRPr lang="en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"/>
              <a:t>PLENUM EXERCISE: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/>
              <a:t>show by demo’ing.....on the white board.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/>
              <a:t>discussion: does the order of visits matter, actually?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538C-BA4B-4A43-9D16-949DB8C9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29F-41D3-A041-AB94-35C7D96D6D23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37086-C5D4-DD4B-B102-7D0D4CB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8B11D-8A66-BC44-AF2B-CDDA11C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8</a:t>
            </a:fld>
            <a:endParaRPr lang="da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54DDC-807E-B049-B99F-77413FAB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364496"/>
            <a:ext cx="1655998" cy="3534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C8D326-B068-FF47-9F29-D1BB5785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71" y="3223722"/>
            <a:ext cx="1624905" cy="1660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0A80-6636-1241-AB3D-1A2F3DD6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71" y="1548495"/>
            <a:ext cx="1655999" cy="13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E77-3EFF-484A-B12C-F52F37D6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822854"/>
            <a:ext cx="3698774" cy="891645"/>
          </a:xfrm>
        </p:spPr>
        <p:txBody>
          <a:bodyPr/>
          <a:lstStyle/>
          <a:p>
            <a:r>
              <a:rPr lang="da-DK"/>
              <a:t>Exercise 1 </a:t>
            </a:r>
            <a:br>
              <a:rPr lang="da-DK"/>
            </a:br>
            <a:r>
              <a:rPr lang="da-DK" sz="1600"/>
              <a:t>-- getting dressed!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59C43C-5128-984A-A83C-B08C0F76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201" y="822854"/>
            <a:ext cx="3929958" cy="4260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7E09-0CDE-C345-840F-ED1D2520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a-DK" sz="1800"/>
              <a:t>Topological sorting of a DAG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4DC-E0E3-9744-9019-DB6F872C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722-3CB6-B947-AB79-B4987D5B120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FB2D-234D-0A44-8E89-2833C96F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                     Graphs – Part I</a:t>
            </a: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005E-7289-CE43-8637-CDB8FBA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430</Words>
  <Application>Microsoft Macintosh PowerPoint</Application>
  <PresentationFormat>On-screen Show (16:10)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Algorithms &amp; Data Structures</vt:lpstr>
      <vt:lpstr>Program, Week 15</vt:lpstr>
      <vt:lpstr>Mentimeter, self-evaluation on curriculum.</vt:lpstr>
      <vt:lpstr>Student Presentations – Assignment #4, Airline Networks</vt:lpstr>
      <vt:lpstr>Applications of digraphs</vt:lpstr>
      <vt:lpstr>Graphs – representations, data structures.</vt:lpstr>
      <vt:lpstr>Typical digraph theory questions</vt:lpstr>
      <vt:lpstr>Topological Sort on DAGs</vt:lpstr>
      <vt:lpstr>Exercise 1  -- getting dressed!</vt:lpstr>
      <vt:lpstr>Exercise 1.1  -- getting dressed!</vt:lpstr>
      <vt:lpstr>Exercise 1.2  -- getting dressed!</vt:lpstr>
      <vt:lpstr>Exercise 1.3  -- getting dressed!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Data Structures</dc:title>
  <dc:creator>Jacob Trier Frederiksen (JTF - Adjunkt - Cphbusiness)</dc:creator>
  <cp:lastModifiedBy>Jacob Trier Frederiksen (JTF - Adjunkt - Cphbusiness)</cp:lastModifiedBy>
  <cp:revision>114</cp:revision>
  <cp:lastPrinted>2019-04-09T06:10:55Z</cp:lastPrinted>
  <dcterms:created xsi:type="dcterms:W3CDTF">2019-03-11T10:48:16Z</dcterms:created>
  <dcterms:modified xsi:type="dcterms:W3CDTF">2019-04-09T09:11:07Z</dcterms:modified>
</cp:coreProperties>
</file>