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0" r:id="rId7"/>
    <p:sldId id="261" r:id="rId8"/>
    <p:sldId id="263" r:id="rId9"/>
    <p:sldId id="262" r:id="rId10"/>
    <p:sldId id="264" r:id="rId11"/>
    <p:sldId id="269" r:id="rId12"/>
    <p:sldId id="270" r:id="rId13"/>
    <p:sldId id="271" r:id="rId14"/>
    <p:sldId id="265" r:id="rId15"/>
    <p:sldId id="266" r:id="rId16"/>
    <p:sldId id="267"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wipe/>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2235-D0F4-CDD0-9C00-F086848CDD0E}"/>
              </a:ext>
            </a:extLst>
          </p:cNvPr>
          <p:cNvSpPr>
            <a:spLocks noGrp="1"/>
          </p:cNvSpPr>
          <p:nvPr>
            <p:ph type="ctrTitle"/>
          </p:nvPr>
        </p:nvSpPr>
        <p:spPr/>
        <p:txBody>
          <a:bodyPr/>
          <a:lstStyle/>
          <a:p>
            <a:r>
              <a:rPr lang="en-IN" dirty="0"/>
              <a:t>Brain-o-vision : Brain </a:t>
            </a:r>
            <a:r>
              <a:rPr lang="en-IN" dirty="0" err="1"/>
              <a:t>Tumor</a:t>
            </a:r>
            <a:r>
              <a:rPr lang="en-IN" dirty="0"/>
              <a:t> Detection</a:t>
            </a:r>
          </a:p>
        </p:txBody>
      </p:sp>
      <p:sp>
        <p:nvSpPr>
          <p:cNvPr id="3" name="Subtitle 2">
            <a:extLst>
              <a:ext uri="{FF2B5EF4-FFF2-40B4-BE49-F238E27FC236}">
                <a16:creationId xmlns:a16="http://schemas.microsoft.com/office/drawing/2014/main" id="{95B9FCF9-B031-CD0F-0B84-20E803141A39}"/>
              </a:ext>
            </a:extLst>
          </p:cNvPr>
          <p:cNvSpPr>
            <a:spLocks noGrp="1"/>
          </p:cNvSpPr>
          <p:nvPr>
            <p:ph type="subTitle" idx="1"/>
          </p:nvPr>
        </p:nvSpPr>
        <p:spPr/>
        <p:txBody>
          <a:bodyPr>
            <a:normAutofit lnSpcReduction="10000"/>
          </a:bodyPr>
          <a:lstStyle/>
          <a:p>
            <a:r>
              <a:rPr lang="en-IN" dirty="0"/>
              <a:t>Paper ID : 159</a:t>
            </a:r>
          </a:p>
          <a:p>
            <a:r>
              <a:rPr lang="en-IN" dirty="0"/>
              <a:t>Author : Swati Datta</a:t>
            </a:r>
          </a:p>
          <a:p>
            <a:r>
              <a:rPr lang="en-IN" dirty="0"/>
              <a:t>Co-authors : Ish </a:t>
            </a:r>
            <a:r>
              <a:rPr lang="en-IN" dirty="0" err="1"/>
              <a:t>Kwatra</a:t>
            </a:r>
            <a:r>
              <a:rPr lang="en-IN" dirty="0"/>
              <a:t>, </a:t>
            </a:r>
            <a:r>
              <a:rPr lang="en-IN" dirty="0" err="1"/>
              <a:t>Angelin</a:t>
            </a:r>
            <a:r>
              <a:rPr lang="en-IN" dirty="0"/>
              <a:t> Claret S.P.</a:t>
            </a:r>
          </a:p>
        </p:txBody>
      </p:sp>
    </p:spTree>
    <p:extLst>
      <p:ext uri="{BB962C8B-B14F-4D97-AF65-F5344CB8AC3E}">
        <p14:creationId xmlns:p14="http://schemas.microsoft.com/office/powerpoint/2010/main" val="189230561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E286-B5E8-BFBB-997B-4D20A467A8E7}"/>
              </a:ext>
            </a:extLst>
          </p:cNvPr>
          <p:cNvSpPr>
            <a:spLocks noGrp="1"/>
          </p:cNvSpPr>
          <p:nvPr>
            <p:ph type="title"/>
          </p:nvPr>
        </p:nvSpPr>
        <p:spPr/>
        <p:txBody>
          <a:bodyPr/>
          <a:lstStyle/>
          <a:p>
            <a:r>
              <a:rPr lang="en-IN" dirty="0"/>
              <a:t>RESULTS &amp; DISCUSSIONS</a:t>
            </a:r>
          </a:p>
        </p:txBody>
      </p:sp>
      <p:pic>
        <p:nvPicPr>
          <p:cNvPr id="4" name="Content Placeholder 3">
            <a:extLst>
              <a:ext uri="{FF2B5EF4-FFF2-40B4-BE49-F238E27FC236}">
                <a16:creationId xmlns:a16="http://schemas.microsoft.com/office/drawing/2014/main" id="{24DA7A0B-5837-31BF-E774-719A17A1FE2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2" y="2563355"/>
            <a:ext cx="4776462" cy="2377922"/>
          </a:xfrm>
          <a:prstGeom prst="rect">
            <a:avLst/>
          </a:prstGeom>
          <a:noFill/>
          <a:ln>
            <a:noFill/>
          </a:ln>
        </p:spPr>
      </p:pic>
      <p:pic>
        <p:nvPicPr>
          <p:cNvPr id="5" name="Picture 4">
            <a:extLst>
              <a:ext uri="{FF2B5EF4-FFF2-40B4-BE49-F238E27FC236}">
                <a16:creationId xmlns:a16="http://schemas.microsoft.com/office/drawing/2014/main" id="{B5D08EF3-BF82-18D7-569A-439C6F3886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5925" y="2535562"/>
            <a:ext cx="4687887" cy="2377922"/>
          </a:xfrm>
          <a:prstGeom prst="rect">
            <a:avLst/>
          </a:prstGeom>
          <a:noFill/>
          <a:ln>
            <a:noFill/>
          </a:ln>
        </p:spPr>
      </p:pic>
      <p:sp>
        <p:nvSpPr>
          <p:cNvPr id="6" name="TextBox 5">
            <a:extLst>
              <a:ext uri="{FF2B5EF4-FFF2-40B4-BE49-F238E27FC236}">
                <a16:creationId xmlns:a16="http://schemas.microsoft.com/office/drawing/2014/main" id="{74F11D76-19AA-319B-1D63-EA0451195F35}"/>
              </a:ext>
            </a:extLst>
          </p:cNvPr>
          <p:cNvSpPr txBox="1"/>
          <p:nvPr/>
        </p:nvSpPr>
        <p:spPr>
          <a:xfrm>
            <a:off x="1660280" y="5167982"/>
            <a:ext cx="8871439" cy="707886"/>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The training and validation accuracies and losses of MobileNetV2 is shown. There are similar graphs for other 3 algorithms as well with some variations.</a:t>
            </a:r>
          </a:p>
        </p:txBody>
      </p:sp>
    </p:spTree>
    <p:extLst>
      <p:ext uri="{BB962C8B-B14F-4D97-AF65-F5344CB8AC3E}">
        <p14:creationId xmlns:p14="http://schemas.microsoft.com/office/powerpoint/2010/main" val="10277959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2309FE-D26A-C727-131B-C26A7A52AF8C}"/>
              </a:ext>
            </a:extLst>
          </p:cNvPr>
          <p:cNvSpPr txBox="1"/>
          <p:nvPr/>
        </p:nvSpPr>
        <p:spPr>
          <a:xfrm>
            <a:off x="1406769" y="835270"/>
            <a:ext cx="9284677"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below figure is the confusion matrix of MobileNetV2. The other algorithms also has the same confusion matrix differing in TP, FP, TN, FN.</a:t>
            </a:r>
          </a:p>
        </p:txBody>
      </p:sp>
      <p:pic>
        <p:nvPicPr>
          <p:cNvPr id="3" name="Picture 2">
            <a:extLst>
              <a:ext uri="{FF2B5EF4-FFF2-40B4-BE49-F238E27FC236}">
                <a16:creationId xmlns:a16="http://schemas.microsoft.com/office/drawing/2014/main" id="{D94E5C5E-6F30-AA89-F0AF-6EE0B50453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6769" y="1752897"/>
            <a:ext cx="4624754" cy="2645235"/>
          </a:xfrm>
          <a:prstGeom prst="rect">
            <a:avLst/>
          </a:prstGeom>
          <a:noFill/>
          <a:ln>
            <a:noFill/>
          </a:ln>
        </p:spPr>
      </p:pic>
      <p:sp>
        <p:nvSpPr>
          <p:cNvPr id="4" name="TextBox 3">
            <a:extLst>
              <a:ext uri="{FF2B5EF4-FFF2-40B4-BE49-F238E27FC236}">
                <a16:creationId xmlns:a16="http://schemas.microsoft.com/office/drawing/2014/main" id="{5781B06D-1B9B-64B7-C0AF-E549931BE7C4}"/>
              </a:ext>
            </a:extLst>
          </p:cNvPr>
          <p:cNvSpPr txBox="1"/>
          <p:nvPr/>
        </p:nvSpPr>
        <p:spPr>
          <a:xfrm>
            <a:off x="2373925" y="5105103"/>
            <a:ext cx="553915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segmentation results of some random samples.</a:t>
            </a:r>
          </a:p>
        </p:txBody>
      </p:sp>
      <p:pic>
        <p:nvPicPr>
          <p:cNvPr id="5" name="Picture 4">
            <a:extLst>
              <a:ext uri="{FF2B5EF4-FFF2-40B4-BE49-F238E27FC236}">
                <a16:creationId xmlns:a16="http://schemas.microsoft.com/office/drawing/2014/main" id="{6A5D8252-E0BC-636E-0323-9CF95A0C2B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1148" y="2665120"/>
            <a:ext cx="3264713" cy="3341858"/>
          </a:xfrm>
          <a:prstGeom prst="rect">
            <a:avLst/>
          </a:prstGeom>
          <a:noFill/>
          <a:ln>
            <a:noFill/>
          </a:ln>
        </p:spPr>
      </p:pic>
    </p:spTree>
    <p:extLst>
      <p:ext uri="{BB962C8B-B14F-4D97-AF65-F5344CB8AC3E}">
        <p14:creationId xmlns:p14="http://schemas.microsoft.com/office/powerpoint/2010/main" val="12666912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A59C36-1431-BF43-E44B-FCEB01B5A6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4425" y="1252073"/>
            <a:ext cx="5090741" cy="3311134"/>
          </a:xfrm>
          <a:prstGeom prst="rect">
            <a:avLst/>
          </a:prstGeom>
          <a:noFill/>
          <a:ln>
            <a:noFill/>
          </a:ln>
        </p:spPr>
      </p:pic>
      <p:sp>
        <p:nvSpPr>
          <p:cNvPr id="3" name="TextBox 2">
            <a:extLst>
              <a:ext uri="{FF2B5EF4-FFF2-40B4-BE49-F238E27FC236}">
                <a16:creationId xmlns:a16="http://schemas.microsoft.com/office/drawing/2014/main" id="{29BD6ACF-8336-E9A0-C95F-24E2A402890F}"/>
              </a:ext>
            </a:extLst>
          </p:cNvPr>
          <p:cNvSpPr txBox="1"/>
          <p:nvPr/>
        </p:nvSpPr>
        <p:spPr>
          <a:xfrm>
            <a:off x="1655885" y="4869541"/>
            <a:ext cx="3707423" cy="400110"/>
          </a:xfrm>
          <a:prstGeom prst="rect">
            <a:avLst/>
          </a:prstGeom>
          <a:noFill/>
        </p:spPr>
        <p:txBody>
          <a:bodyPr wrap="square" rtlCol="0">
            <a:spAutoFit/>
          </a:bodyPr>
          <a:lstStyle/>
          <a:p>
            <a:r>
              <a:rPr lang="en-US" sz="2000" dirty="0">
                <a:effectLst/>
                <a:latin typeface="Times New Roman" panose="02020603050405020304" pitchFamily="18" charset="0"/>
                <a:ea typeface="Times New Roman" panose="02020603050405020304" pitchFamily="18" charset="0"/>
              </a:rPr>
              <a:t>Comparison analysis of accuracies</a:t>
            </a:r>
            <a:endParaRPr lang="en-IN" sz="2000" dirty="0"/>
          </a:p>
        </p:txBody>
      </p:sp>
      <p:pic>
        <p:nvPicPr>
          <p:cNvPr id="4" name="Picture 3">
            <a:extLst>
              <a:ext uri="{FF2B5EF4-FFF2-40B4-BE49-F238E27FC236}">
                <a16:creationId xmlns:a16="http://schemas.microsoft.com/office/drawing/2014/main" id="{F706598B-01BB-7E96-E49C-3CC0E29802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53905"/>
            <a:ext cx="4921885" cy="2361565"/>
          </a:xfrm>
          <a:prstGeom prst="rect">
            <a:avLst/>
          </a:prstGeom>
          <a:noFill/>
          <a:ln>
            <a:solidFill>
              <a:schemeClr val="tx1"/>
            </a:solidFill>
          </a:ln>
        </p:spPr>
      </p:pic>
      <p:sp>
        <p:nvSpPr>
          <p:cNvPr id="5" name="TextBox 4">
            <a:extLst>
              <a:ext uri="{FF2B5EF4-FFF2-40B4-BE49-F238E27FC236}">
                <a16:creationId xmlns:a16="http://schemas.microsoft.com/office/drawing/2014/main" id="{7795D93C-5E72-FBD9-D41D-42B152DA950F}"/>
              </a:ext>
            </a:extLst>
          </p:cNvPr>
          <p:cNvSpPr txBox="1"/>
          <p:nvPr/>
        </p:nvSpPr>
        <p:spPr>
          <a:xfrm>
            <a:off x="6612939" y="4836540"/>
            <a:ext cx="4404946" cy="400110"/>
          </a:xfrm>
          <a:prstGeom prst="rect">
            <a:avLst/>
          </a:prstGeom>
          <a:noFill/>
        </p:spPr>
        <p:txBody>
          <a:bodyPr wrap="square" rtlCol="0">
            <a:spAutoFit/>
          </a:bodyPr>
          <a:lstStyle/>
          <a:p>
            <a:r>
              <a:rPr lang="en-IN" sz="2000" dirty="0">
                <a:effectLst/>
                <a:latin typeface="Times New Roman" panose="02020603050405020304" pitchFamily="18" charset="0"/>
                <a:ea typeface="Times New Roman" panose="02020603050405020304" pitchFamily="18" charset="0"/>
              </a:rPr>
              <a:t>Output through Grad-Cam Segmentation </a:t>
            </a:r>
            <a:endParaRPr lang="en-IN" sz="2000" dirty="0"/>
          </a:p>
        </p:txBody>
      </p:sp>
    </p:spTree>
    <p:extLst>
      <p:ext uri="{BB962C8B-B14F-4D97-AF65-F5344CB8AC3E}">
        <p14:creationId xmlns:p14="http://schemas.microsoft.com/office/powerpoint/2010/main" val="189376249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505808-D454-86FA-A021-136E194D01D4}"/>
              </a:ext>
            </a:extLst>
          </p:cNvPr>
          <p:cNvSpPr txBox="1"/>
          <p:nvPr/>
        </p:nvSpPr>
        <p:spPr>
          <a:xfrm>
            <a:off x="1762858" y="1906407"/>
            <a:ext cx="3226777"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We got the accuracies of algorithms as shown in the table. VGG16 got the highest accuracy of 88%.</a:t>
            </a:r>
          </a:p>
        </p:txBody>
      </p:sp>
      <p:graphicFrame>
        <p:nvGraphicFramePr>
          <p:cNvPr id="5" name="Table 4">
            <a:extLst>
              <a:ext uri="{FF2B5EF4-FFF2-40B4-BE49-F238E27FC236}">
                <a16:creationId xmlns:a16="http://schemas.microsoft.com/office/drawing/2014/main" id="{EA086D70-9DD6-AFEB-0F7C-B2F9C51C6DEA}"/>
              </a:ext>
            </a:extLst>
          </p:cNvPr>
          <p:cNvGraphicFramePr>
            <a:graphicFrameLocks noGrp="1"/>
          </p:cNvGraphicFramePr>
          <p:nvPr>
            <p:extLst>
              <p:ext uri="{D42A27DB-BD31-4B8C-83A1-F6EECF244321}">
                <p14:modId xmlns:p14="http://schemas.microsoft.com/office/powerpoint/2010/main" val="2509634301"/>
              </p:ext>
            </p:extLst>
          </p:nvPr>
        </p:nvGraphicFramePr>
        <p:xfrm>
          <a:off x="1248508" y="3269435"/>
          <a:ext cx="4132386" cy="2427980"/>
        </p:xfrm>
        <a:graphic>
          <a:graphicData uri="http://schemas.openxmlformats.org/drawingml/2006/table">
            <a:tbl>
              <a:tblPr firstRow="1" bandRow="1">
                <a:tableStyleId>{F5AB1C69-6EDB-4FF4-983F-18BD219EF322}</a:tableStyleId>
              </a:tblPr>
              <a:tblGrid>
                <a:gridCol w="2066193">
                  <a:extLst>
                    <a:ext uri="{9D8B030D-6E8A-4147-A177-3AD203B41FA5}">
                      <a16:colId xmlns:a16="http://schemas.microsoft.com/office/drawing/2014/main" val="3729165347"/>
                    </a:ext>
                  </a:extLst>
                </a:gridCol>
                <a:gridCol w="2066193">
                  <a:extLst>
                    <a:ext uri="{9D8B030D-6E8A-4147-A177-3AD203B41FA5}">
                      <a16:colId xmlns:a16="http://schemas.microsoft.com/office/drawing/2014/main" val="3645432573"/>
                    </a:ext>
                  </a:extLst>
                </a:gridCol>
              </a:tblGrid>
              <a:tr h="485596">
                <a:tc>
                  <a:txBody>
                    <a:bodyPr/>
                    <a:lstStyle/>
                    <a:p>
                      <a:r>
                        <a:rPr lang="en-IN" dirty="0"/>
                        <a:t>MODEL NAME</a:t>
                      </a:r>
                    </a:p>
                  </a:txBody>
                  <a:tcPr/>
                </a:tc>
                <a:tc>
                  <a:txBody>
                    <a:bodyPr/>
                    <a:lstStyle/>
                    <a:p>
                      <a:r>
                        <a:rPr lang="en-IN" dirty="0"/>
                        <a:t>ACCURACY</a:t>
                      </a:r>
                    </a:p>
                  </a:txBody>
                  <a:tcPr/>
                </a:tc>
                <a:extLst>
                  <a:ext uri="{0D108BD9-81ED-4DB2-BD59-A6C34878D82A}">
                    <a16:rowId xmlns:a16="http://schemas.microsoft.com/office/drawing/2014/main" val="2680921769"/>
                  </a:ext>
                </a:extLst>
              </a:tr>
              <a:tr h="485596">
                <a:tc>
                  <a:txBody>
                    <a:bodyPr/>
                    <a:lstStyle/>
                    <a:p>
                      <a:r>
                        <a:rPr lang="en-IN" dirty="0"/>
                        <a:t>MobileNetV2</a:t>
                      </a:r>
                    </a:p>
                  </a:txBody>
                  <a:tcPr/>
                </a:tc>
                <a:tc>
                  <a:txBody>
                    <a:bodyPr/>
                    <a:lstStyle/>
                    <a:p>
                      <a:r>
                        <a:rPr lang="en-IN" sz="1800" kern="1200" dirty="0">
                          <a:solidFill>
                            <a:schemeClr val="dk1"/>
                          </a:solidFill>
                          <a:effectLst/>
                          <a:latin typeface="+mn-lt"/>
                          <a:ea typeface="+mn-ea"/>
                          <a:cs typeface="+mn-cs"/>
                        </a:rPr>
                        <a:t>86.8421052631579</a:t>
                      </a:r>
                      <a:endParaRPr lang="en-IN" dirty="0"/>
                    </a:p>
                  </a:txBody>
                  <a:tcPr/>
                </a:tc>
                <a:extLst>
                  <a:ext uri="{0D108BD9-81ED-4DB2-BD59-A6C34878D82A}">
                    <a16:rowId xmlns:a16="http://schemas.microsoft.com/office/drawing/2014/main" val="471101845"/>
                  </a:ext>
                </a:extLst>
              </a:tr>
              <a:tr h="485596">
                <a:tc>
                  <a:txBody>
                    <a:bodyPr/>
                    <a:lstStyle/>
                    <a:p>
                      <a:r>
                        <a:rPr lang="en-IN" dirty="0" err="1"/>
                        <a:t>EfficientNet</a:t>
                      </a:r>
                      <a:endParaRPr lang="en-IN" dirty="0"/>
                    </a:p>
                  </a:txBody>
                  <a:tcPr/>
                </a:tc>
                <a:tc>
                  <a:txBody>
                    <a:bodyPr/>
                    <a:lstStyle/>
                    <a:p>
                      <a:r>
                        <a:rPr lang="en-IN" sz="1800" kern="1200" dirty="0">
                          <a:solidFill>
                            <a:schemeClr val="dk1"/>
                          </a:solidFill>
                          <a:effectLst/>
                          <a:latin typeface="+mn-lt"/>
                          <a:ea typeface="+mn-ea"/>
                          <a:cs typeface="+mn-cs"/>
                        </a:rPr>
                        <a:t>84.21052631578947</a:t>
                      </a:r>
                      <a:endParaRPr lang="en-IN" dirty="0"/>
                    </a:p>
                  </a:txBody>
                  <a:tcPr/>
                </a:tc>
                <a:extLst>
                  <a:ext uri="{0D108BD9-81ED-4DB2-BD59-A6C34878D82A}">
                    <a16:rowId xmlns:a16="http://schemas.microsoft.com/office/drawing/2014/main" val="3542003427"/>
                  </a:ext>
                </a:extLst>
              </a:tr>
              <a:tr h="485596">
                <a:tc>
                  <a:txBody>
                    <a:bodyPr/>
                    <a:lstStyle/>
                    <a:p>
                      <a:r>
                        <a:rPr lang="en-IN" dirty="0"/>
                        <a:t>ResNet50</a:t>
                      </a:r>
                    </a:p>
                  </a:txBody>
                  <a:tcPr/>
                </a:tc>
                <a:tc>
                  <a:txBody>
                    <a:bodyPr/>
                    <a:lstStyle/>
                    <a:p>
                      <a:r>
                        <a:rPr lang="en-IN" sz="1800" kern="1200" dirty="0">
                          <a:solidFill>
                            <a:schemeClr val="dk1"/>
                          </a:solidFill>
                          <a:effectLst/>
                          <a:latin typeface="+mn-lt"/>
                          <a:ea typeface="+mn-ea"/>
                          <a:cs typeface="+mn-cs"/>
                        </a:rPr>
                        <a:t>80.26315789473685</a:t>
                      </a:r>
                      <a:endParaRPr lang="en-IN" dirty="0"/>
                    </a:p>
                  </a:txBody>
                  <a:tcPr/>
                </a:tc>
                <a:extLst>
                  <a:ext uri="{0D108BD9-81ED-4DB2-BD59-A6C34878D82A}">
                    <a16:rowId xmlns:a16="http://schemas.microsoft.com/office/drawing/2014/main" val="1987952442"/>
                  </a:ext>
                </a:extLst>
              </a:tr>
              <a:tr h="485596">
                <a:tc>
                  <a:txBody>
                    <a:bodyPr/>
                    <a:lstStyle/>
                    <a:p>
                      <a:r>
                        <a:rPr lang="en-IN" dirty="0"/>
                        <a:t>VGG16</a:t>
                      </a:r>
                    </a:p>
                  </a:txBody>
                  <a:tcPr/>
                </a:tc>
                <a:tc>
                  <a:txBody>
                    <a:bodyPr/>
                    <a:lstStyle/>
                    <a:p>
                      <a:r>
                        <a:rPr lang="en-IN" sz="1800" kern="1200" dirty="0">
                          <a:solidFill>
                            <a:schemeClr val="dk1"/>
                          </a:solidFill>
                          <a:effectLst/>
                          <a:latin typeface="+mn-lt"/>
                          <a:ea typeface="+mn-ea"/>
                          <a:cs typeface="+mn-cs"/>
                        </a:rPr>
                        <a:t>88.1578947368421</a:t>
                      </a:r>
                      <a:endParaRPr lang="en-IN" dirty="0"/>
                    </a:p>
                  </a:txBody>
                  <a:tcPr/>
                </a:tc>
                <a:extLst>
                  <a:ext uri="{0D108BD9-81ED-4DB2-BD59-A6C34878D82A}">
                    <a16:rowId xmlns:a16="http://schemas.microsoft.com/office/drawing/2014/main" val="1481011064"/>
                  </a:ext>
                </a:extLst>
              </a:tr>
            </a:tbl>
          </a:graphicData>
        </a:graphic>
      </p:graphicFrame>
      <p:sp>
        <p:nvSpPr>
          <p:cNvPr id="6" name="TextBox 5">
            <a:extLst>
              <a:ext uri="{FF2B5EF4-FFF2-40B4-BE49-F238E27FC236}">
                <a16:creationId xmlns:a16="http://schemas.microsoft.com/office/drawing/2014/main" id="{70AB9255-17B9-CCAC-3C37-60DBD648CAAC}"/>
              </a:ext>
            </a:extLst>
          </p:cNvPr>
          <p:cNvSpPr txBox="1"/>
          <p:nvPr/>
        </p:nvSpPr>
        <p:spPr>
          <a:xfrm>
            <a:off x="6430108" y="1906435"/>
            <a:ext cx="4132386" cy="3970318"/>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VGG16 may perform better on the specific dataset used for training and evaluation due to its suitability for the dataset's complexity. VGG16 has a relatively large number of parameters compared to MobileNetV2 and </a:t>
            </a:r>
            <a:r>
              <a:rPr lang="en-US" sz="1800" dirty="0" err="1">
                <a:latin typeface="Times New Roman" panose="02020603050405020304" pitchFamily="18" charset="0"/>
                <a:cs typeface="Times New Roman" panose="02020603050405020304" pitchFamily="18" charset="0"/>
              </a:rPr>
              <a:t>EfficientNet</a:t>
            </a:r>
            <a:r>
              <a:rPr lang="en-US" sz="1800" dirty="0">
                <a:latin typeface="Times New Roman" panose="02020603050405020304" pitchFamily="18" charset="0"/>
                <a:cs typeface="Times New Roman" panose="02020603050405020304" pitchFamily="18" charset="0"/>
              </a:rPr>
              <a:t> at similar depths. In some cases, having a higher model capacity may enable VGG16 to capture more complex patterns and representations from the data, leading to better performance. VGG16 might benefit more from transfer learning if pre-trained weights from a large dataset (e.g., ImageNet) were used. </a:t>
            </a:r>
          </a:p>
        </p:txBody>
      </p:sp>
      <p:sp>
        <p:nvSpPr>
          <p:cNvPr id="7" name="TextBox 6">
            <a:extLst>
              <a:ext uri="{FF2B5EF4-FFF2-40B4-BE49-F238E27FC236}">
                <a16:creationId xmlns:a16="http://schemas.microsoft.com/office/drawing/2014/main" id="{5859DF0C-4F40-DED0-B9B8-804D289C32A4}"/>
              </a:ext>
            </a:extLst>
          </p:cNvPr>
          <p:cNvSpPr txBox="1"/>
          <p:nvPr/>
        </p:nvSpPr>
        <p:spPr>
          <a:xfrm>
            <a:off x="1248508" y="1160585"/>
            <a:ext cx="5600700" cy="461665"/>
          </a:xfrm>
          <a:prstGeom prst="rect">
            <a:avLst/>
          </a:prstGeom>
          <a:noFill/>
        </p:spPr>
        <p:txBody>
          <a:bodyPr wrap="square" rtlCol="0">
            <a:spAutoFit/>
          </a:bodyPr>
          <a:lstStyle/>
          <a:p>
            <a:pPr marL="285750" indent="-285750">
              <a:buFont typeface="Arial" panose="020B0604020202020204" pitchFamily="34" charset="0"/>
              <a:buChar char="•"/>
            </a:pPr>
            <a:r>
              <a:rPr lang="en-IN" sz="2400" b="1" dirty="0"/>
              <a:t>Discussions</a:t>
            </a:r>
          </a:p>
        </p:txBody>
      </p:sp>
    </p:spTree>
    <p:extLst>
      <p:ext uri="{BB962C8B-B14F-4D97-AF65-F5344CB8AC3E}">
        <p14:creationId xmlns:p14="http://schemas.microsoft.com/office/powerpoint/2010/main" val="257558718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9725-7D55-A68A-6437-9100378B9318}"/>
              </a:ext>
            </a:extLst>
          </p:cNvPr>
          <p:cNvSpPr>
            <a:spLocks noGrp="1"/>
          </p:cNvSpPr>
          <p:nvPr>
            <p:ph type="title"/>
          </p:nvPr>
        </p:nvSpPr>
        <p:spPr/>
        <p:txBody>
          <a:bodyPr/>
          <a:lstStyle/>
          <a:p>
            <a:r>
              <a:rPr lang="en-IN" dirty="0"/>
              <a:t>CONCLUSION &amp; FUTURE WORK</a:t>
            </a:r>
          </a:p>
        </p:txBody>
      </p:sp>
      <p:sp>
        <p:nvSpPr>
          <p:cNvPr id="3" name="Content Placeholder 2">
            <a:extLst>
              <a:ext uri="{FF2B5EF4-FFF2-40B4-BE49-F238E27FC236}">
                <a16:creationId xmlns:a16="http://schemas.microsoft.com/office/drawing/2014/main" id="{B8700B56-5AAD-9F87-289B-0CCF9C0B67A6}"/>
              </a:ext>
            </a:extLst>
          </p:cNvPr>
          <p:cNvSpPr>
            <a:spLocks noGrp="1"/>
          </p:cNvSpPr>
          <p:nvPr>
            <p:ph idx="1"/>
          </p:nvPr>
        </p:nvSpPr>
        <p:spPr>
          <a:xfrm>
            <a:off x="1295401" y="2556932"/>
            <a:ext cx="9985130" cy="3676814"/>
          </a:xfrm>
        </p:spPr>
        <p:txBody>
          <a:bodyPr>
            <a:normAutofit lnSpcReduction="10000"/>
          </a:bodyPr>
          <a:lstStyle/>
          <a:p>
            <a:r>
              <a:rPr lang="en-IN" b="1" dirty="0"/>
              <a:t>Conclusion</a:t>
            </a:r>
          </a:p>
          <a:p>
            <a:pPr marL="914400" lvl="2" indent="0" algn="just">
              <a:buNone/>
            </a:pPr>
            <a:r>
              <a:rPr lang="en-IN" dirty="0">
                <a:effectLst/>
                <a:latin typeface="Times New Roman" panose="02020603050405020304" pitchFamily="18" charset="0"/>
                <a:ea typeface="Times New Roman" panose="02020603050405020304" pitchFamily="18" charset="0"/>
              </a:rPr>
              <a:t>By combining state-of-the-art imaging modalities (MRI, CT, and PET scans) with novel machine learning algorithms and artificial intelligence, medical professionals can now efficiently and precisely diagnose brain </a:t>
            </a:r>
            <a:r>
              <a:rPr lang="en-IN" dirty="0" err="1">
                <a:effectLst/>
                <a:latin typeface="Times New Roman" panose="02020603050405020304" pitchFamily="18" charset="0"/>
                <a:ea typeface="Times New Roman" panose="02020603050405020304" pitchFamily="18" charset="0"/>
              </a:rPr>
              <a:t>tumors</a:t>
            </a:r>
            <a:r>
              <a:rPr lang="en-IN" dirty="0">
                <a:effectLst/>
                <a:latin typeface="Times New Roman" panose="02020603050405020304" pitchFamily="18" charset="0"/>
                <a:ea typeface="Times New Roman" panose="02020603050405020304" pitchFamily="18" charset="0"/>
              </a:rPr>
              <a:t>, pinpointing their location and characteristics with previously unheard-of accuracy. This game-changing combination of computational analysis and medical imaging not only speeds up diagnosis but also makes it possible to create individualized treatment plans that are specific to the needs of each patient, improving prognosis and therapeutic efficacy in the process. Additionally, the development of non-invasive techniques reduces danger and discomfort for patients, allowing for early intervention and lowering morbidity related to late-stage illness. Future developments in neuroimaging and computational medicine promise to yield even more sophisticated methods, which could completely alter the field of brain </a:t>
            </a:r>
            <a:r>
              <a:rPr lang="en-IN" dirty="0" err="1">
                <a:effectLst/>
                <a:latin typeface="Times New Roman" panose="02020603050405020304" pitchFamily="18" charset="0"/>
                <a:ea typeface="Times New Roman" panose="02020603050405020304" pitchFamily="18" charset="0"/>
              </a:rPr>
              <a:t>tumor</a:t>
            </a:r>
            <a:r>
              <a:rPr lang="en-IN" dirty="0">
                <a:effectLst/>
                <a:latin typeface="Times New Roman" panose="02020603050405020304" pitchFamily="18" charset="0"/>
                <a:ea typeface="Times New Roman" panose="02020603050405020304" pitchFamily="18" charset="0"/>
              </a:rPr>
              <a:t> diagnosis and treatment and ultimately enhance patient outcomes </a:t>
            </a:r>
            <a:r>
              <a:rPr lang="en-IN" dirty="0" err="1">
                <a:effectLst/>
                <a:latin typeface="Times New Roman" panose="02020603050405020304" pitchFamily="18" charset="0"/>
                <a:ea typeface="Times New Roman" panose="02020603050405020304" pitchFamily="18" charset="0"/>
              </a:rPr>
              <a:t>andquality</a:t>
            </a:r>
            <a:r>
              <a:rPr lang="en-IN" dirty="0">
                <a:effectLst/>
                <a:latin typeface="Times New Roman" panose="02020603050405020304" pitchFamily="18" charset="0"/>
                <a:ea typeface="Times New Roman" panose="02020603050405020304" pitchFamily="18" charset="0"/>
              </a:rPr>
              <a:t> of life across the globe.</a:t>
            </a:r>
          </a:p>
        </p:txBody>
      </p:sp>
    </p:spTree>
    <p:extLst>
      <p:ext uri="{BB962C8B-B14F-4D97-AF65-F5344CB8AC3E}">
        <p14:creationId xmlns:p14="http://schemas.microsoft.com/office/powerpoint/2010/main" val="306755523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BA05C-08B7-6CCF-02C0-4553420EDD1F}"/>
              </a:ext>
            </a:extLst>
          </p:cNvPr>
          <p:cNvSpPr txBox="1"/>
          <p:nvPr/>
        </p:nvSpPr>
        <p:spPr>
          <a:xfrm>
            <a:off x="1318846" y="2400300"/>
            <a:ext cx="9407769" cy="2400657"/>
          </a:xfrm>
          <a:prstGeom prst="rect">
            <a:avLst/>
          </a:prstGeom>
          <a:noFill/>
        </p:spPr>
        <p:txBody>
          <a:bodyPr wrap="square" rtlCol="0">
            <a:spAutoFit/>
          </a:bodyPr>
          <a:lstStyle/>
          <a:p>
            <a:pPr marL="285750" indent="-285750" algn="just">
              <a:buFont typeface="Arial" panose="020B0604020202020204" pitchFamily="34" charset="0"/>
              <a:buChar char="•"/>
            </a:pPr>
            <a:r>
              <a:rPr lang="en-IN" sz="2400" b="1" dirty="0"/>
              <a:t>Future works</a:t>
            </a:r>
          </a:p>
          <a:p>
            <a:pPr lvl="2" algn="just"/>
            <a:r>
              <a:rPr lang="en-IN" dirty="0">
                <a:effectLst/>
                <a:latin typeface="Times New Roman" panose="02020603050405020304" pitchFamily="18" charset="0"/>
                <a:ea typeface="Times New Roman" panose="02020603050405020304" pitchFamily="18" charset="0"/>
              </a:rPr>
              <a:t>Future developments in the field of brain </a:t>
            </a:r>
            <a:r>
              <a:rPr lang="en-IN" dirty="0" err="1">
                <a:effectLst/>
                <a:latin typeface="Times New Roman" panose="02020603050405020304" pitchFamily="18" charset="0"/>
                <a:ea typeface="Times New Roman" panose="02020603050405020304" pitchFamily="18" charset="0"/>
              </a:rPr>
              <a:t>tumor</a:t>
            </a:r>
            <a:r>
              <a:rPr lang="en-IN" dirty="0">
                <a:effectLst/>
                <a:latin typeface="Times New Roman" panose="02020603050405020304" pitchFamily="18" charset="0"/>
                <a:ea typeface="Times New Roman" panose="02020603050405020304" pitchFamily="18" charset="0"/>
              </a:rPr>
              <a:t> detection include artificial intelligence algorithms in conjunction with advances in imaging technology, such as high-resolution MRI and functional imaging modalities, will make it possible to identify even the smallest anomalies early on. Furthermore, including non-invasive biomarkers into diagnostic</a:t>
            </a:r>
            <a:r>
              <a:rPr lang="en-IN" dirty="0">
                <a:latin typeface="Times New Roman" panose="02020603050405020304" pitchFamily="18" charset="0"/>
                <a:ea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rPr>
              <a:t>procedures—like exosomes and circulating </a:t>
            </a:r>
            <a:r>
              <a:rPr lang="en-IN" dirty="0" err="1">
                <a:effectLst/>
                <a:latin typeface="Times New Roman" panose="02020603050405020304" pitchFamily="18" charset="0"/>
                <a:ea typeface="Times New Roman" panose="02020603050405020304" pitchFamily="18" charset="0"/>
              </a:rPr>
              <a:t>tumor</a:t>
            </a:r>
            <a:r>
              <a:rPr lang="en-IN" dirty="0">
                <a:effectLst/>
                <a:latin typeface="Times New Roman" panose="02020603050405020304" pitchFamily="18" charset="0"/>
                <a:ea typeface="Times New Roman" panose="02020603050405020304" pitchFamily="18" charset="0"/>
              </a:rPr>
              <a:t> DNA—will provide a less invasive way to track the development of </a:t>
            </a:r>
            <a:r>
              <a:rPr lang="en-IN" dirty="0" err="1">
                <a:effectLst/>
                <a:latin typeface="Times New Roman" panose="02020603050405020304" pitchFamily="18" charset="0"/>
                <a:ea typeface="Times New Roman" panose="02020603050405020304" pitchFamily="18" charset="0"/>
              </a:rPr>
              <a:t>tumors</a:t>
            </a:r>
            <a:r>
              <a:rPr lang="en-IN" dirty="0">
                <a:effectLst/>
                <a:latin typeface="Times New Roman" panose="02020603050405020304" pitchFamily="18" charset="0"/>
                <a:ea typeface="Times New Roman" panose="02020603050405020304" pitchFamily="18" charset="0"/>
              </a:rPr>
              <a:t> and their response to therapy.</a:t>
            </a:r>
          </a:p>
          <a:p>
            <a:pPr algn="just"/>
            <a:endParaRPr lang="en-IN" dirty="0"/>
          </a:p>
        </p:txBody>
      </p:sp>
    </p:spTree>
    <p:extLst>
      <p:ext uri="{BB962C8B-B14F-4D97-AF65-F5344CB8AC3E}">
        <p14:creationId xmlns:p14="http://schemas.microsoft.com/office/powerpoint/2010/main" val="42671057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6D96-6F60-0382-3F7D-33BB2624F30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0B71FDE-67D4-C687-8D4E-E31CD99E264C}"/>
              </a:ext>
            </a:extLst>
          </p:cNvPr>
          <p:cNvSpPr>
            <a:spLocks noGrp="1"/>
          </p:cNvSpPr>
          <p:nvPr>
            <p:ph idx="1"/>
          </p:nvPr>
        </p:nvSpPr>
        <p:spPr>
          <a:xfrm>
            <a:off x="1365740" y="2811909"/>
            <a:ext cx="10292862" cy="3764738"/>
          </a:xfrm>
        </p:spPr>
        <p:txBody>
          <a:bodyPr>
            <a:normAutofit fontScale="62500" lnSpcReduction="20000"/>
          </a:bodyPr>
          <a:lstStyle/>
          <a:p>
            <a:pPr marL="342900" marR="741680" lvl="0" indent="-342900" algn="just">
              <a:lnSpc>
                <a:spcPct val="150000"/>
              </a:lnSpc>
              <a:spcBef>
                <a:spcPts val="5"/>
              </a:spcBef>
              <a:spcAft>
                <a:spcPts val="0"/>
              </a:spcAft>
              <a:buSzPts val="1200"/>
              <a:buFont typeface="Times New Roman" panose="02020603050405020304" pitchFamily="18" charset="0"/>
              <a:buAutoNum type="arabicPeriod"/>
              <a:tabLst>
                <a:tab pos="758825" algn="l"/>
              </a:tabLst>
            </a:pPr>
            <a:r>
              <a:rPr lang="en-US" sz="2400" spc="0" dirty="0">
                <a:effectLst/>
                <a:latin typeface="Times New Roman" panose="02020603050405020304" pitchFamily="18" charset="0"/>
                <a:ea typeface="Times New Roman" panose="02020603050405020304" pitchFamily="18" charset="0"/>
              </a:rPr>
              <a:t>Machiraju Jaya Lakshmi &amp; </a:t>
            </a:r>
            <a:r>
              <a:rPr lang="en-US" sz="2400" spc="0" dirty="0" err="1">
                <a:effectLst/>
                <a:latin typeface="Times New Roman" panose="02020603050405020304" pitchFamily="18" charset="0"/>
                <a:ea typeface="Times New Roman" panose="02020603050405020304" pitchFamily="18" charset="0"/>
              </a:rPr>
              <a:t>S.Nagaraja</a:t>
            </a:r>
            <a:r>
              <a:rPr lang="en-US" sz="2400" spc="0" dirty="0">
                <a:effectLst/>
                <a:latin typeface="Times New Roman" panose="02020603050405020304" pitchFamily="18" charset="0"/>
                <a:ea typeface="Times New Roman" panose="02020603050405020304" pitchFamily="18" charset="0"/>
              </a:rPr>
              <a:t> Rao., “Brain tumor magnetic resonance image classification: a deep learning approach,” Soft Computing, vol. 26, pp.6245–6253, 2022.</a:t>
            </a:r>
            <a:endParaRPr lang="en-IN" sz="2400" spc="0" dirty="0">
              <a:effectLst/>
              <a:latin typeface="Times New Roman" panose="02020603050405020304" pitchFamily="18" charset="0"/>
              <a:ea typeface="Times New Roman" panose="02020603050405020304" pitchFamily="18" charset="0"/>
            </a:endParaRPr>
          </a:p>
          <a:p>
            <a:pPr marL="342900" marR="741680" lvl="0" indent="-342900" algn="just">
              <a:lnSpc>
                <a:spcPct val="150000"/>
              </a:lnSpc>
              <a:spcBef>
                <a:spcPts val="5"/>
              </a:spcBef>
              <a:spcAft>
                <a:spcPts val="0"/>
              </a:spcAft>
              <a:buSzPts val="1200"/>
              <a:buFont typeface="Times New Roman" panose="02020603050405020304" pitchFamily="18" charset="0"/>
              <a:buAutoNum type="arabicPeriod"/>
              <a:tabLst>
                <a:tab pos="758825" algn="l"/>
              </a:tabLst>
            </a:pPr>
            <a:r>
              <a:rPr lang="en-US" sz="2400" spc="0" dirty="0">
                <a:effectLst/>
                <a:latin typeface="Times New Roman" panose="02020603050405020304" pitchFamily="18" charset="0"/>
                <a:ea typeface="Times New Roman" panose="02020603050405020304" pitchFamily="18" charset="0"/>
              </a:rPr>
              <a:t>Jiang, Y. et.al., “A Brain Tumor Segmentation New Method Based on Statistical Thresholding and Multiscale CNN,” Intelligent Computing Methodologies, vol. 2, issue (3), pp. 235-245, 2019.</a:t>
            </a:r>
            <a:endParaRPr lang="en-IN" sz="2400" spc="0" dirty="0">
              <a:effectLst/>
              <a:latin typeface="Times New Roman" panose="02020603050405020304" pitchFamily="18" charset="0"/>
              <a:ea typeface="Times New Roman" panose="02020603050405020304" pitchFamily="18" charset="0"/>
            </a:endParaRPr>
          </a:p>
          <a:p>
            <a:pPr marL="342900" marR="741680" lvl="0" indent="-342900" algn="just">
              <a:lnSpc>
                <a:spcPct val="150000"/>
              </a:lnSpc>
              <a:spcBef>
                <a:spcPts val="5"/>
              </a:spcBef>
              <a:spcAft>
                <a:spcPts val="0"/>
              </a:spcAft>
              <a:buSzPts val="1200"/>
              <a:buFont typeface="Times New Roman" panose="02020603050405020304" pitchFamily="18" charset="0"/>
              <a:buAutoNum type="arabicPeriod"/>
              <a:tabLst>
                <a:tab pos="758825" algn="l"/>
              </a:tabLst>
            </a:pPr>
            <a:r>
              <a:rPr lang="en-US" sz="2400" spc="0" dirty="0">
                <a:effectLst/>
                <a:latin typeface="Times New Roman" panose="02020603050405020304" pitchFamily="18" charset="0"/>
                <a:ea typeface="Times New Roman" panose="02020603050405020304" pitchFamily="18" charset="0"/>
              </a:rPr>
              <a:t>Liu, D. et.al., “3D Large Kernel Anisotropic Network for Brain Tumor Segmentation,” Neural Information Processing, pp. 444-454, 2018.</a:t>
            </a:r>
            <a:endParaRPr lang="en-IN" sz="2400" spc="0" dirty="0">
              <a:effectLst/>
              <a:latin typeface="Times New Roman" panose="02020603050405020304" pitchFamily="18" charset="0"/>
              <a:ea typeface="Times New Roman" panose="02020603050405020304" pitchFamily="18" charset="0"/>
            </a:endParaRPr>
          </a:p>
          <a:p>
            <a:pPr marL="342900" marR="741680" lvl="0" indent="-342900" algn="just">
              <a:lnSpc>
                <a:spcPct val="150000"/>
              </a:lnSpc>
              <a:spcBef>
                <a:spcPts val="5"/>
              </a:spcBef>
              <a:spcAft>
                <a:spcPts val="0"/>
              </a:spcAft>
              <a:buSzPts val="1200"/>
              <a:buFont typeface="Times New Roman" panose="02020603050405020304" pitchFamily="18" charset="0"/>
              <a:buAutoNum type="arabicPeriod"/>
              <a:tabLst>
                <a:tab pos="758825" algn="l"/>
              </a:tabLst>
            </a:pPr>
            <a:r>
              <a:rPr lang="en-US" sz="2400" spc="0" dirty="0" err="1">
                <a:effectLst/>
                <a:latin typeface="Times New Roman" panose="02020603050405020304" pitchFamily="18" charset="0"/>
                <a:ea typeface="Times New Roman" panose="02020603050405020304" pitchFamily="18" charset="0"/>
              </a:rPr>
              <a:t>Bhanothu</a:t>
            </a:r>
            <a:r>
              <a:rPr lang="en-US" sz="2400" spc="0" dirty="0">
                <a:effectLst/>
                <a:latin typeface="Times New Roman" panose="02020603050405020304" pitchFamily="18" charset="0"/>
                <a:ea typeface="Times New Roman" panose="02020603050405020304" pitchFamily="18" charset="0"/>
              </a:rPr>
              <a:t>, Y. et.al., “Detection and classification of brain tumor in </a:t>
            </a:r>
            <a:r>
              <a:rPr lang="en-US" sz="2400" spc="0" dirty="0" err="1">
                <a:effectLst/>
                <a:latin typeface="Times New Roman" panose="02020603050405020304" pitchFamily="18" charset="0"/>
                <a:ea typeface="Times New Roman" panose="02020603050405020304" pitchFamily="18" charset="0"/>
              </a:rPr>
              <a:t>mri</a:t>
            </a:r>
            <a:r>
              <a:rPr lang="en-US" sz="2400" spc="0" dirty="0">
                <a:effectLst/>
                <a:latin typeface="Times New Roman" panose="02020603050405020304" pitchFamily="18" charset="0"/>
                <a:ea typeface="Times New Roman" panose="02020603050405020304" pitchFamily="18" charset="0"/>
              </a:rPr>
              <a:t> images using deep convolutional network,” International Conference on Advanced Computing and Communication Systems , pp. 248–252, 2020.</a:t>
            </a:r>
            <a:endParaRPr lang="en-IN" sz="2400" spc="0" dirty="0">
              <a:effectLst/>
              <a:latin typeface="Times New Roman" panose="02020603050405020304" pitchFamily="18" charset="0"/>
              <a:ea typeface="Times New Roman" panose="02020603050405020304" pitchFamily="18" charset="0"/>
            </a:endParaRPr>
          </a:p>
          <a:p>
            <a:pPr marL="342900" marR="741680" lvl="0" indent="-342900" algn="just">
              <a:lnSpc>
                <a:spcPct val="150000"/>
              </a:lnSpc>
              <a:spcBef>
                <a:spcPts val="5"/>
              </a:spcBef>
              <a:spcAft>
                <a:spcPts val="0"/>
              </a:spcAft>
              <a:buSzPts val="1200"/>
              <a:buFont typeface="Times New Roman" panose="02020603050405020304" pitchFamily="18" charset="0"/>
              <a:buAutoNum type="arabicPeriod"/>
              <a:tabLst>
                <a:tab pos="758825" algn="l"/>
              </a:tabLst>
            </a:pPr>
            <a:r>
              <a:rPr lang="en-US" sz="2400" spc="0" dirty="0">
                <a:effectLst/>
                <a:latin typeface="Times New Roman" panose="02020603050405020304" pitchFamily="18" charset="0"/>
                <a:ea typeface="Times New Roman" panose="02020603050405020304" pitchFamily="18" charset="0"/>
              </a:rPr>
              <a:t>Ahmed et.al., “Fine-tuning convolutional deep features for MRI based brain tumor classification,” Medical Imaging, Vol. 10134, 2017.</a:t>
            </a:r>
            <a:endParaRPr lang="en-IN" dirty="0"/>
          </a:p>
        </p:txBody>
      </p:sp>
    </p:spTree>
    <p:extLst>
      <p:ext uri="{BB962C8B-B14F-4D97-AF65-F5344CB8AC3E}">
        <p14:creationId xmlns:p14="http://schemas.microsoft.com/office/powerpoint/2010/main" val="313836653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C7037A-CA1B-E9C5-0FCE-CEC2E50AF4F0}"/>
              </a:ext>
            </a:extLst>
          </p:cNvPr>
          <p:cNvSpPr txBox="1"/>
          <p:nvPr/>
        </p:nvSpPr>
        <p:spPr>
          <a:xfrm>
            <a:off x="3053861" y="2347546"/>
            <a:ext cx="6084277" cy="2554545"/>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THANK YOU</a:t>
            </a:r>
          </a:p>
          <a:p>
            <a:pPr algn="ctr"/>
            <a:endParaRPr lang="en-IN" sz="4000" dirty="0">
              <a:latin typeface="Times New Roman" panose="02020603050405020304" pitchFamily="18" charset="0"/>
              <a:cs typeface="Times New Roman" panose="02020603050405020304" pitchFamily="18" charset="0"/>
            </a:endParaRPr>
          </a:p>
          <a:p>
            <a:pPr algn="ctr"/>
            <a:r>
              <a:rPr lang="en-IN" sz="4000" dirty="0">
                <a:latin typeface="Times New Roman" panose="02020603050405020304" pitchFamily="18" charset="0"/>
                <a:cs typeface="Times New Roman" panose="02020603050405020304" pitchFamily="18" charset="0"/>
              </a:rPr>
              <a:t>Any Queries ??</a:t>
            </a:r>
          </a:p>
          <a:p>
            <a:endParaRPr lang="en-IN" sz="4000" dirty="0"/>
          </a:p>
        </p:txBody>
      </p:sp>
    </p:spTree>
    <p:extLst>
      <p:ext uri="{BB962C8B-B14F-4D97-AF65-F5344CB8AC3E}">
        <p14:creationId xmlns:p14="http://schemas.microsoft.com/office/powerpoint/2010/main" val="200850439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5095-1DBD-EFA9-2A1F-3819AA49DF5A}"/>
              </a:ext>
            </a:extLst>
          </p:cNvPr>
          <p:cNvSpPr>
            <a:spLocks noGrp="1"/>
          </p:cNvSpPr>
          <p:nvPr>
            <p:ph type="title"/>
          </p:nvPr>
        </p:nvSpPr>
        <p:spPr/>
        <p:txBody>
          <a:bodyPr/>
          <a:lstStyle/>
          <a:p>
            <a:r>
              <a:rPr lang="en-IN" dirty="0"/>
              <a:t>INTRODUCTION &amp; MOTIVATION</a:t>
            </a:r>
          </a:p>
        </p:txBody>
      </p:sp>
      <p:sp>
        <p:nvSpPr>
          <p:cNvPr id="3" name="Content Placeholder 2">
            <a:extLst>
              <a:ext uri="{FF2B5EF4-FFF2-40B4-BE49-F238E27FC236}">
                <a16:creationId xmlns:a16="http://schemas.microsoft.com/office/drawing/2014/main" id="{9EC0A3DF-29BC-D278-4FE1-0B589A44D163}"/>
              </a:ext>
            </a:extLst>
          </p:cNvPr>
          <p:cNvSpPr>
            <a:spLocks noGrp="1"/>
          </p:cNvSpPr>
          <p:nvPr>
            <p:ph idx="1"/>
          </p:nvPr>
        </p:nvSpPr>
        <p:spPr/>
        <p:txBody>
          <a:bodyPr/>
          <a:lstStyle/>
          <a:p>
            <a:r>
              <a:rPr lang="en-IN" b="1" dirty="0"/>
              <a:t>Introduction</a:t>
            </a:r>
          </a:p>
          <a:p>
            <a:pPr marL="0" indent="0" algn="just">
              <a:buNone/>
            </a:pPr>
            <a:r>
              <a:rPr lang="en-US" sz="1800" dirty="0">
                <a:effectLst/>
                <a:latin typeface="Times New Roman" panose="02020603050405020304" pitchFamily="18" charset="0"/>
                <a:ea typeface="Times New Roman" panose="02020603050405020304" pitchFamily="18" charset="0"/>
              </a:rPr>
              <a:t>		Brain tumors are among the most challenging medical conditions, with their detection and 		diagnosis playing a crucial role in patient outcomes. Timely detection is paramount for 			effective treatment planning and improved prognosis. However, traditional diagnostic 			methods such as visual interpretation of MRI scans have limitations including subjectivity 		and reliance on human expertise. These limitations underscore the necessity for automated 		and accurate brain tumor detection systems.</a:t>
            </a:r>
          </a:p>
          <a:p>
            <a:pPr marL="0" indent="0" algn="just">
              <a:buNone/>
            </a:pPr>
            <a:r>
              <a:rPr lang="en-US" sz="1800" dirty="0">
                <a:effectLst/>
                <a:latin typeface="Times New Roman" panose="02020603050405020304" pitchFamily="18" charset="0"/>
                <a:ea typeface="Times New Roman" panose="02020603050405020304" pitchFamily="18" charset="0"/>
              </a:rPr>
              <a:t>		Deep learning neural networks, such as convolutional neural networks (CNNs), have shown 		remarkable performance in various image recognition tasks, making them promising 			candidates for accurately identifying brain tumors in MRI scans.</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0647091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E5216C-2048-E4DF-848B-9E1733D00748}"/>
              </a:ext>
            </a:extLst>
          </p:cNvPr>
          <p:cNvSpPr txBox="1"/>
          <p:nvPr/>
        </p:nvSpPr>
        <p:spPr>
          <a:xfrm>
            <a:off x="1485899" y="2228671"/>
            <a:ext cx="9583616" cy="2292935"/>
          </a:xfrm>
          <a:prstGeom prst="rect">
            <a:avLst/>
          </a:prstGeom>
          <a:noFill/>
        </p:spPr>
        <p:txBody>
          <a:bodyPr wrap="square" rtlCol="0">
            <a:spAutoFit/>
          </a:bodyPr>
          <a:lstStyle/>
          <a:p>
            <a:pPr marL="285750" indent="-285750">
              <a:spcBef>
                <a:spcPts val="24"/>
              </a:spcBef>
              <a:spcAft>
                <a:spcPts val="600"/>
              </a:spcAft>
              <a:buFont typeface="Arial" panose="020B0604020202020204" pitchFamily="34" charset="0"/>
              <a:buChar char="•"/>
            </a:pPr>
            <a:r>
              <a:rPr lang="en-IN" sz="2400" b="1" dirty="0"/>
              <a:t>Motivation</a:t>
            </a:r>
          </a:p>
          <a:p>
            <a:pPr algn="just"/>
            <a:r>
              <a:rPr lang="en-US" sz="1800" dirty="0">
                <a:effectLst/>
                <a:latin typeface="Times New Roman" panose="02020603050405020304" pitchFamily="18" charset="0"/>
                <a:ea typeface="Times New Roman" panose="02020603050405020304" pitchFamily="18" charset="0"/>
              </a:rPr>
              <a:t>		The motivation behind this project stems from the need to address the shortcomings of 			conventional diagnostic methods and to explore the potential of deep learning in improving 		the accuracy and efficiency of brain tumor identification. By leveraging the power of deep 		learning algorithms, we aim to develop a robust and automated system that can assist 			clinicians in accurately detecting brain tumors from MRI scans.</a:t>
            </a:r>
            <a:endParaRPr lang="en-IN" sz="1800" dirty="0">
              <a:effectLst/>
              <a:latin typeface="Times New Roman" panose="02020603050405020304" pitchFamily="18" charset="0"/>
              <a:ea typeface="Times New Roman" panose="02020603050405020304" pitchFamily="18" charset="0"/>
            </a:endParaRPr>
          </a:p>
          <a:p>
            <a:endParaRPr lang="en-IN" sz="2400" b="1" dirty="0"/>
          </a:p>
        </p:txBody>
      </p:sp>
    </p:spTree>
    <p:extLst>
      <p:ext uri="{BB962C8B-B14F-4D97-AF65-F5344CB8AC3E}">
        <p14:creationId xmlns:p14="http://schemas.microsoft.com/office/powerpoint/2010/main" val="32109370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4BC9-4564-AAB3-6D17-2629F1DD7935}"/>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6C4617F7-DC60-5FDB-6DE7-AE0656EC1DAA}"/>
              </a:ext>
            </a:extLst>
          </p:cNvPr>
          <p:cNvSpPr>
            <a:spLocks noGrp="1"/>
          </p:cNvSpPr>
          <p:nvPr>
            <p:ph idx="1"/>
          </p:nvPr>
        </p:nvSpPr>
        <p:spPr>
          <a:xfrm>
            <a:off x="1295401" y="2556931"/>
            <a:ext cx="9888414" cy="3597683"/>
          </a:xfrm>
        </p:spPr>
        <p:txBody>
          <a:bodyPr>
            <a:normAutofit fontScale="77500" lnSpcReduction="20000"/>
          </a:bodyPr>
          <a:lstStyle/>
          <a:p>
            <a:pPr marR="831215" algn="just">
              <a:lnSpc>
                <a:spcPct val="150000"/>
              </a:lnSpc>
              <a:spcAft>
                <a:spcPts val="0"/>
              </a:spcAft>
            </a:pPr>
            <a:r>
              <a:rPr lang="en-US" sz="1800" b="1" dirty="0" err="1">
                <a:effectLst/>
                <a:latin typeface="Times New Roman" panose="02020603050405020304" pitchFamily="18" charset="0"/>
                <a:ea typeface="Times New Roman" panose="02020603050405020304" pitchFamily="18" charset="0"/>
              </a:rPr>
              <a:t>S.Nagaraja</a:t>
            </a:r>
            <a:r>
              <a:rPr lang="en-US" sz="1800" b="1" dirty="0">
                <a:effectLst/>
                <a:latin typeface="Times New Roman" panose="02020603050405020304" pitchFamily="18" charset="0"/>
                <a:ea typeface="Times New Roman" panose="02020603050405020304" pitchFamily="18" charset="0"/>
              </a:rPr>
              <a:t> Rao &amp; Machiraju Jaya Lakshmi (2022)</a:t>
            </a:r>
            <a:r>
              <a:rPr lang="en-US" sz="1800" dirty="0">
                <a:effectLst/>
                <a:latin typeface="Times New Roman" panose="02020603050405020304" pitchFamily="18" charset="0"/>
                <a:ea typeface="Times New Roman" panose="02020603050405020304" pitchFamily="18" charset="0"/>
              </a:rPr>
              <a:t>: This study proposed a deep learning approach for brain tumor magnetic resonance image classification. They employed a CNN architecture and achieved significant improvements in accuracy and sensitivity compared to traditional methods. By leveraging CNN's ability to automatically learn relevant features from MRI data, they demonstrated robust performance in classifying brain tumors accurately. The study utilized a diverse dataset and conducted rigorous validation, ensuring the reliability of their findings.</a:t>
            </a:r>
            <a:endParaRPr lang="en-IN" sz="1800" dirty="0">
              <a:latin typeface="Times New Roman" panose="02020603050405020304" pitchFamily="18" charset="0"/>
              <a:ea typeface="Times New Roman" panose="02020603050405020304" pitchFamily="18" charset="0"/>
            </a:endParaRPr>
          </a:p>
          <a:p>
            <a:pPr marL="342900" marR="831215" lvl="0" indent="-342900" algn="just">
              <a:lnSpc>
                <a:spcPct val="150000"/>
              </a:lnSpc>
              <a:spcAft>
                <a:spcPts val="0"/>
              </a:spcAft>
              <a:buFont typeface="+mj-lt"/>
              <a:buAutoNum type="arabicPeriod"/>
            </a:pPr>
            <a:endParaRPr lang="en-IN" sz="1800" dirty="0">
              <a:effectLst/>
              <a:latin typeface="Times New Roman" panose="02020603050405020304" pitchFamily="18" charset="0"/>
              <a:ea typeface="Times New Roman" panose="02020603050405020304" pitchFamily="18" charset="0"/>
            </a:endParaRPr>
          </a:p>
          <a:p>
            <a:pPr marR="831215" algn="just">
              <a:lnSpc>
                <a:spcPct val="150000"/>
              </a:lnSpc>
              <a:spcAft>
                <a:spcPts val="0"/>
              </a:spcAft>
            </a:pPr>
            <a:r>
              <a:rPr lang="en-US" sz="1800" b="1" dirty="0">
                <a:effectLst/>
                <a:latin typeface="Times New Roman" panose="02020603050405020304" pitchFamily="18" charset="0"/>
                <a:ea typeface="Times New Roman" panose="02020603050405020304" pitchFamily="18" charset="0"/>
              </a:rPr>
              <a:t>Jiang et al. (2019)</a:t>
            </a:r>
            <a:r>
              <a:rPr lang="en-US" sz="1800" dirty="0">
                <a:effectLst/>
                <a:latin typeface="Times New Roman" panose="02020603050405020304" pitchFamily="18" charset="0"/>
                <a:ea typeface="Times New Roman" panose="02020603050405020304" pitchFamily="18" charset="0"/>
              </a:rPr>
              <a:t>: Jiang et al. introduced a new method based on statistical thresholding and multiscale CNN for brain tumor segmentation. Their approach combined statistical thresholding techniques with the feature learning capability of CNNs to achieve accurate segmentation results. By incorporating multiscale information, the model captured both local and global features, leading to improved segmentation performance. The study conducted extensive experiments on benchmark datasets and demonstrated the effectiveness of their proposed method in segmenting various types of brain tumors.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7860303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902BD0-565C-0A30-BE58-B50AD7A173B5}"/>
              </a:ext>
            </a:extLst>
          </p:cNvPr>
          <p:cNvSpPr txBox="1"/>
          <p:nvPr/>
        </p:nvSpPr>
        <p:spPr>
          <a:xfrm>
            <a:off x="1169378" y="850120"/>
            <a:ext cx="10515599" cy="5157759"/>
          </a:xfrm>
          <a:prstGeom prst="rect">
            <a:avLst/>
          </a:prstGeom>
          <a:noFill/>
        </p:spPr>
        <p:txBody>
          <a:bodyPr wrap="square" rtlCol="0">
            <a:spAutoFit/>
          </a:bodyPr>
          <a:lstStyle/>
          <a:p>
            <a:pPr marL="342900" marR="831215" lvl="0" indent="-342900" algn="just">
              <a:lnSpc>
                <a:spcPct val="150000"/>
              </a:lnSpc>
              <a:spcAft>
                <a:spcPts val="0"/>
              </a:spcAft>
              <a:buFont typeface="Arial" panose="020B0604020202020204" pitchFamily="34" charset="0"/>
              <a:buChar char="•"/>
            </a:pPr>
            <a:r>
              <a:rPr lang="en-US" sz="1300" b="1" dirty="0">
                <a:effectLst/>
                <a:latin typeface="Times New Roman" panose="02020603050405020304" pitchFamily="18" charset="0"/>
                <a:ea typeface="Times New Roman" panose="02020603050405020304" pitchFamily="18" charset="0"/>
              </a:rPr>
              <a:t>Liu et al. (2018)</a:t>
            </a:r>
            <a:r>
              <a:rPr lang="en-US" sz="1300" dirty="0">
                <a:effectLst/>
                <a:latin typeface="Times New Roman" panose="02020603050405020304" pitchFamily="18" charset="0"/>
                <a:ea typeface="Times New Roman" panose="02020603050405020304" pitchFamily="18" charset="0"/>
              </a:rPr>
              <a:t>: Liu et al. proposed a 3D kernel anisotropic network for brain tumor segmentation. Their method leveraged 3D convolutional operations with large kernels to capture spatial features efficiently. By incorporating anisotropic convolutions, the model adapted to the irregular shapes and structures of brain tumors, resulting in more accurate segmentation. The study conducted comprehensive evaluations on both public and in-house datasets, demonstrating superior performance compared to existing methods. The proposed network architecture showed robustness across different MRI modalities and tumor types.</a:t>
            </a:r>
          </a:p>
          <a:p>
            <a:pPr marL="342900" marR="831215" lvl="0" indent="-342900" algn="just">
              <a:lnSpc>
                <a:spcPct val="150000"/>
              </a:lnSpc>
              <a:spcAft>
                <a:spcPts val="0"/>
              </a:spcAft>
              <a:buFont typeface="Arial" panose="020B0604020202020204" pitchFamily="34" charset="0"/>
              <a:buChar char="•"/>
            </a:pPr>
            <a:endParaRPr lang="en-IN" sz="1300" dirty="0">
              <a:effectLst/>
              <a:latin typeface="Times New Roman" panose="02020603050405020304" pitchFamily="18" charset="0"/>
              <a:ea typeface="Times New Roman" panose="02020603050405020304" pitchFamily="18" charset="0"/>
            </a:endParaRPr>
          </a:p>
          <a:p>
            <a:pPr marL="342900" marR="831215" lvl="0" indent="-342900" algn="just">
              <a:lnSpc>
                <a:spcPct val="150000"/>
              </a:lnSpc>
              <a:spcAft>
                <a:spcPts val="0"/>
              </a:spcAft>
              <a:buFont typeface="Arial" panose="020B0604020202020204" pitchFamily="34" charset="0"/>
              <a:buChar char="•"/>
            </a:pPr>
            <a:r>
              <a:rPr lang="en-US" sz="1300" b="1" dirty="0" err="1">
                <a:effectLst/>
                <a:latin typeface="Times New Roman" panose="02020603050405020304" pitchFamily="18" charset="0"/>
                <a:ea typeface="Times New Roman" panose="02020603050405020304" pitchFamily="18" charset="0"/>
              </a:rPr>
              <a:t>Bhanothu</a:t>
            </a:r>
            <a:r>
              <a:rPr lang="en-US" sz="1300" b="1" dirty="0">
                <a:effectLst/>
                <a:latin typeface="Times New Roman" panose="02020603050405020304" pitchFamily="18" charset="0"/>
                <a:ea typeface="Times New Roman" panose="02020603050405020304" pitchFamily="18" charset="0"/>
              </a:rPr>
              <a:t> et al. (2020)</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Bhanothu</a:t>
            </a:r>
            <a:r>
              <a:rPr lang="en-US" sz="1300" dirty="0">
                <a:effectLst/>
                <a:latin typeface="Times New Roman" panose="02020603050405020304" pitchFamily="18" charset="0"/>
                <a:ea typeface="Times New Roman" panose="02020603050405020304" pitchFamily="18" charset="0"/>
              </a:rPr>
              <a:t> et al. developed a deep convolutional network for the detection and classification of brain tumors in MRI images. Their approach utilized a combination of convolutional and pooling layers to extract discriminative features from MRI scans. By training the network on a large dataset of labeled images, they achieved high accuracy in both detection and classification tasks. The study employed transfer learning techniques to leverage pre-trained models and fine-tuned them for brain tumor detection. Experimental results demonstrated the effectiveness of their approach in accurately identifying different types of brain tumors.</a:t>
            </a:r>
            <a:endParaRPr lang="en-IN" sz="1300" dirty="0">
              <a:latin typeface="Times New Roman" panose="02020603050405020304" pitchFamily="18" charset="0"/>
              <a:ea typeface="Times New Roman" panose="02020603050405020304" pitchFamily="18" charset="0"/>
            </a:endParaRPr>
          </a:p>
          <a:p>
            <a:pPr marL="342900" marR="831215" lvl="0" indent="-342900" algn="just">
              <a:lnSpc>
                <a:spcPct val="150000"/>
              </a:lnSpc>
              <a:spcAft>
                <a:spcPts val="0"/>
              </a:spcAft>
              <a:buFont typeface="Arial" panose="020B0604020202020204" pitchFamily="34" charset="0"/>
              <a:buChar char="•"/>
            </a:pPr>
            <a:endParaRPr lang="en-IN" sz="1300" dirty="0">
              <a:effectLst/>
              <a:latin typeface="Times New Roman" panose="02020603050405020304" pitchFamily="18" charset="0"/>
              <a:ea typeface="Times New Roman" panose="02020603050405020304" pitchFamily="18" charset="0"/>
            </a:endParaRPr>
          </a:p>
          <a:p>
            <a:pPr marL="342900" marR="831215" lvl="0" indent="-342900" algn="just">
              <a:lnSpc>
                <a:spcPct val="150000"/>
              </a:lnSpc>
              <a:spcAft>
                <a:spcPts val="0"/>
              </a:spcAft>
              <a:buFont typeface="Arial" panose="020B0604020202020204" pitchFamily="34" charset="0"/>
              <a:buChar char="•"/>
            </a:pPr>
            <a:r>
              <a:rPr lang="en-US" sz="1300" b="1" dirty="0">
                <a:effectLst/>
                <a:latin typeface="Times New Roman" panose="02020603050405020304" pitchFamily="18" charset="0"/>
                <a:ea typeface="Times New Roman" panose="02020603050405020304" pitchFamily="18" charset="0"/>
              </a:rPr>
              <a:t>Ahmed et al. (2017)</a:t>
            </a:r>
            <a:r>
              <a:rPr lang="en-US" sz="1300" dirty="0">
                <a:effectLst/>
                <a:latin typeface="Times New Roman" panose="02020603050405020304" pitchFamily="18" charset="0"/>
                <a:ea typeface="Times New Roman" panose="02020603050405020304" pitchFamily="18" charset="0"/>
              </a:rPr>
              <a:t>: Ahmed et al. fine-tuned convolutional deep features for MRI-based brain tumor classification. They employed a transfer learning approach, utilizing pre-trained deep CNN models and fine-tuning them on brain tumor MRI data. By fine-tuning the network's parameters on a large dataset of brain tumor images, they achieved state-of-the-art performance in distinguishing between different tumor types. The study conducted extensive experiments on benchmark datasets, demonstrating the robustness and generalization capability of their proposed method across different MRI modalities and tumor classes.</a:t>
            </a:r>
            <a:endParaRPr lang="en-IN" sz="1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93955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3075-C27F-6C8D-5CF0-8937A9764976}"/>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C38EE2BE-886F-74EB-9F9F-9F57BFF7104D}"/>
              </a:ext>
            </a:extLst>
          </p:cNvPr>
          <p:cNvSpPr>
            <a:spLocks noGrp="1"/>
          </p:cNvSpPr>
          <p:nvPr>
            <p:ph idx="1"/>
          </p:nvPr>
        </p:nvSpPr>
        <p:spPr/>
        <p:txBody>
          <a:bodyPr>
            <a:normAutofit lnSpcReduction="10000"/>
          </a:bodyPr>
          <a:lstStyle/>
          <a:p>
            <a:pPr marL="810260" marR="741680" algn="just">
              <a:lnSpc>
                <a:spcPct val="150000"/>
              </a:lnSpc>
              <a:spcAft>
                <a:spcPts val="0"/>
              </a:spcAft>
            </a:pPr>
            <a:r>
              <a:rPr lang="en-IN" sz="1800" b="1" dirty="0">
                <a:effectLst/>
                <a:latin typeface="Times New Roman" panose="02020603050405020304" pitchFamily="18" charset="0"/>
                <a:ea typeface="Calibri" panose="020F0502020204030204" pitchFamily="34" charset="0"/>
              </a:rPr>
              <a:t>Data Collection: </a:t>
            </a:r>
            <a:r>
              <a:rPr lang="en-IN" sz="1800" dirty="0">
                <a:effectLst/>
                <a:latin typeface="Times New Roman" panose="02020603050405020304" pitchFamily="18" charset="0"/>
                <a:ea typeface="Calibri" panose="020F0502020204030204" pitchFamily="34" charset="0"/>
              </a:rPr>
              <a:t>The first step involves acquiring medical imaging data, usually in the form of MRI (Magnetic Resonance Imaging) or CT (Computed Tomography) scans. These scans provide detailed images of the brain, allowing specialists to identify abnormalities like </a:t>
            </a:r>
            <a:r>
              <a:rPr lang="en-IN" sz="1800" dirty="0" err="1">
                <a:effectLst/>
                <a:latin typeface="Times New Roman" panose="02020603050405020304" pitchFamily="18" charset="0"/>
                <a:ea typeface="Calibri" panose="020F0502020204030204" pitchFamily="34" charset="0"/>
              </a:rPr>
              <a:t>tumors</a:t>
            </a:r>
            <a:r>
              <a:rPr lang="en-IN" sz="1800"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pPr marL="810260" marR="741680" algn="just">
              <a:lnSpc>
                <a:spcPct val="150000"/>
              </a:lnSpc>
              <a:spcAft>
                <a:spcPts val="0"/>
              </a:spcAft>
            </a:pPr>
            <a:r>
              <a:rPr lang="en-IN" sz="1800" b="1" dirty="0">
                <a:effectLst/>
                <a:latin typeface="Times New Roman" panose="02020603050405020304" pitchFamily="18" charset="0"/>
                <a:ea typeface="Calibri" panose="020F0502020204030204" pitchFamily="34" charset="0"/>
              </a:rPr>
              <a:t>Preprocessing:</a:t>
            </a:r>
            <a:r>
              <a:rPr lang="en-IN" sz="1800" dirty="0">
                <a:effectLst/>
                <a:latin typeface="Times New Roman" panose="02020603050405020304" pitchFamily="18" charset="0"/>
                <a:ea typeface="Calibri" panose="020F0502020204030204" pitchFamily="34" charset="0"/>
              </a:rPr>
              <a:t> Before feeding the data into the machine learning model, preprocessing steps are applied to enhance the quality of the images and remove any artifacts or noise. This may include data augmentation and rescaling, grey scale conversion and </a:t>
            </a:r>
            <a:r>
              <a:rPr lang="en-IN" sz="1800" dirty="0" err="1">
                <a:effectLst/>
                <a:latin typeface="Times New Roman" panose="02020603050405020304" pitchFamily="18" charset="0"/>
                <a:ea typeface="Calibri" panose="020F0502020204030204" pitchFamily="34" charset="0"/>
              </a:rPr>
              <a:t>guassian</a:t>
            </a:r>
            <a:r>
              <a:rPr lang="en-IN" sz="1800" dirty="0">
                <a:effectLst/>
                <a:latin typeface="Times New Roman" panose="02020603050405020304" pitchFamily="18" charset="0"/>
                <a:ea typeface="Calibri" panose="020F0502020204030204" pitchFamily="34" charset="0"/>
              </a:rPr>
              <a:t> blurring, and image resizing techniques.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7944414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F2546B-E048-0675-2ED6-AE60E1F13DDD}"/>
              </a:ext>
            </a:extLst>
          </p:cNvPr>
          <p:cNvSpPr txBox="1"/>
          <p:nvPr/>
        </p:nvSpPr>
        <p:spPr>
          <a:xfrm>
            <a:off x="728296" y="1066382"/>
            <a:ext cx="10102361" cy="5028556"/>
          </a:xfrm>
          <a:prstGeom prst="rect">
            <a:avLst/>
          </a:prstGeom>
          <a:noFill/>
        </p:spPr>
        <p:txBody>
          <a:bodyPr wrap="square" rtlCol="0">
            <a:spAutoFit/>
          </a:bodyPr>
          <a:lstStyle/>
          <a:p>
            <a:pPr marL="1094400" lvl="2" indent="-285750" algn="just">
              <a:lnSpc>
                <a:spcPct val="150000"/>
              </a:lnSpc>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Feature Extraction: </a:t>
            </a:r>
            <a:r>
              <a:rPr lang="en-US" dirty="0">
                <a:latin typeface="Times New Roman" panose="02020603050405020304" pitchFamily="18" charset="0"/>
                <a:cs typeface="Times New Roman" panose="02020603050405020304" pitchFamily="18" charset="0"/>
              </a:rPr>
              <a:t>Segmentation provides a means to extract quantitative features from the tumor region, such as shape descriptors, texture features, and intensity statistics. These features can be used to characterize the tumor's morphology, heterogeneity, and spatial distribution, which can aid in diagnosis and prognosis.</a:t>
            </a:r>
          </a:p>
          <a:p>
            <a:pPr marL="1096010" marR="741680" indent="-285750" algn="just">
              <a:lnSpc>
                <a:spcPct val="150000"/>
              </a:lnSpc>
              <a:spcAft>
                <a:spcPts val="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rPr>
              <a:t>Convolutional Neural Networks (CNNs): </a:t>
            </a:r>
            <a:r>
              <a:rPr lang="en-IN" sz="1800" dirty="0">
                <a:effectLst/>
                <a:latin typeface="Times New Roman" panose="02020603050405020304" pitchFamily="18" charset="0"/>
                <a:ea typeface="Calibri" panose="020F0502020204030204" pitchFamily="34" charset="0"/>
              </a:rPr>
              <a:t>CNNs are particularly effective for image analysis tasks due to their ability to automatically learn features from data. They are commonly used for tasks like image classification and segmentation. The 4 algorithms implemented are MobileNetV2, </a:t>
            </a:r>
            <a:r>
              <a:rPr lang="en-IN" sz="1800" dirty="0" err="1">
                <a:effectLst/>
                <a:latin typeface="Times New Roman" panose="02020603050405020304" pitchFamily="18" charset="0"/>
                <a:ea typeface="Calibri" panose="020F0502020204030204" pitchFamily="34" charset="0"/>
              </a:rPr>
              <a:t>EfficientNet</a:t>
            </a:r>
            <a:r>
              <a:rPr lang="en-IN" sz="1800" dirty="0">
                <a:effectLst/>
                <a:latin typeface="Times New Roman" panose="02020603050405020304" pitchFamily="18" charset="0"/>
                <a:ea typeface="Calibri" panose="020F0502020204030204" pitchFamily="34" charset="0"/>
              </a:rPr>
              <a:t>, ResNet50 and VGG16.</a:t>
            </a:r>
          </a:p>
          <a:p>
            <a:pPr marL="1096010" marR="741680" indent="-285750" algn="just">
              <a:lnSpc>
                <a:spcPct val="150000"/>
              </a:lnSpc>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rPr>
              <a:t>Training:</a:t>
            </a:r>
            <a:r>
              <a:rPr lang="en-IN" sz="1800" dirty="0">
                <a:effectLst/>
                <a:latin typeface="Times New Roman" panose="02020603050405020304" pitchFamily="18" charset="0"/>
                <a:ea typeface="Calibri" panose="020F0502020204030204" pitchFamily="34" charset="0"/>
              </a:rPr>
              <a:t> The machine learning model is trained using labelled data, where the input is the extracted features from the medical images, and the output is the presence or absence of a </a:t>
            </a:r>
            <a:r>
              <a:rPr lang="en-IN" sz="1800" dirty="0" err="1">
                <a:effectLst/>
                <a:latin typeface="Times New Roman" panose="02020603050405020304" pitchFamily="18" charset="0"/>
                <a:ea typeface="Calibri" panose="020F0502020204030204" pitchFamily="34" charset="0"/>
              </a:rPr>
              <a:t>tumor</a:t>
            </a:r>
            <a:r>
              <a:rPr lang="en-IN" sz="1800" dirty="0">
                <a:effectLst/>
                <a:latin typeface="Times New Roman" panose="02020603050405020304" pitchFamily="18" charset="0"/>
                <a:ea typeface="Calibri" panose="020F0502020204030204" pitchFamily="34" charset="0"/>
              </a:rPr>
              <a:t>.</a:t>
            </a:r>
          </a:p>
          <a:p>
            <a:pPr marL="810260" marR="741680" algn="just">
              <a:lnSpc>
                <a:spcPct val="150000"/>
              </a:lnSpc>
              <a:spcAft>
                <a:spcPts val="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26275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D51D01-FC64-628D-AA51-38FB81622D61}"/>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3036276" y="2519188"/>
            <a:ext cx="6450087" cy="3626635"/>
          </a:xfrm>
          <a:prstGeom prst="rect">
            <a:avLst/>
          </a:prstGeom>
          <a:noFill/>
          <a:ln>
            <a:noFill/>
          </a:ln>
        </p:spPr>
      </p:pic>
      <p:sp>
        <p:nvSpPr>
          <p:cNvPr id="8" name="TextBox 7">
            <a:extLst>
              <a:ext uri="{FF2B5EF4-FFF2-40B4-BE49-F238E27FC236}">
                <a16:creationId xmlns:a16="http://schemas.microsoft.com/office/drawing/2014/main" id="{B469D86A-9F6B-A66E-DE0A-51661804D791}"/>
              </a:ext>
            </a:extLst>
          </p:cNvPr>
          <p:cNvSpPr txBox="1"/>
          <p:nvPr/>
        </p:nvSpPr>
        <p:spPr>
          <a:xfrm>
            <a:off x="2912647" y="1529861"/>
            <a:ext cx="6564924" cy="523220"/>
          </a:xfrm>
          <a:prstGeom prst="rect">
            <a:avLst/>
          </a:prstGeom>
          <a:noFill/>
        </p:spPr>
        <p:txBody>
          <a:bodyPr wrap="square" rtlCol="0">
            <a:spAutoFit/>
          </a:bodyPr>
          <a:lstStyle/>
          <a:p>
            <a:pPr algn="ctr"/>
            <a:r>
              <a:rPr lang="en-US" sz="2800" b="1" dirty="0">
                <a:effectLst/>
                <a:latin typeface="Times New Roman" panose="02020603050405020304" pitchFamily="18" charset="0"/>
                <a:ea typeface="Times New Roman" panose="02020603050405020304" pitchFamily="18" charset="0"/>
              </a:rPr>
              <a:t>Basic building blocks of the algorithm</a:t>
            </a:r>
            <a:endParaRPr lang="en-IN" sz="2800" dirty="0"/>
          </a:p>
        </p:txBody>
      </p:sp>
    </p:spTree>
    <p:extLst>
      <p:ext uri="{BB962C8B-B14F-4D97-AF65-F5344CB8AC3E}">
        <p14:creationId xmlns:p14="http://schemas.microsoft.com/office/powerpoint/2010/main" val="7040709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46769D-8AF7-1D4A-F69A-726EC72772F1}"/>
              </a:ext>
            </a:extLst>
          </p:cNvPr>
          <p:cNvSpPr txBox="1"/>
          <p:nvPr/>
        </p:nvSpPr>
        <p:spPr>
          <a:xfrm>
            <a:off x="855785" y="1122471"/>
            <a:ext cx="10480430" cy="4613058"/>
          </a:xfrm>
          <a:prstGeom prst="rect">
            <a:avLst/>
          </a:prstGeom>
          <a:noFill/>
        </p:spPr>
        <p:txBody>
          <a:bodyPr wrap="square" rtlCol="0">
            <a:spAutoFit/>
          </a:bodyPr>
          <a:lstStyle/>
          <a:p>
            <a:pPr marL="1096010" marR="741680" indent="-285750" algn="just">
              <a:lnSpc>
                <a:spcPct val="150000"/>
              </a:lnSpc>
              <a:spcAft>
                <a:spcPts val="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rPr>
              <a:t>Validation and Testing: </a:t>
            </a:r>
            <a:r>
              <a:rPr lang="en-IN" sz="1800" dirty="0">
                <a:effectLst/>
                <a:latin typeface="Times New Roman" panose="02020603050405020304" pitchFamily="18" charset="0"/>
                <a:ea typeface="Calibri" panose="020F0502020204030204" pitchFamily="34" charset="0"/>
              </a:rPr>
              <a:t>The trained model is then validated using separate datasets to ensure its generalizability. Testing involves evaluating the performance of the model on unseen data to assess its accuracy, sensitivity, specificity, and other relevant metrics.</a:t>
            </a:r>
            <a:endParaRPr lang="en-IN" sz="1800" dirty="0">
              <a:effectLst/>
              <a:latin typeface="Times New Roman" panose="02020603050405020304" pitchFamily="18" charset="0"/>
              <a:ea typeface="Times New Roman" panose="02020603050405020304" pitchFamily="18" charset="0"/>
            </a:endParaRPr>
          </a:p>
          <a:p>
            <a:pPr marL="1096010" marR="741680" indent="-285750" algn="just">
              <a:lnSpc>
                <a:spcPct val="150000"/>
              </a:lnSpc>
              <a:spcAft>
                <a:spcPts val="0"/>
              </a:spcAft>
              <a:buFont typeface="Arial" panose="020B0604020202020204" pitchFamily="34" charset="0"/>
              <a:buChar char="•"/>
            </a:pPr>
            <a:r>
              <a:rPr lang="en-IN" b="1" dirty="0">
                <a:latin typeface="Times New Roman" panose="02020603050405020304" pitchFamily="18" charset="0"/>
                <a:ea typeface="Calibri" panose="020F0502020204030204" pitchFamily="34" charset="0"/>
              </a:rPr>
              <a:t>Grad-Cam Segmentation</a:t>
            </a:r>
            <a:r>
              <a:rPr lang="en-IN" sz="1800" b="1" dirty="0">
                <a:effectLst/>
                <a:latin typeface="Times New Roman" panose="02020603050405020304" pitchFamily="18" charset="0"/>
                <a:ea typeface="Calibri" panose="020F0502020204030204" pitchFamily="34" charset="0"/>
              </a:rPr>
              <a:t>:</a:t>
            </a:r>
            <a:r>
              <a:rPr lang="en-IN" sz="18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Times New Roman" panose="02020603050405020304" pitchFamily="18" charset="0"/>
              </a:rPr>
              <a:t>Gradient-weighted Class Activation Mapping, often known as Gram-Cam segmentation is a method that divides an image into its component parts according to its visual properties, usually with the use of deep learning algorithms. It is produced for the features extracted from intermediate layers of a convolutional neural network (CNN), which is a sort of pre-trained deep neural network that have been trained on a big dataset for a particular purpose like object identification or image classification. The network can distinguish between various visual patterns or textures in the picture by examining the correlations between features in these intermediary levels.</a:t>
            </a:r>
          </a:p>
        </p:txBody>
      </p:sp>
    </p:spTree>
    <p:extLst>
      <p:ext uri="{BB962C8B-B14F-4D97-AF65-F5344CB8AC3E}">
        <p14:creationId xmlns:p14="http://schemas.microsoft.com/office/powerpoint/2010/main" val="4230660067"/>
      </p:ext>
    </p:extLst>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473</TotalTime>
  <Words>1710</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Garamond</vt:lpstr>
      <vt:lpstr>Times New Roman</vt:lpstr>
      <vt:lpstr>Organic</vt:lpstr>
      <vt:lpstr>Brain-o-vision : Brain Tumor Detection</vt:lpstr>
      <vt:lpstr>INTRODUCTION &amp; MOTIVATION</vt:lpstr>
      <vt:lpstr>PowerPoint Presentation</vt:lpstr>
      <vt:lpstr>LITERATURE SURVEY</vt:lpstr>
      <vt:lpstr>PowerPoint Presentation</vt:lpstr>
      <vt:lpstr>METHODOLOGY</vt:lpstr>
      <vt:lpstr>PowerPoint Presentation</vt:lpstr>
      <vt:lpstr>PowerPoint Presentation</vt:lpstr>
      <vt:lpstr>PowerPoint Presentation</vt:lpstr>
      <vt:lpstr>RESULTS &amp; DISCUSSIONS</vt:lpstr>
      <vt:lpstr>PowerPoint Presentation</vt:lpstr>
      <vt:lpstr>PowerPoint Presentation</vt:lpstr>
      <vt:lpstr>PowerPoint Presentation</vt:lpstr>
      <vt:lpstr>CONCLUSION &amp; FUTURE WORK</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Brain-o-vision : Brain Tumor Detection</dc:title>
  <dc:creator>Swati Datta</dc:creator>
  <cp:lastModifiedBy>Swati Datta</cp:lastModifiedBy>
  <cp:revision>6</cp:revision>
  <dcterms:created xsi:type="dcterms:W3CDTF">2024-05-07T15:35:06Z</dcterms:created>
  <dcterms:modified xsi:type="dcterms:W3CDTF">2024-05-09T17:05:16Z</dcterms:modified>
</cp:coreProperties>
</file>