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1" r:id="rId26"/>
    <p:sldId id="282"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5807"/>
  </p:normalViewPr>
  <p:slideViewPr>
    <p:cSldViewPr snapToGrid="0">
      <p:cViewPr varScale="1">
        <p:scale>
          <a:sx n="84" d="100"/>
          <a:sy n="84"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01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53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4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72140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7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20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03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73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753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30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5/19/23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37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5/19/23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03121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https://cdn.ttgtmedia.com/rms/onlineimages/whatis-data_structure_mobile.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https://www.tutorialspoint.com/dsa_using_java/images/stack.jp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s://www.upgrad.com/blog/wp-content/uploads/2021/02/w1.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www.upgrad.com/blog/wp-content/uploads/2021/02/w2.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s://encrypted-tbn0.gstatic.com/images?q=tbn:ANd9GcQn1Tm4JP4kh7C9i04khhU7V-0UDOJBe7jiaQ&amp;usqp=CAU"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Sphere of mesh and nodes">
            <a:extLst>
              <a:ext uri="{FF2B5EF4-FFF2-40B4-BE49-F238E27FC236}">
                <a16:creationId xmlns:a16="http://schemas.microsoft.com/office/drawing/2014/main" id="{7F67B50B-49D3-55C7-38C9-F2178585534F}"/>
              </a:ext>
            </a:extLst>
          </p:cNvPr>
          <p:cNvPicPr>
            <a:picLocks noChangeAspect="1"/>
          </p:cNvPicPr>
          <p:nvPr/>
        </p:nvPicPr>
        <p:blipFill rotWithShape="1">
          <a:blip r:embed="rId2">
            <a:alphaModFix amt="60000"/>
          </a:blip>
          <a:srcRect t="2668" r="-1" b="2231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9FA82D18-ED93-EED6-7904-B99AC7CD40B4}"/>
              </a:ext>
            </a:extLst>
          </p:cNvPr>
          <p:cNvSpPr>
            <a:spLocks noGrp="1"/>
          </p:cNvSpPr>
          <p:nvPr>
            <p:ph type="ctrTitle"/>
          </p:nvPr>
        </p:nvSpPr>
        <p:spPr>
          <a:xfrm>
            <a:off x="521209" y="822960"/>
            <a:ext cx="7213092" cy="5015169"/>
          </a:xfrm>
        </p:spPr>
        <p:txBody>
          <a:bodyPr>
            <a:normAutofit/>
          </a:bodyPr>
          <a:lstStyle/>
          <a:p>
            <a:r>
              <a:rPr lang="en-US" sz="6000" dirty="0">
                <a:solidFill>
                  <a:srgbClr val="FFFFFF"/>
                </a:solidFill>
              </a:rPr>
              <a:t>Java Bootcamp</a:t>
            </a:r>
          </a:p>
        </p:txBody>
      </p:sp>
      <p:sp>
        <p:nvSpPr>
          <p:cNvPr id="3" name="Subtitle 2">
            <a:extLst>
              <a:ext uri="{FF2B5EF4-FFF2-40B4-BE49-F238E27FC236}">
                <a16:creationId xmlns:a16="http://schemas.microsoft.com/office/drawing/2014/main" id="{80CB262C-6B86-DBB9-E18C-36B2C5430555}"/>
              </a:ext>
            </a:extLst>
          </p:cNvPr>
          <p:cNvSpPr>
            <a:spLocks noGrp="1"/>
          </p:cNvSpPr>
          <p:nvPr>
            <p:ph type="subTitle" idx="1"/>
          </p:nvPr>
        </p:nvSpPr>
        <p:spPr>
          <a:xfrm>
            <a:off x="9261493" y="3041761"/>
            <a:ext cx="2429605" cy="2856204"/>
          </a:xfrm>
        </p:spPr>
        <p:txBody>
          <a:bodyPr>
            <a:normAutofit/>
          </a:bodyPr>
          <a:lstStyle/>
          <a:p>
            <a:r>
              <a:rPr lang="en-US" dirty="0">
                <a:solidFill>
                  <a:srgbClr val="FFFFFF"/>
                </a:solidFill>
              </a:rPr>
              <a:t>Datta </a:t>
            </a:r>
            <a:r>
              <a:rPr lang="en-US" dirty="0" err="1">
                <a:solidFill>
                  <a:srgbClr val="FFFFFF"/>
                </a:solidFill>
              </a:rPr>
              <a:t>diware</a:t>
            </a:r>
            <a:endParaRPr lang="en-US" dirty="0">
              <a:solidFill>
                <a:srgbClr val="FFFFFF"/>
              </a:solidFill>
            </a:endParaRPr>
          </a:p>
        </p:txBody>
      </p:sp>
      <p:cxnSp>
        <p:nvCxnSpPr>
          <p:cNvPr id="18"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12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E3D0-97C5-B711-082D-37E9C75C6F02}"/>
              </a:ext>
            </a:extLst>
          </p:cNvPr>
          <p:cNvSpPr>
            <a:spLocks noGrp="1"/>
          </p:cNvSpPr>
          <p:nvPr>
            <p:ph type="title"/>
          </p:nvPr>
        </p:nvSpPr>
        <p:spPr/>
        <p:txBody>
          <a:bodyPr/>
          <a:lstStyle/>
          <a:p>
            <a:r>
              <a:rPr lang="en-US" dirty="0"/>
              <a:t>Java I/O</a:t>
            </a:r>
          </a:p>
        </p:txBody>
      </p:sp>
      <p:graphicFrame>
        <p:nvGraphicFramePr>
          <p:cNvPr id="4" name="Table 4">
            <a:extLst>
              <a:ext uri="{FF2B5EF4-FFF2-40B4-BE49-F238E27FC236}">
                <a16:creationId xmlns:a16="http://schemas.microsoft.com/office/drawing/2014/main" id="{0C7FE52B-5CD7-C529-4E42-EBF9A3F01A1E}"/>
              </a:ext>
            </a:extLst>
          </p:cNvPr>
          <p:cNvGraphicFramePr>
            <a:graphicFrameLocks noGrp="1"/>
          </p:cNvGraphicFramePr>
          <p:nvPr>
            <p:ph idx="1"/>
            <p:extLst>
              <p:ext uri="{D42A27DB-BD31-4B8C-83A1-F6EECF244321}">
                <p14:modId xmlns:p14="http://schemas.microsoft.com/office/powerpoint/2010/main" val="1937573418"/>
              </p:ext>
            </p:extLst>
          </p:nvPr>
        </p:nvGraphicFramePr>
        <p:xfrm>
          <a:off x="571500" y="2076449"/>
          <a:ext cx="11060112" cy="4585217"/>
        </p:xfrm>
        <a:graphic>
          <a:graphicData uri="http://schemas.openxmlformats.org/drawingml/2006/table">
            <a:tbl>
              <a:tblPr firstRow="1" bandRow="1">
                <a:tableStyleId>{5C22544A-7EE6-4342-B048-85BDC9FD1C3A}</a:tableStyleId>
              </a:tblPr>
              <a:tblGrid>
                <a:gridCol w="5530056">
                  <a:extLst>
                    <a:ext uri="{9D8B030D-6E8A-4147-A177-3AD203B41FA5}">
                      <a16:colId xmlns:a16="http://schemas.microsoft.com/office/drawing/2014/main" val="1506985210"/>
                    </a:ext>
                  </a:extLst>
                </a:gridCol>
                <a:gridCol w="5530056">
                  <a:extLst>
                    <a:ext uri="{9D8B030D-6E8A-4147-A177-3AD203B41FA5}">
                      <a16:colId xmlns:a16="http://schemas.microsoft.com/office/drawing/2014/main" val="1247420374"/>
                    </a:ext>
                  </a:extLst>
                </a:gridCol>
              </a:tblGrid>
              <a:tr h="1042169">
                <a:tc>
                  <a:txBody>
                    <a:bodyPr/>
                    <a:lstStyle/>
                    <a:p>
                      <a:pPr marL="228600" marR="0" lvl="0" indent="-228600" algn="l" defTabSz="914400" rtl="0" eaLnBrk="1" fontAlgn="auto" latinLnBrk="0" hangingPunct="1">
                        <a:lnSpc>
                          <a:spcPct val="120000"/>
                        </a:lnSpc>
                        <a:spcBef>
                          <a:spcPts val="1000"/>
                        </a:spcBef>
                        <a:spcAft>
                          <a:spcPts val="0"/>
                        </a:spcAft>
                        <a:buClrTx/>
                        <a:buSzPct val="80000"/>
                        <a:buFont typeface="Arial" panose="020B0604020202020204" pitchFamily="34" charset="0"/>
                        <a:buChar char="•"/>
                        <a:tabLst/>
                        <a:defRPr/>
                      </a:pPr>
                      <a:r>
                        <a:rPr lang="en-IN" sz="2000" kern="1200" dirty="0">
                          <a:solidFill>
                            <a:schemeClr val="tx1"/>
                          </a:solidFill>
                          <a:latin typeface="+mn-lt"/>
                          <a:ea typeface="+mn-ea"/>
                          <a:cs typeface="+mn-cs"/>
                        </a:rPr>
                        <a:t>Byte Stream</a:t>
                      </a:r>
                    </a:p>
                    <a:p>
                      <a:pPr marL="228600" indent="-228600" algn="l" defTabSz="914400" rtl="0" eaLnBrk="1" latinLnBrk="0" hangingPunct="1">
                        <a:lnSpc>
                          <a:spcPct val="120000"/>
                        </a:lnSpc>
                        <a:spcBef>
                          <a:spcPts val="1000"/>
                        </a:spcBef>
                        <a:buSzPct val="80000"/>
                        <a:buFont typeface="Arial" panose="020B0604020202020204" pitchFamily="34" charset="0"/>
                        <a:buChar char="•"/>
                      </a:pPr>
                      <a:endParaRPr lang="en-US" sz="2000" kern="1200" dirty="0">
                        <a:solidFill>
                          <a:schemeClr val="tx1"/>
                        </a:solidFill>
                        <a:latin typeface="+mn-lt"/>
                        <a:ea typeface="+mn-ea"/>
                        <a:cs typeface="+mn-cs"/>
                      </a:endParaRPr>
                    </a:p>
                  </a:txBody>
                  <a:tcPr/>
                </a:tc>
                <a:tc>
                  <a:txBody>
                    <a:bodyPr/>
                    <a:lstStyle/>
                    <a:p>
                      <a:pPr marL="228600" marR="0" lvl="0" indent="-228600" algn="l" defTabSz="914400" rtl="0" eaLnBrk="1" fontAlgn="auto" latinLnBrk="0" hangingPunct="1">
                        <a:lnSpc>
                          <a:spcPct val="120000"/>
                        </a:lnSpc>
                        <a:spcBef>
                          <a:spcPts val="1000"/>
                        </a:spcBef>
                        <a:spcAft>
                          <a:spcPts val="0"/>
                        </a:spcAft>
                        <a:buClrTx/>
                        <a:buSzPct val="80000"/>
                        <a:buFont typeface="Arial" panose="020B0604020202020204" pitchFamily="34" charset="0"/>
                        <a:buChar char="•"/>
                        <a:tabLst/>
                        <a:defRPr/>
                      </a:pPr>
                      <a:r>
                        <a:rPr lang="en-IN" sz="2000" kern="1200" dirty="0">
                          <a:solidFill>
                            <a:schemeClr val="tx1"/>
                          </a:solidFill>
                          <a:latin typeface="+mn-lt"/>
                          <a:ea typeface="+mn-ea"/>
                          <a:cs typeface="+mn-cs"/>
                        </a:rPr>
                        <a:t>Character Stream</a:t>
                      </a:r>
                    </a:p>
                    <a:p>
                      <a:pPr marL="228600" indent="-228600" algn="l" defTabSz="914400" rtl="0" eaLnBrk="1" latinLnBrk="0" hangingPunct="1">
                        <a:lnSpc>
                          <a:spcPct val="120000"/>
                        </a:lnSpc>
                        <a:spcBef>
                          <a:spcPts val="1000"/>
                        </a:spcBef>
                        <a:buSzPct val="80000"/>
                        <a:buFont typeface="Arial" panose="020B0604020202020204" pitchFamily="34" charset="0"/>
                        <a:buChar char="•"/>
                      </a:pP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1164703451"/>
                  </a:ext>
                </a:extLst>
              </a:tr>
              <a:tr h="603796">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dirty="0">
                          <a:solidFill>
                            <a:schemeClr val="tx1"/>
                          </a:solidFill>
                          <a:latin typeface="+mn-lt"/>
                          <a:ea typeface="+mn-ea"/>
                          <a:cs typeface="+mn-cs"/>
                        </a:rPr>
                        <a:t>They process the data byte by byte.</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dirty="0">
                          <a:solidFill>
                            <a:schemeClr val="tx1"/>
                          </a:solidFill>
                          <a:latin typeface="+mn-lt"/>
                          <a:ea typeface="+mn-ea"/>
                          <a:cs typeface="+mn-cs"/>
                        </a:rPr>
                        <a:t>They process the data character by character.</a:t>
                      </a:r>
                    </a:p>
                  </a:txBody>
                  <a:tcPr anchor="ctr"/>
                </a:tc>
                <a:extLst>
                  <a:ext uri="{0D108BD9-81ED-4DB2-BD59-A6C34878D82A}">
                    <a16:rowId xmlns:a16="http://schemas.microsoft.com/office/drawing/2014/main" val="3477980276"/>
                  </a:ext>
                </a:extLst>
              </a:tr>
              <a:tr h="603796">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read/write data 8 bits maximum at a time.</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read/write data 16 bits maximum at a time.</a:t>
                      </a:r>
                    </a:p>
                  </a:txBody>
                  <a:tcPr anchor="ctr"/>
                </a:tc>
                <a:extLst>
                  <a:ext uri="{0D108BD9-81ED-4DB2-BD59-A6C34878D82A}">
                    <a16:rowId xmlns:a16="http://schemas.microsoft.com/office/drawing/2014/main" val="2191115288"/>
                  </a:ext>
                </a:extLst>
              </a:tr>
              <a:tr h="603796">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are most suitable to process binary files.</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They are most suitable to process text files.</a:t>
                      </a:r>
                    </a:p>
                  </a:txBody>
                  <a:tcPr anchor="ctr"/>
                </a:tc>
                <a:extLst>
                  <a:ext uri="{0D108BD9-81ED-4DB2-BD59-A6C34878D82A}">
                    <a16:rowId xmlns:a16="http://schemas.microsoft.com/office/drawing/2014/main" val="1512486825"/>
                  </a:ext>
                </a:extLst>
              </a:tr>
              <a:tr h="1042169">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a:solidFill>
                            <a:schemeClr val="tx1"/>
                          </a:solidFill>
                          <a:latin typeface="+mn-lt"/>
                          <a:ea typeface="+mn-ea"/>
                          <a:cs typeface="+mn-cs"/>
                        </a:rPr>
                        <a:t>All byte stream classes in Java are descendants of InputStream and OutputStream.</a:t>
                      </a:r>
                    </a:p>
                  </a:txBody>
                  <a:tcPr anchor="ctr"/>
                </a:tc>
                <a:tc>
                  <a:txBody>
                    <a:bodyPr/>
                    <a:lstStyle/>
                    <a:p>
                      <a:pPr marL="228600" indent="-228600" algn="l" defTabSz="914400" rtl="0" eaLnBrk="1" latinLnBrk="0" hangingPunct="1">
                        <a:lnSpc>
                          <a:spcPct val="120000"/>
                        </a:lnSpc>
                        <a:spcBef>
                          <a:spcPts val="1000"/>
                        </a:spcBef>
                        <a:buSzPct val="80000"/>
                        <a:buFont typeface="Arial" panose="020B0604020202020204" pitchFamily="34" charset="0"/>
                        <a:buChar char="•"/>
                      </a:pPr>
                      <a:r>
                        <a:rPr lang="en-IN" sz="2000" kern="1200" dirty="0">
                          <a:solidFill>
                            <a:schemeClr val="tx1"/>
                          </a:solidFill>
                          <a:latin typeface="+mn-lt"/>
                          <a:ea typeface="+mn-ea"/>
                          <a:cs typeface="+mn-cs"/>
                        </a:rPr>
                        <a:t>All character stream classes in Java are descendants of Reader and Writer.</a:t>
                      </a:r>
                    </a:p>
                  </a:txBody>
                  <a:tcPr anchor="ctr"/>
                </a:tc>
                <a:extLst>
                  <a:ext uri="{0D108BD9-81ED-4DB2-BD59-A6C34878D82A}">
                    <a16:rowId xmlns:a16="http://schemas.microsoft.com/office/drawing/2014/main" val="3210084223"/>
                  </a:ext>
                </a:extLst>
              </a:tr>
            </a:tbl>
          </a:graphicData>
        </a:graphic>
      </p:graphicFrame>
    </p:spTree>
    <p:extLst>
      <p:ext uri="{BB962C8B-B14F-4D97-AF65-F5344CB8AC3E}">
        <p14:creationId xmlns:p14="http://schemas.microsoft.com/office/powerpoint/2010/main" val="216821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66C9-E57A-3D74-DAC8-019C46E23B50}"/>
              </a:ext>
            </a:extLst>
          </p:cNvPr>
          <p:cNvSpPr>
            <a:spLocks noGrp="1"/>
          </p:cNvSpPr>
          <p:nvPr>
            <p:ph type="title"/>
          </p:nvPr>
        </p:nvSpPr>
        <p:spPr/>
        <p:txBody>
          <a:bodyPr/>
          <a:lstStyle/>
          <a:p>
            <a:r>
              <a:rPr lang="en-US" dirty="0"/>
              <a:t>Java Data Structures</a:t>
            </a:r>
          </a:p>
        </p:txBody>
      </p:sp>
      <p:sp>
        <p:nvSpPr>
          <p:cNvPr id="3" name="Content Placeholder 2">
            <a:extLst>
              <a:ext uri="{FF2B5EF4-FFF2-40B4-BE49-F238E27FC236}">
                <a16:creationId xmlns:a16="http://schemas.microsoft.com/office/drawing/2014/main" id="{5DF343FB-1CD9-6D6C-4922-CE62947854FB}"/>
              </a:ext>
            </a:extLst>
          </p:cNvPr>
          <p:cNvSpPr>
            <a:spLocks noGrp="1"/>
          </p:cNvSpPr>
          <p:nvPr>
            <p:ph idx="1"/>
          </p:nvPr>
        </p:nvSpPr>
        <p:spPr/>
        <p:txBody>
          <a:bodyPr/>
          <a:lstStyle/>
          <a:p>
            <a:r>
              <a:rPr lang="en-IN" dirty="0"/>
              <a:t>What are the data types ? </a:t>
            </a:r>
          </a:p>
          <a:p>
            <a:r>
              <a:rPr lang="en-IN" dirty="0"/>
              <a:t>A data structure is a specialized format for organizing, processing, retrieving and storing data. </a:t>
            </a:r>
          </a:p>
          <a:p>
            <a:r>
              <a:rPr lang="en-US" dirty="0"/>
              <a:t>Example : Array, LinkedList, Queue, Stack</a:t>
            </a:r>
          </a:p>
        </p:txBody>
      </p:sp>
    </p:spTree>
    <p:extLst>
      <p:ext uri="{BB962C8B-B14F-4D97-AF65-F5344CB8AC3E}">
        <p14:creationId xmlns:p14="http://schemas.microsoft.com/office/powerpoint/2010/main" val="227109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2B84-0C95-40CC-6370-B9B4F68D4ACF}"/>
              </a:ext>
            </a:extLst>
          </p:cNvPr>
          <p:cNvSpPr>
            <a:spLocks noGrp="1"/>
          </p:cNvSpPr>
          <p:nvPr>
            <p:ph type="title"/>
          </p:nvPr>
        </p:nvSpPr>
        <p:spPr/>
        <p:txBody>
          <a:bodyPr/>
          <a:lstStyle/>
          <a:p>
            <a:r>
              <a:rPr lang="en-US" dirty="0"/>
              <a:t>Data Structure </a:t>
            </a:r>
          </a:p>
        </p:txBody>
      </p:sp>
      <p:sp>
        <p:nvSpPr>
          <p:cNvPr id="3" name="Content Placeholder 2">
            <a:extLst>
              <a:ext uri="{FF2B5EF4-FFF2-40B4-BE49-F238E27FC236}">
                <a16:creationId xmlns:a16="http://schemas.microsoft.com/office/drawing/2014/main" id="{64556AEB-9B9B-4D99-C274-3ED9A79DF932}"/>
              </a:ext>
            </a:extLst>
          </p:cNvPr>
          <p:cNvSpPr>
            <a:spLocks noGrp="1"/>
          </p:cNvSpPr>
          <p:nvPr>
            <p:ph idx="1"/>
          </p:nvPr>
        </p:nvSpPr>
        <p:spPr/>
        <p:txBody>
          <a:bodyPr/>
          <a:lstStyle/>
          <a:p>
            <a:r>
              <a:rPr lang="en-US" b="1" dirty="0"/>
              <a:t>Five factors to consider when picking a data structure include the following:</a:t>
            </a:r>
          </a:p>
          <a:p>
            <a:pPr lvl="1"/>
            <a:r>
              <a:rPr lang="en-US" dirty="0"/>
              <a:t>What kind of information will be stored?</a:t>
            </a:r>
          </a:p>
          <a:p>
            <a:pPr lvl="1"/>
            <a:r>
              <a:rPr lang="en-US" dirty="0"/>
              <a:t>How will that information be used?</a:t>
            </a:r>
          </a:p>
          <a:p>
            <a:pPr lvl="1"/>
            <a:r>
              <a:rPr lang="en-US" dirty="0"/>
              <a:t>Where should data persist, or be kept, after it is created?</a:t>
            </a:r>
          </a:p>
          <a:p>
            <a:pPr lvl="1"/>
            <a:r>
              <a:rPr lang="en-US" dirty="0"/>
              <a:t>What is the best way to organize the data?</a:t>
            </a:r>
          </a:p>
          <a:p>
            <a:pPr lvl="1"/>
            <a:r>
              <a:rPr lang="en-US" dirty="0"/>
              <a:t>What aspects of memory and storage reservation management should be considered?</a:t>
            </a:r>
          </a:p>
          <a:p>
            <a:pPr marL="228600" lvl="1" indent="0">
              <a:buNone/>
            </a:pPr>
            <a:endParaRPr lang="en-US" dirty="0"/>
          </a:p>
          <a:p>
            <a:pPr marL="0" indent="0">
              <a:buNone/>
            </a:pPr>
            <a:endParaRPr lang="en-US" dirty="0"/>
          </a:p>
        </p:txBody>
      </p:sp>
    </p:spTree>
    <p:extLst>
      <p:ext uri="{BB962C8B-B14F-4D97-AF65-F5344CB8AC3E}">
        <p14:creationId xmlns:p14="http://schemas.microsoft.com/office/powerpoint/2010/main" val="32910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8979-1019-2443-903D-CE3CA7E10763}"/>
              </a:ext>
            </a:extLst>
          </p:cNvPr>
          <p:cNvSpPr>
            <a:spLocks noGrp="1"/>
          </p:cNvSpPr>
          <p:nvPr>
            <p:ph type="title"/>
          </p:nvPr>
        </p:nvSpPr>
        <p:spPr/>
        <p:txBody>
          <a:bodyPr/>
          <a:lstStyle/>
          <a:p>
            <a:r>
              <a:rPr lang="en-US" dirty="0"/>
              <a:t>Characteristics of Data Structure</a:t>
            </a:r>
          </a:p>
        </p:txBody>
      </p:sp>
      <p:sp>
        <p:nvSpPr>
          <p:cNvPr id="3" name="Content Placeholder 2">
            <a:extLst>
              <a:ext uri="{FF2B5EF4-FFF2-40B4-BE49-F238E27FC236}">
                <a16:creationId xmlns:a16="http://schemas.microsoft.com/office/drawing/2014/main" id="{4C31321C-3733-0035-2C8C-AC2F9EDB47D5}"/>
              </a:ext>
            </a:extLst>
          </p:cNvPr>
          <p:cNvSpPr>
            <a:spLocks noGrp="1"/>
          </p:cNvSpPr>
          <p:nvPr>
            <p:ph idx="1"/>
          </p:nvPr>
        </p:nvSpPr>
        <p:spPr/>
        <p:txBody>
          <a:bodyPr/>
          <a:lstStyle/>
          <a:p>
            <a:r>
              <a:rPr lang="en-US" dirty="0"/>
              <a:t>Linear or non-linear</a:t>
            </a:r>
          </a:p>
          <a:p>
            <a:r>
              <a:rPr lang="en-US" dirty="0"/>
              <a:t>Homogeneous or heterogeneous</a:t>
            </a:r>
          </a:p>
          <a:p>
            <a:r>
              <a:rPr lang="en-US" dirty="0"/>
              <a:t>Static or dynamic</a:t>
            </a:r>
          </a:p>
          <a:p>
            <a:endParaRPr lang="en-US" dirty="0"/>
          </a:p>
          <a:p>
            <a:endParaRPr lang="en-US" dirty="0"/>
          </a:p>
        </p:txBody>
      </p:sp>
    </p:spTree>
    <p:extLst>
      <p:ext uri="{BB962C8B-B14F-4D97-AF65-F5344CB8AC3E}">
        <p14:creationId xmlns:p14="http://schemas.microsoft.com/office/powerpoint/2010/main" val="325278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A1A9-D647-A8B8-3AB7-521A0BAD621B}"/>
              </a:ext>
            </a:extLst>
          </p:cNvPr>
          <p:cNvSpPr>
            <a:spLocks noGrp="1"/>
          </p:cNvSpPr>
          <p:nvPr>
            <p:ph type="title"/>
          </p:nvPr>
        </p:nvSpPr>
        <p:spPr/>
        <p:txBody>
          <a:bodyPr/>
          <a:lstStyle/>
          <a:p>
            <a:r>
              <a:rPr lang="en-US" dirty="0"/>
              <a:t>Data Structure Hierarchy</a:t>
            </a:r>
          </a:p>
        </p:txBody>
      </p:sp>
      <p:sp>
        <p:nvSpPr>
          <p:cNvPr id="5" name="Rectangle 4">
            <a:extLst>
              <a:ext uri="{FF2B5EF4-FFF2-40B4-BE49-F238E27FC236}">
                <a16:creationId xmlns:a16="http://schemas.microsoft.com/office/drawing/2014/main" id="{64741963-94B3-FA19-A85A-64CA07FFABAA}"/>
              </a:ext>
            </a:extLst>
          </p:cNvPr>
          <p:cNvSpPr>
            <a:spLocks noChangeArrowheads="1"/>
          </p:cNvSpPr>
          <p:nvPr/>
        </p:nvSpPr>
        <p:spPr bwMode="auto">
          <a:xfrm>
            <a:off x="2624665" y="1964267"/>
            <a:ext cx="1366080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195" name="Picture 10" descr="Data structure hierarchy">
            <a:extLst>
              <a:ext uri="{FF2B5EF4-FFF2-40B4-BE49-F238E27FC236}">
                <a16:creationId xmlns:a16="http://schemas.microsoft.com/office/drawing/2014/main" id="{FBB82FC5-9F22-047C-C712-4202831D015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24666" y="1964267"/>
            <a:ext cx="6417734" cy="420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22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81E5-46A2-4F88-CEEF-8EB9430A12EB}"/>
              </a:ext>
            </a:extLst>
          </p:cNvPr>
          <p:cNvSpPr>
            <a:spLocks noGrp="1"/>
          </p:cNvSpPr>
          <p:nvPr>
            <p:ph type="title"/>
          </p:nvPr>
        </p:nvSpPr>
        <p:spPr/>
        <p:txBody>
          <a:bodyPr/>
          <a:lstStyle/>
          <a:p>
            <a:r>
              <a:rPr lang="en-US" dirty="0"/>
              <a:t>Data Structure - Array</a:t>
            </a:r>
          </a:p>
        </p:txBody>
      </p:sp>
      <p:sp>
        <p:nvSpPr>
          <p:cNvPr id="3" name="Content Placeholder 2">
            <a:extLst>
              <a:ext uri="{FF2B5EF4-FFF2-40B4-BE49-F238E27FC236}">
                <a16:creationId xmlns:a16="http://schemas.microsoft.com/office/drawing/2014/main" id="{95835173-45E6-8E36-D697-E16E6231EEFD}"/>
              </a:ext>
            </a:extLst>
          </p:cNvPr>
          <p:cNvSpPr>
            <a:spLocks noGrp="1"/>
          </p:cNvSpPr>
          <p:nvPr>
            <p:ph idx="1"/>
          </p:nvPr>
        </p:nvSpPr>
        <p:spPr/>
        <p:txBody>
          <a:bodyPr/>
          <a:lstStyle/>
          <a:p>
            <a:r>
              <a:rPr lang="en-US" dirty="0"/>
              <a:t>An array stores a collection of items at adjoining memory locations. </a:t>
            </a:r>
          </a:p>
          <a:p>
            <a:r>
              <a:rPr lang="en-US" dirty="0"/>
              <a:t>Arrays are homogeneous data structure</a:t>
            </a:r>
          </a:p>
          <a:p>
            <a:r>
              <a:rPr lang="en-US" dirty="0"/>
              <a:t>Element can be calculated or retrieved easily by an index </a:t>
            </a:r>
          </a:p>
          <a:p>
            <a:r>
              <a:rPr lang="en-US" dirty="0"/>
              <a:t>Mostly fixed in size </a:t>
            </a:r>
          </a:p>
        </p:txBody>
      </p:sp>
    </p:spTree>
    <p:extLst>
      <p:ext uri="{BB962C8B-B14F-4D97-AF65-F5344CB8AC3E}">
        <p14:creationId xmlns:p14="http://schemas.microsoft.com/office/powerpoint/2010/main" val="351539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95E6-241B-737D-CA03-077C6A1C51D9}"/>
              </a:ext>
            </a:extLst>
          </p:cNvPr>
          <p:cNvSpPr>
            <a:spLocks noGrp="1"/>
          </p:cNvSpPr>
          <p:nvPr>
            <p:ph type="title"/>
          </p:nvPr>
        </p:nvSpPr>
        <p:spPr/>
        <p:txBody>
          <a:bodyPr/>
          <a:lstStyle/>
          <a:p>
            <a:r>
              <a:rPr lang="en-US" dirty="0"/>
              <a:t>Data Structure - Array</a:t>
            </a:r>
          </a:p>
        </p:txBody>
      </p:sp>
      <p:sp>
        <p:nvSpPr>
          <p:cNvPr id="3" name="Content Placeholder 2">
            <a:extLst>
              <a:ext uri="{FF2B5EF4-FFF2-40B4-BE49-F238E27FC236}">
                <a16:creationId xmlns:a16="http://schemas.microsoft.com/office/drawing/2014/main" id="{693FDBA6-2FDD-A87D-8D3D-F0FCDA8E6681}"/>
              </a:ext>
            </a:extLst>
          </p:cNvPr>
          <p:cNvSpPr>
            <a:spLocks noGrp="1"/>
          </p:cNvSpPr>
          <p:nvPr>
            <p:ph idx="1"/>
          </p:nvPr>
        </p:nvSpPr>
        <p:spPr>
          <a:xfrm>
            <a:off x="571500" y="1998133"/>
            <a:ext cx="11049000" cy="3886942"/>
          </a:xfrm>
        </p:spPr>
        <p:txBody>
          <a:bodyPr>
            <a:normAutofit lnSpcReduction="10000"/>
          </a:bodyPr>
          <a:lstStyle/>
          <a:p>
            <a:pPr marL="0" indent="0">
              <a:buNone/>
            </a:pPr>
            <a:endParaRPr lang="en-US" dirty="0"/>
          </a:p>
          <a:p>
            <a:r>
              <a:rPr lang="en-US" dirty="0"/>
              <a:t>Ways to declare arrays in Java</a:t>
            </a:r>
          </a:p>
          <a:p>
            <a:r>
              <a:rPr lang="en-US" dirty="0"/>
              <a:t>Ways to initialize arrays in java</a:t>
            </a:r>
          </a:p>
          <a:p>
            <a:r>
              <a:rPr lang="en-US" dirty="0"/>
              <a:t>How to add elements in Array</a:t>
            </a:r>
          </a:p>
          <a:p>
            <a:r>
              <a:rPr lang="en-US" dirty="0"/>
              <a:t>How to delete element from array</a:t>
            </a:r>
          </a:p>
          <a:p>
            <a:r>
              <a:rPr lang="en-US" dirty="0"/>
              <a:t>How to print elements from Array</a:t>
            </a:r>
          </a:p>
          <a:p>
            <a:r>
              <a:rPr lang="en-US" dirty="0"/>
              <a:t>Operations we can perform on arrays </a:t>
            </a:r>
          </a:p>
          <a:p>
            <a:r>
              <a:rPr lang="en-US" dirty="0"/>
              <a:t>Multidimensional Arrays</a:t>
            </a:r>
          </a:p>
          <a:p>
            <a:endParaRPr lang="en-US" dirty="0"/>
          </a:p>
        </p:txBody>
      </p:sp>
    </p:spTree>
    <p:extLst>
      <p:ext uri="{BB962C8B-B14F-4D97-AF65-F5344CB8AC3E}">
        <p14:creationId xmlns:p14="http://schemas.microsoft.com/office/powerpoint/2010/main" val="288775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6E34-FF89-340B-8A9D-DD78D3DA4B69}"/>
              </a:ext>
            </a:extLst>
          </p:cNvPr>
          <p:cNvSpPr>
            <a:spLocks noGrp="1"/>
          </p:cNvSpPr>
          <p:nvPr>
            <p:ph type="title"/>
          </p:nvPr>
        </p:nvSpPr>
        <p:spPr/>
        <p:txBody>
          <a:bodyPr/>
          <a:lstStyle/>
          <a:p>
            <a:r>
              <a:rPr lang="en-US" dirty="0"/>
              <a:t>Data Structure – LinkedList</a:t>
            </a:r>
          </a:p>
        </p:txBody>
      </p:sp>
      <p:sp>
        <p:nvSpPr>
          <p:cNvPr id="3" name="Content Placeholder 2">
            <a:extLst>
              <a:ext uri="{FF2B5EF4-FFF2-40B4-BE49-F238E27FC236}">
                <a16:creationId xmlns:a16="http://schemas.microsoft.com/office/drawing/2014/main" id="{33381106-152B-28CE-8EBE-8BDDEE4B46C9}"/>
              </a:ext>
            </a:extLst>
          </p:cNvPr>
          <p:cNvSpPr>
            <a:spLocks noGrp="1"/>
          </p:cNvSpPr>
          <p:nvPr>
            <p:ph idx="1"/>
          </p:nvPr>
        </p:nvSpPr>
        <p:spPr/>
        <p:txBody>
          <a:bodyPr>
            <a:normAutofit fontScale="92500" lnSpcReduction="10000"/>
          </a:bodyPr>
          <a:lstStyle/>
          <a:p>
            <a:r>
              <a:rPr lang="en-US" dirty="0"/>
              <a:t>A linked list is a linear data structure, in which the elements are not stored at contiguous memory locations. The elements in a linked list are linked using pointers as shown in the below image:</a:t>
            </a:r>
          </a:p>
          <a:p>
            <a:pPr marL="0" indent="0">
              <a:buNone/>
            </a:pPr>
            <a:r>
              <a:rPr lang="en-US" dirty="0"/>
              <a:t>	</a:t>
            </a:r>
          </a:p>
          <a:p>
            <a:endParaRPr lang="en-US" dirty="0"/>
          </a:p>
          <a:p>
            <a:endParaRPr lang="en-US" dirty="0"/>
          </a:p>
          <a:p>
            <a:endParaRPr lang="en-US" dirty="0"/>
          </a:p>
          <a:p>
            <a:endParaRPr lang="en-US" dirty="0"/>
          </a:p>
          <a:p>
            <a:r>
              <a:rPr lang="en-US" dirty="0"/>
              <a:t>First object of the Linked List is known as the head and the last object is known as the tail of the Linked List.</a:t>
            </a:r>
          </a:p>
          <a:p>
            <a:endParaRPr lang="en-US" dirty="0"/>
          </a:p>
          <a:p>
            <a:endParaRPr lang="en-US" dirty="0"/>
          </a:p>
        </p:txBody>
      </p:sp>
      <p:pic>
        <p:nvPicPr>
          <p:cNvPr id="4" name="Picture 3">
            <a:extLst>
              <a:ext uri="{FF2B5EF4-FFF2-40B4-BE49-F238E27FC236}">
                <a16:creationId xmlns:a16="http://schemas.microsoft.com/office/drawing/2014/main" id="{4A100FB4-72B2-5A9D-AA3F-E23E6384D0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1067" y="2958553"/>
            <a:ext cx="8026399" cy="1833580"/>
          </a:xfrm>
          <a:prstGeom prst="rect">
            <a:avLst/>
          </a:prstGeom>
        </p:spPr>
      </p:pic>
    </p:spTree>
    <p:extLst>
      <p:ext uri="{BB962C8B-B14F-4D97-AF65-F5344CB8AC3E}">
        <p14:creationId xmlns:p14="http://schemas.microsoft.com/office/powerpoint/2010/main" val="417126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2584-9639-5619-00F9-B599CB8F565B}"/>
              </a:ext>
            </a:extLst>
          </p:cNvPr>
          <p:cNvSpPr>
            <a:spLocks noGrp="1"/>
          </p:cNvSpPr>
          <p:nvPr>
            <p:ph type="title"/>
          </p:nvPr>
        </p:nvSpPr>
        <p:spPr/>
        <p:txBody>
          <a:bodyPr/>
          <a:lstStyle/>
          <a:p>
            <a:r>
              <a:rPr lang="en-US" dirty="0"/>
              <a:t>Array vs LinkedList</a:t>
            </a:r>
          </a:p>
        </p:txBody>
      </p:sp>
      <p:pic>
        <p:nvPicPr>
          <p:cNvPr id="4" name="Content Placeholder 3">
            <a:extLst>
              <a:ext uri="{FF2B5EF4-FFF2-40B4-BE49-F238E27FC236}">
                <a16:creationId xmlns:a16="http://schemas.microsoft.com/office/drawing/2014/main" id="{A4DAC0CB-DD5A-AFEB-B32B-D2DB2399D394}"/>
              </a:ext>
            </a:extLst>
          </p:cNvPr>
          <p:cNvPicPr>
            <a:picLocks noGrp="1" noChangeAspect="1"/>
          </p:cNvPicPr>
          <p:nvPr>
            <p:ph idx="1"/>
          </p:nvPr>
        </p:nvPicPr>
        <p:blipFill>
          <a:blip r:embed="rId2"/>
          <a:stretch>
            <a:fillRect/>
          </a:stretch>
        </p:blipFill>
        <p:spPr>
          <a:xfrm>
            <a:off x="571499" y="2076450"/>
            <a:ext cx="11048999" cy="4239683"/>
          </a:xfrm>
          <a:prstGeom prst="rect">
            <a:avLst/>
          </a:prstGeom>
        </p:spPr>
      </p:pic>
    </p:spTree>
    <p:extLst>
      <p:ext uri="{BB962C8B-B14F-4D97-AF65-F5344CB8AC3E}">
        <p14:creationId xmlns:p14="http://schemas.microsoft.com/office/powerpoint/2010/main" val="11314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89DB-0FCB-9FEE-0FA6-53A3D5230A32}"/>
              </a:ext>
            </a:extLst>
          </p:cNvPr>
          <p:cNvSpPr>
            <a:spLocks noGrp="1"/>
          </p:cNvSpPr>
          <p:nvPr>
            <p:ph type="title"/>
          </p:nvPr>
        </p:nvSpPr>
        <p:spPr/>
        <p:txBody>
          <a:bodyPr/>
          <a:lstStyle/>
          <a:p>
            <a:r>
              <a:rPr lang="en-US" dirty="0"/>
              <a:t>Assignments </a:t>
            </a:r>
          </a:p>
        </p:txBody>
      </p:sp>
      <p:sp>
        <p:nvSpPr>
          <p:cNvPr id="3" name="Content Placeholder 2">
            <a:extLst>
              <a:ext uri="{FF2B5EF4-FFF2-40B4-BE49-F238E27FC236}">
                <a16:creationId xmlns:a16="http://schemas.microsoft.com/office/drawing/2014/main" id="{AEBD1C78-767D-F253-D869-DA6EE6C6CC64}"/>
              </a:ext>
            </a:extLst>
          </p:cNvPr>
          <p:cNvSpPr>
            <a:spLocks noGrp="1"/>
          </p:cNvSpPr>
          <p:nvPr>
            <p:ph idx="1"/>
          </p:nvPr>
        </p:nvSpPr>
        <p:spPr/>
        <p:txBody>
          <a:bodyPr/>
          <a:lstStyle/>
          <a:p>
            <a:r>
              <a:rPr lang="en-US" dirty="0"/>
              <a:t>Write a Java program to take your name as input and print “Hello ${name}”</a:t>
            </a:r>
          </a:p>
          <a:p>
            <a:r>
              <a:rPr lang="en-US" dirty="0"/>
              <a:t>Write a Java program add() two numbers and print sum </a:t>
            </a:r>
          </a:p>
          <a:p>
            <a:r>
              <a:rPr lang="en-US" dirty="0"/>
              <a:t>Write a Java program to sum all the elements from array </a:t>
            </a:r>
          </a:p>
          <a:p>
            <a:r>
              <a:rPr lang="en-US" dirty="0"/>
              <a:t>Write a java program to print 2D array </a:t>
            </a:r>
          </a:p>
          <a:p>
            <a:r>
              <a:rPr lang="en-IN" dirty="0"/>
              <a:t>Write a program to count number of elements in 2D array </a:t>
            </a:r>
          </a:p>
          <a:p>
            <a:r>
              <a:rPr lang="en-IN" dirty="0"/>
              <a:t>Write a program to implement Queue in Java</a:t>
            </a:r>
          </a:p>
          <a:p>
            <a:endParaRPr lang="en-US" dirty="0"/>
          </a:p>
        </p:txBody>
      </p:sp>
    </p:spTree>
    <p:extLst>
      <p:ext uri="{BB962C8B-B14F-4D97-AF65-F5344CB8AC3E}">
        <p14:creationId xmlns:p14="http://schemas.microsoft.com/office/powerpoint/2010/main" val="406445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0A5D-1D16-E0BE-85F1-BA224D4D26F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FB8A6ED-CF72-E225-2522-FDCC7E5EB036}"/>
              </a:ext>
            </a:extLst>
          </p:cNvPr>
          <p:cNvSpPr>
            <a:spLocks noGrp="1"/>
          </p:cNvSpPr>
          <p:nvPr>
            <p:ph idx="1"/>
          </p:nvPr>
        </p:nvSpPr>
        <p:spPr/>
        <p:txBody>
          <a:bodyPr/>
          <a:lstStyle/>
          <a:p>
            <a:r>
              <a:rPr lang="en-US" dirty="0"/>
              <a:t>Introduction to Java </a:t>
            </a:r>
          </a:p>
          <a:p>
            <a:r>
              <a:rPr lang="en-US" dirty="0"/>
              <a:t>Basic input output </a:t>
            </a:r>
          </a:p>
          <a:p>
            <a:r>
              <a:rPr lang="en-US" dirty="0"/>
              <a:t>Data Structures in Java</a:t>
            </a:r>
          </a:p>
          <a:p>
            <a:r>
              <a:rPr lang="en-US" dirty="0"/>
              <a:t>Assignments</a:t>
            </a:r>
          </a:p>
          <a:p>
            <a:pPr marL="0" indent="0">
              <a:buNone/>
            </a:pPr>
            <a:endParaRPr lang="en-US" dirty="0"/>
          </a:p>
          <a:p>
            <a:endParaRPr lang="en-US" dirty="0"/>
          </a:p>
        </p:txBody>
      </p:sp>
    </p:spTree>
    <p:extLst>
      <p:ext uri="{BB962C8B-B14F-4D97-AF65-F5344CB8AC3E}">
        <p14:creationId xmlns:p14="http://schemas.microsoft.com/office/powerpoint/2010/main" val="117110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29D4-4E97-B586-9D1D-6B7C78942845}"/>
              </a:ext>
            </a:extLst>
          </p:cNvPr>
          <p:cNvSpPr>
            <a:spLocks noGrp="1"/>
          </p:cNvSpPr>
          <p:nvPr>
            <p:ph type="title"/>
          </p:nvPr>
        </p:nvSpPr>
        <p:spPr/>
        <p:txBody>
          <a:bodyPr/>
          <a:lstStyle/>
          <a:p>
            <a:r>
              <a:rPr lang="en-US" dirty="0"/>
              <a:t>Data Structure : Stack</a:t>
            </a:r>
          </a:p>
        </p:txBody>
      </p:sp>
      <p:sp>
        <p:nvSpPr>
          <p:cNvPr id="3" name="Content Placeholder 2">
            <a:extLst>
              <a:ext uri="{FF2B5EF4-FFF2-40B4-BE49-F238E27FC236}">
                <a16:creationId xmlns:a16="http://schemas.microsoft.com/office/drawing/2014/main" id="{8B77B0EF-28AD-4D22-3EE5-0F5651A9CBE7}"/>
              </a:ext>
            </a:extLst>
          </p:cNvPr>
          <p:cNvSpPr>
            <a:spLocks noGrp="1"/>
          </p:cNvSpPr>
          <p:nvPr>
            <p:ph idx="1"/>
          </p:nvPr>
        </p:nvSpPr>
        <p:spPr/>
        <p:txBody>
          <a:bodyPr/>
          <a:lstStyle/>
          <a:p>
            <a:r>
              <a:rPr lang="en-US" dirty="0"/>
              <a:t>A stack is a data structure that follows a last in, first out (LIFO) protocol</a:t>
            </a:r>
          </a:p>
          <a:p>
            <a:r>
              <a:rPr lang="en-US" dirty="0"/>
              <a:t>The stack data structure has three main methods: push(), pop() and peek(). </a:t>
            </a:r>
          </a:p>
          <a:p>
            <a:r>
              <a:rPr lang="en-US" dirty="0"/>
              <a:t>The push() method adds a node to the top of the stack. </a:t>
            </a:r>
          </a:p>
          <a:p>
            <a:r>
              <a:rPr lang="en-US" dirty="0"/>
              <a:t>The pop() method removes a node from the top of the stack. </a:t>
            </a:r>
          </a:p>
          <a:p>
            <a:r>
              <a:rPr lang="en-US" dirty="0"/>
              <a:t>The peek() method returns the value of the top node without removing it from the stack.</a:t>
            </a:r>
          </a:p>
        </p:txBody>
      </p:sp>
    </p:spTree>
    <p:extLst>
      <p:ext uri="{BB962C8B-B14F-4D97-AF65-F5344CB8AC3E}">
        <p14:creationId xmlns:p14="http://schemas.microsoft.com/office/powerpoint/2010/main" val="353308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2EFD-05DB-7304-FD12-AF67E9746975}"/>
              </a:ext>
            </a:extLst>
          </p:cNvPr>
          <p:cNvSpPr>
            <a:spLocks noGrp="1"/>
          </p:cNvSpPr>
          <p:nvPr>
            <p:ph type="title"/>
          </p:nvPr>
        </p:nvSpPr>
        <p:spPr/>
        <p:txBody>
          <a:bodyPr/>
          <a:lstStyle/>
          <a:p>
            <a:r>
              <a:rPr lang="en-US" dirty="0"/>
              <a:t>Data Structure : Stack</a:t>
            </a:r>
          </a:p>
        </p:txBody>
      </p:sp>
      <p:sp>
        <p:nvSpPr>
          <p:cNvPr id="5" name="Rectangle 4">
            <a:extLst>
              <a:ext uri="{FF2B5EF4-FFF2-40B4-BE49-F238E27FC236}">
                <a16:creationId xmlns:a16="http://schemas.microsoft.com/office/drawing/2014/main" id="{9DC0B7F9-3E3A-AB8E-745B-E72405B5114A}"/>
              </a:ext>
            </a:extLst>
          </p:cNvPr>
          <p:cNvSpPr>
            <a:spLocks noChangeArrowheads="1"/>
          </p:cNvSpPr>
          <p:nvPr/>
        </p:nvSpPr>
        <p:spPr bwMode="auto">
          <a:xfrm>
            <a:off x="2997200" y="2059516"/>
            <a:ext cx="221262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219" name="Picture 17" descr="Stack">
            <a:extLst>
              <a:ext uri="{FF2B5EF4-FFF2-40B4-BE49-F238E27FC236}">
                <a16:creationId xmlns:a16="http://schemas.microsoft.com/office/drawing/2014/main" id="{0F61A859-23B2-61A0-765B-2B9018CED1C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97199" y="2059515"/>
            <a:ext cx="4978401" cy="410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06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C605-94EC-8CE4-2587-E0AEAA0D9EEF}"/>
              </a:ext>
            </a:extLst>
          </p:cNvPr>
          <p:cNvSpPr>
            <a:spLocks noGrp="1"/>
          </p:cNvSpPr>
          <p:nvPr>
            <p:ph type="title"/>
          </p:nvPr>
        </p:nvSpPr>
        <p:spPr/>
        <p:txBody>
          <a:bodyPr/>
          <a:lstStyle/>
          <a:p>
            <a:r>
              <a:rPr lang="en-US" dirty="0"/>
              <a:t>Stack contd.</a:t>
            </a:r>
          </a:p>
        </p:txBody>
      </p:sp>
      <p:pic>
        <p:nvPicPr>
          <p:cNvPr id="8" name="Content Placeholder 7" descr="A picture containing ball, basketball, circle&#10;&#10;Description automatically generated">
            <a:extLst>
              <a:ext uri="{FF2B5EF4-FFF2-40B4-BE49-F238E27FC236}">
                <a16:creationId xmlns:a16="http://schemas.microsoft.com/office/drawing/2014/main" id="{B5E73C0C-F647-2F57-0FDE-65A5BF497D65}"/>
              </a:ext>
            </a:extLst>
          </p:cNvPr>
          <p:cNvPicPr>
            <a:picLocks noGrp="1" noChangeAspect="1"/>
          </p:cNvPicPr>
          <p:nvPr>
            <p:ph idx="1"/>
          </p:nvPr>
        </p:nvPicPr>
        <p:blipFill>
          <a:blip r:embed="rId2"/>
          <a:stretch>
            <a:fillRect/>
          </a:stretch>
        </p:blipFill>
        <p:spPr>
          <a:xfrm>
            <a:off x="2912534" y="2078190"/>
            <a:ext cx="5232400" cy="4221010"/>
          </a:xfrm>
        </p:spPr>
      </p:pic>
    </p:spTree>
    <p:extLst>
      <p:ext uri="{BB962C8B-B14F-4D97-AF65-F5344CB8AC3E}">
        <p14:creationId xmlns:p14="http://schemas.microsoft.com/office/powerpoint/2010/main" val="107241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F44E-E01F-7918-E8B2-A7478F03EAA5}"/>
              </a:ext>
            </a:extLst>
          </p:cNvPr>
          <p:cNvSpPr>
            <a:spLocks noGrp="1"/>
          </p:cNvSpPr>
          <p:nvPr>
            <p:ph type="title"/>
          </p:nvPr>
        </p:nvSpPr>
        <p:spPr/>
        <p:txBody>
          <a:bodyPr/>
          <a:lstStyle/>
          <a:p>
            <a:r>
              <a:rPr lang="en-US" dirty="0"/>
              <a:t>Stack contd.</a:t>
            </a:r>
          </a:p>
        </p:txBody>
      </p:sp>
      <p:sp>
        <p:nvSpPr>
          <p:cNvPr id="3" name="Content Placeholder 2">
            <a:extLst>
              <a:ext uri="{FF2B5EF4-FFF2-40B4-BE49-F238E27FC236}">
                <a16:creationId xmlns:a16="http://schemas.microsoft.com/office/drawing/2014/main" id="{F167BB2E-47C1-BE44-BF93-967FE41A8E16}"/>
              </a:ext>
            </a:extLst>
          </p:cNvPr>
          <p:cNvSpPr>
            <a:spLocks noGrp="1"/>
          </p:cNvSpPr>
          <p:nvPr>
            <p:ph idx="1"/>
          </p:nvPr>
        </p:nvSpPr>
        <p:spPr/>
        <p:txBody>
          <a:bodyPr/>
          <a:lstStyle/>
          <a:p>
            <a:r>
              <a:rPr lang="en-US" dirty="0"/>
              <a:t>Can u tell me few examples of Stack use in real life </a:t>
            </a:r>
          </a:p>
          <a:p>
            <a:r>
              <a:rPr lang="en-US" dirty="0"/>
              <a:t>Back and Forward button on web browser </a:t>
            </a:r>
          </a:p>
          <a:p>
            <a:r>
              <a:rPr lang="en-US" dirty="0"/>
              <a:t>Undo Redo functionality</a:t>
            </a:r>
          </a:p>
          <a:p>
            <a:r>
              <a:rPr lang="en-US" dirty="0"/>
              <a:t>Compilers bracket balancing </a:t>
            </a:r>
          </a:p>
          <a:p>
            <a:endParaRPr lang="en-US" dirty="0"/>
          </a:p>
        </p:txBody>
      </p:sp>
    </p:spTree>
    <p:extLst>
      <p:ext uri="{BB962C8B-B14F-4D97-AF65-F5344CB8AC3E}">
        <p14:creationId xmlns:p14="http://schemas.microsoft.com/office/powerpoint/2010/main" val="74681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2D48-52CA-258A-6503-474516366900}"/>
              </a:ext>
            </a:extLst>
          </p:cNvPr>
          <p:cNvSpPr>
            <a:spLocks noGrp="1"/>
          </p:cNvSpPr>
          <p:nvPr>
            <p:ph type="title"/>
          </p:nvPr>
        </p:nvSpPr>
        <p:spPr/>
        <p:txBody>
          <a:bodyPr/>
          <a:lstStyle/>
          <a:p>
            <a:r>
              <a:rPr lang="en-US" dirty="0"/>
              <a:t>Java Stack Implementation</a:t>
            </a:r>
          </a:p>
        </p:txBody>
      </p:sp>
      <p:sp>
        <p:nvSpPr>
          <p:cNvPr id="3" name="Content Placeholder 2">
            <a:extLst>
              <a:ext uri="{FF2B5EF4-FFF2-40B4-BE49-F238E27FC236}">
                <a16:creationId xmlns:a16="http://schemas.microsoft.com/office/drawing/2014/main" id="{C24710A3-0E9C-0683-36FC-2BF9A1A6DCF0}"/>
              </a:ext>
            </a:extLst>
          </p:cNvPr>
          <p:cNvSpPr>
            <a:spLocks noGrp="1"/>
          </p:cNvSpPr>
          <p:nvPr>
            <p:ph idx="1"/>
          </p:nvPr>
        </p:nvSpPr>
        <p:spPr/>
        <p:txBody>
          <a:bodyPr/>
          <a:lstStyle/>
          <a:p>
            <a:r>
              <a:rPr lang="en-US" dirty="0"/>
              <a:t>Push 10 elements in stack</a:t>
            </a:r>
          </a:p>
          <a:p>
            <a:r>
              <a:rPr lang="en-US" dirty="0"/>
              <a:t>Pop all elements from stack</a:t>
            </a:r>
          </a:p>
          <a:p>
            <a:r>
              <a:rPr lang="en-US" dirty="0"/>
              <a:t>Check stack is full while pushing</a:t>
            </a:r>
          </a:p>
          <a:p>
            <a:r>
              <a:rPr lang="en-US" dirty="0"/>
              <a:t>Check stack is empty while popping</a:t>
            </a:r>
          </a:p>
        </p:txBody>
      </p:sp>
    </p:spTree>
    <p:extLst>
      <p:ext uri="{BB962C8B-B14F-4D97-AF65-F5344CB8AC3E}">
        <p14:creationId xmlns:p14="http://schemas.microsoft.com/office/powerpoint/2010/main" val="5556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445E-7CED-CCF9-3448-01359ECE92F2}"/>
              </a:ext>
            </a:extLst>
          </p:cNvPr>
          <p:cNvSpPr>
            <a:spLocks noGrp="1"/>
          </p:cNvSpPr>
          <p:nvPr>
            <p:ph type="title"/>
          </p:nvPr>
        </p:nvSpPr>
        <p:spPr/>
        <p:txBody>
          <a:bodyPr/>
          <a:lstStyle/>
          <a:p>
            <a:r>
              <a:rPr lang="en-US" dirty="0"/>
              <a:t>Data Structure : Queue</a:t>
            </a:r>
          </a:p>
        </p:txBody>
      </p:sp>
      <p:sp>
        <p:nvSpPr>
          <p:cNvPr id="3" name="Content Placeholder 2">
            <a:extLst>
              <a:ext uri="{FF2B5EF4-FFF2-40B4-BE49-F238E27FC236}">
                <a16:creationId xmlns:a16="http://schemas.microsoft.com/office/drawing/2014/main" id="{8BA198FE-E479-8283-E46E-A349222582E7}"/>
              </a:ext>
            </a:extLst>
          </p:cNvPr>
          <p:cNvSpPr>
            <a:spLocks noGrp="1"/>
          </p:cNvSpPr>
          <p:nvPr>
            <p:ph idx="1"/>
          </p:nvPr>
        </p:nvSpPr>
        <p:spPr/>
        <p:txBody>
          <a:bodyPr/>
          <a:lstStyle/>
          <a:p>
            <a:r>
              <a:rPr lang="en-US" dirty="0"/>
              <a:t>What is Queue?</a:t>
            </a:r>
          </a:p>
          <a:p>
            <a:r>
              <a:rPr lang="en-US" dirty="0"/>
              <a:t>The Queue in data structure is an ordered, linear sequence of items. It is a FIFO (First In First Out) data structure, which means that we can insert an item to the rear end of the queue and remove from the front of the queue only. </a:t>
            </a:r>
          </a:p>
          <a:p>
            <a:endParaRPr lang="en-US" dirty="0"/>
          </a:p>
          <a:p>
            <a:pPr marL="0" indent="0">
              <a:buNone/>
            </a:pPr>
            <a:endParaRPr lang="en-US" dirty="0"/>
          </a:p>
        </p:txBody>
      </p:sp>
      <p:pic>
        <p:nvPicPr>
          <p:cNvPr id="4" name="Picture 3">
            <a:extLst>
              <a:ext uri="{FF2B5EF4-FFF2-40B4-BE49-F238E27FC236}">
                <a16:creationId xmlns:a16="http://schemas.microsoft.com/office/drawing/2014/main" id="{B5E4A397-577A-DD05-F1E0-C6AE37EA1665}"/>
              </a:ext>
            </a:extLst>
          </p:cNvPr>
          <p:cNvPicPr>
            <a:picLocks noChangeAspect="1"/>
          </p:cNvPicPr>
          <p:nvPr/>
        </p:nvPicPr>
        <p:blipFill>
          <a:blip r:embed="rId2"/>
          <a:stretch>
            <a:fillRect/>
          </a:stretch>
        </p:blipFill>
        <p:spPr>
          <a:xfrm>
            <a:off x="1935480" y="3855720"/>
            <a:ext cx="7345679" cy="2130955"/>
          </a:xfrm>
          <a:prstGeom prst="rect">
            <a:avLst/>
          </a:prstGeom>
        </p:spPr>
      </p:pic>
    </p:spTree>
    <p:extLst>
      <p:ext uri="{BB962C8B-B14F-4D97-AF65-F5344CB8AC3E}">
        <p14:creationId xmlns:p14="http://schemas.microsoft.com/office/powerpoint/2010/main" val="231796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869B-0BBD-BD8B-236A-9E769AEF7D78}"/>
              </a:ext>
            </a:extLst>
          </p:cNvPr>
          <p:cNvSpPr>
            <a:spLocks noGrp="1"/>
          </p:cNvSpPr>
          <p:nvPr>
            <p:ph type="title"/>
          </p:nvPr>
        </p:nvSpPr>
        <p:spPr/>
        <p:txBody>
          <a:bodyPr/>
          <a:lstStyle/>
          <a:p>
            <a:r>
              <a:rPr lang="en-US" dirty="0"/>
              <a:t>Data Structure : Queue</a:t>
            </a:r>
          </a:p>
        </p:txBody>
      </p:sp>
      <p:sp>
        <p:nvSpPr>
          <p:cNvPr id="3" name="Content Placeholder 2">
            <a:extLst>
              <a:ext uri="{FF2B5EF4-FFF2-40B4-BE49-F238E27FC236}">
                <a16:creationId xmlns:a16="http://schemas.microsoft.com/office/drawing/2014/main" id="{0F0B8239-4DA4-D543-CECA-2FA5E781CAE5}"/>
              </a:ext>
            </a:extLst>
          </p:cNvPr>
          <p:cNvSpPr>
            <a:spLocks noGrp="1"/>
          </p:cNvSpPr>
          <p:nvPr>
            <p:ph idx="1"/>
          </p:nvPr>
        </p:nvSpPr>
        <p:spPr/>
        <p:txBody>
          <a:bodyPr/>
          <a:lstStyle/>
          <a:p>
            <a:r>
              <a:rPr lang="en-US" dirty="0"/>
              <a:t>The following are some basic functions defined for a queue.</a:t>
            </a:r>
          </a:p>
          <a:p>
            <a:pPr lvl="1"/>
            <a:r>
              <a:rPr lang="en-US" dirty="0"/>
              <a:t>enqueue(): It's used to add an element to the back of the queue.</a:t>
            </a:r>
          </a:p>
          <a:p>
            <a:pPr lvl="1"/>
            <a:r>
              <a:rPr lang="en-US" dirty="0"/>
              <a:t>dequeue(): This method removes an element from the queue's front.</a:t>
            </a:r>
          </a:p>
          <a:p>
            <a:pPr lvl="1"/>
            <a:r>
              <a:rPr lang="en-US" dirty="0" err="1"/>
              <a:t>IsEmpty</a:t>
            </a:r>
            <a:r>
              <a:rPr lang="en-US" dirty="0"/>
              <a:t>(): This method is used to determine whether or not the queue is empty.</a:t>
            </a:r>
          </a:p>
          <a:p>
            <a:pPr lvl="1"/>
            <a:r>
              <a:rPr lang="en-US" dirty="0" err="1"/>
              <a:t>IsFull</a:t>
            </a:r>
            <a:r>
              <a:rPr lang="en-US" dirty="0"/>
              <a:t>(): This method is used to determine whether or not the queue is full.</a:t>
            </a:r>
          </a:p>
          <a:p>
            <a:pPr lvl="1"/>
            <a:r>
              <a:rPr lang="en-US" dirty="0"/>
              <a:t>peek(): It's used to get the front value without eliminating it from the equation.</a:t>
            </a:r>
          </a:p>
          <a:p>
            <a:endParaRPr lang="en-US" dirty="0"/>
          </a:p>
        </p:txBody>
      </p:sp>
    </p:spTree>
    <p:extLst>
      <p:ext uri="{BB962C8B-B14F-4D97-AF65-F5344CB8AC3E}">
        <p14:creationId xmlns:p14="http://schemas.microsoft.com/office/powerpoint/2010/main" val="29631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E49F-1BC5-2C98-B3CB-E2593C4DDF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8FE3D1-9972-FFE6-43E9-E002F6D35A23}"/>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Thank you !!</a:t>
            </a:r>
          </a:p>
          <a:p>
            <a:pPr marL="0" indent="0" algn="ctr">
              <a:buNone/>
            </a:pPr>
            <a:r>
              <a:rPr lang="en-US" dirty="0"/>
              <a:t>Connect@ https://</a:t>
            </a:r>
            <a:r>
              <a:rPr lang="en-US" dirty="0" err="1"/>
              <a:t>dattadiware.github.io</a:t>
            </a:r>
            <a:r>
              <a:rPr lang="en-US" dirty="0"/>
              <a:t>/</a:t>
            </a:r>
          </a:p>
        </p:txBody>
      </p:sp>
    </p:spTree>
    <p:extLst>
      <p:ext uri="{BB962C8B-B14F-4D97-AF65-F5344CB8AC3E}">
        <p14:creationId xmlns:p14="http://schemas.microsoft.com/office/powerpoint/2010/main" val="349013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B67-05E2-311A-E7C6-2A0970FA80BF}"/>
              </a:ext>
            </a:extLst>
          </p:cNvPr>
          <p:cNvSpPr>
            <a:spLocks noGrp="1"/>
          </p:cNvSpPr>
          <p:nvPr>
            <p:ph type="title"/>
          </p:nvPr>
        </p:nvSpPr>
        <p:spPr/>
        <p:txBody>
          <a:bodyPr/>
          <a:lstStyle/>
          <a:p>
            <a:r>
              <a:rPr lang="en-US" dirty="0"/>
              <a:t>Introduction to Java</a:t>
            </a:r>
          </a:p>
        </p:txBody>
      </p:sp>
      <p:pic>
        <p:nvPicPr>
          <p:cNvPr id="2052" name="Picture 4" descr="Why GIFs | Tenor">
            <a:extLst>
              <a:ext uri="{FF2B5EF4-FFF2-40B4-BE49-F238E27FC236}">
                <a16:creationId xmlns:a16="http://schemas.microsoft.com/office/drawing/2014/main" id="{2B7231D2-7385-E0E4-3283-FA0A35BE1E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4650" y="1932972"/>
            <a:ext cx="5843588" cy="423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9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BA10-7FFB-CFC7-632B-2E6107D5FC2C}"/>
              </a:ext>
            </a:extLst>
          </p:cNvPr>
          <p:cNvSpPr>
            <a:spLocks noGrp="1"/>
          </p:cNvSpPr>
          <p:nvPr>
            <p:ph type="title"/>
          </p:nvPr>
        </p:nvSpPr>
        <p:spPr/>
        <p:txBody>
          <a:bodyPr/>
          <a:lstStyle/>
          <a:p>
            <a:r>
              <a:rPr lang="en-US" dirty="0"/>
              <a:t>What is Java ?</a:t>
            </a:r>
          </a:p>
        </p:txBody>
      </p:sp>
      <p:sp>
        <p:nvSpPr>
          <p:cNvPr id="3" name="Content Placeholder 2">
            <a:extLst>
              <a:ext uri="{FF2B5EF4-FFF2-40B4-BE49-F238E27FC236}">
                <a16:creationId xmlns:a16="http://schemas.microsoft.com/office/drawing/2014/main" id="{AD685FAD-FD69-EF0B-62B3-B8DFDDE2810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Java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high-level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object-oriented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programming language. </a:t>
            </a:r>
          </a:p>
          <a:p>
            <a:r>
              <a:rPr lang="en-US" sz="1800" dirty="0">
                <a:latin typeface="Calibri" panose="020F0502020204030204" pitchFamily="34" charset="0"/>
                <a:ea typeface="Calibri" panose="020F0502020204030204" pitchFamily="34" charset="0"/>
                <a:cs typeface="Times New Roman" panose="02020603050405020304" pitchFamily="18" charset="0"/>
              </a:rPr>
              <a:t>Java is simple and easy to learn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is platform independent </a:t>
            </a:r>
          </a:p>
          <a:p>
            <a:r>
              <a:rPr lang="en-US" sz="1800" dirty="0">
                <a:latin typeface="Calibri" panose="020F0502020204030204" pitchFamily="34" charset="0"/>
                <a:ea typeface="Calibri" panose="020F0502020204030204" pitchFamily="34" charset="0"/>
                <a:cs typeface="Times New Roman" panose="02020603050405020304" pitchFamily="18" charset="0"/>
              </a:rPr>
              <a:t>Java has </a:t>
            </a:r>
            <a:r>
              <a:rPr lang="en-US" sz="1800" b="1" dirty="0">
                <a:latin typeface="Calibri" panose="020F0502020204030204" pitchFamily="34" charset="0"/>
                <a:ea typeface="Calibri" panose="020F0502020204030204" pitchFamily="34" charset="0"/>
                <a:cs typeface="Times New Roman" panose="02020603050405020304" pitchFamily="18" charset="0"/>
              </a:rPr>
              <a:t>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utomatic </a:t>
            </a:r>
            <a:r>
              <a:rPr lang="en-US" sz="1800" dirty="0">
                <a:latin typeface="Calibri" panose="020F0502020204030204" pitchFamily="34" charset="0"/>
                <a:ea typeface="Calibri" panose="020F0502020204030204" pitchFamily="34" charset="0"/>
                <a:cs typeface="Times New Roman" panose="02020603050405020304" pitchFamily="18" charset="0"/>
              </a:rPr>
              <a:t> memory management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support</a:t>
            </a:r>
            <a:r>
              <a:rPr lang="en-US" sz="1800" dirty="0">
                <a:latin typeface="Calibri" panose="020F0502020204030204" pitchFamily="34" charset="0"/>
                <a:ea typeface="Calibri" panose="020F0502020204030204" pitchFamily="34" charset="0"/>
                <a:cs typeface="Times New Roman" panose="02020603050405020304" pitchFamily="18" charset="0"/>
              </a:rPr>
              <a:t>s </a:t>
            </a:r>
            <a:r>
              <a:rPr lang="en-US" sz="1800" b="1" dirty="0">
                <a:latin typeface="Calibri" panose="020F0502020204030204" pitchFamily="34" charset="0"/>
                <a:ea typeface="Calibri" panose="020F0502020204030204" pitchFamily="34" charset="0"/>
                <a:cs typeface="Times New Roman" panose="02020603050405020304" pitchFamily="18" charset="0"/>
              </a:rPr>
              <a:t>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ulti-threading and Concurrency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has strong community support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Java has built-in security mechanisms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Its popularity ensures a high demand for Java developers, offering ample job opportunities.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04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93AF-443B-574B-C7EB-925FD41D96A0}"/>
              </a:ext>
            </a:extLst>
          </p:cNvPr>
          <p:cNvSpPr>
            <a:spLocks noGrp="1"/>
          </p:cNvSpPr>
          <p:nvPr>
            <p:ph type="title"/>
          </p:nvPr>
        </p:nvSpPr>
        <p:spPr/>
        <p:txBody>
          <a:bodyPr>
            <a:normAutofit/>
          </a:bodyPr>
          <a:lstStyle/>
          <a:p>
            <a:r>
              <a:rPr lang="en-US" dirty="0"/>
              <a:t>What is platform independence ? </a:t>
            </a:r>
          </a:p>
        </p:txBody>
      </p:sp>
      <p:sp>
        <p:nvSpPr>
          <p:cNvPr id="4" name="Rectangle 2">
            <a:extLst>
              <a:ext uri="{FF2B5EF4-FFF2-40B4-BE49-F238E27FC236}">
                <a16:creationId xmlns:a16="http://schemas.microsoft.com/office/drawing/2014/main" id="{16EF0130-A2F7-EA89-F57C-3B9690084F2C}"/>
              </a:ext>
            </a:extLst>
          </p:cNvPr>
          <p:cNvSpPr>
            <a:spLocks noChangeArrowheads="1"/>
          </p:cNvSpPr>
          <p:nvPr/>
        </p:nvSpPr>
        <p:spPr bwMode="auto">
          <a:xfrm>
            <a:off x="3986032" y="20027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5" descr="A picture containing text, diagram, font, design&#10;&#10;Description automatically generated">
            <a:extLst>
              <a:ext uri="{FF2B5EF4-FFF2-40B4-BE49-F238E27FC236}">
                <a16:creationId xmlns:a16="http://schemas.microsoft.com/office/drawing/2014/main" id="{578C51AF-6908-2C2D-0396-5307BD4CB51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667034" y="2754630"/>
            <a:ext cx="4857931" cy="3414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B54693-53AB-B825-3EFF-4AB825E459F0}"/>
              </a:ext>
            </a:extLst>
          </p:cNvPr>
          <p:cNvSpPr txBox="1"/>
          <p:nvPr/>
        </p:nvSpPr>
        <p:spPr>
          <a:xfrm>
            <a:off x="765810" y="2055541"/>
            <a:ext cx="10946130" cy="646331"/>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000000"/>
                </a:solidFill>
                <a:effectLst/>
                <a:latin typeface="Lora" panose="020F0502020204030204" pitchFamily="34" charset="0"/>
              </a:rPr>
              <a:t>Platform Dependent means the program / software that we have developed can run /execute (show results) on a specific platform. That is on a specific operating system.</a:t>
            </a:r>
            <a:endParaRPr lang="en-US" dirty="0"/>
          </a:p>
        </p:txBody>
      </p:sp>
    </p:spTree>
    <p:extLst>
      <p:ext uri="{BB962C8B-B14F-4D97-AF65-F5344CB8AC3E}">
        <p14:creationId xmlns:p14="http://schemas.microsoft.com/office/powerpoint/2010/main" val="28471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9102-4EF2-F648-DD3C-4E46F1BCE1EC}"/>
              </a:ext>
            </a:extLst>
          </p:cNvPr>
          <p:cNvSpPr>
            <a:spLocks noGrp="1"/>
          </p:cNvSpPr>
          <p:nvPr>
            <p:ph type="title"/>
          </p:nvPr>
        </p:nvSpPr>
        <p:spPr>
          <a:xfrm>
            <a:off x="571500" y="689290"/>
            <a:ext cx="11049000" cy="712790"/>
          </a:xfrm>
        </p:spPr>
        <p:txBody>
          <a:bodyPr/>
          <a:lstStyle/>
          <a:p>
            <a:r>
              <a:rPr lang="en-US" dirty="0"/>
              <a:t>Contd.</a:t>
            </a:r>
          </a:p>
        </p:txBody>
      </p:sp>
      <p:pic>
        <p:nvPicPr>
          <p:cNvPr id="4101" name="Picture 6" descr="A picture containing text, diagram, font&#10;&#10;Description automatically generated">
            <a:extLst>
              <a:ext uri="{FF2B5EF4-FFF2-40B4-BE49-F238E27FC236}">
                <a16:creationId xmlns:a16="http://schemas.microsoft.com/office/drawing/2014/main" id="{D57DA6B0-7675-2369-7380-EB2B4EC249B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00338" y="3093720"/>
            <a:ext cx="5643561" cy="31927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C75D8A-2E5F-9540-B64F-DD60D7A40E56}"/>
              </a:ext>
            </a:extLst>
          </p:cNvPr>
          <p:cNvSpPr txBox="1"/>
          <p:nvPr/>
        </p:nvSpPr>
        <p:spPr>
          <a:xfrm>
            <a:off x="571500" y="2270760"/>
            <a:ext cx="111785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Platform Dependent means the program / software that we have developed can run /execute (show results) on a specific platform. That is on a specific operating system.</a:t>
            </a:r>
          </a:p>
        </p:txBody>
      </p:sp>
    </p:spTree>
    <p:extLst>
      <p:ext uri="{BB962C8B-B14F-4D97-AF65-F5344CB8AC3E}">
        <p14:creationId xmlns:p14="http://schemas.microsoft.com/office/powerpoint/2010/main" val="29537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119D-EC2C-9ADF-6B56-06BE85A0588E}"/>
              </a:ext>
            </a:extLst>
          </p:cNvPr>
          <p:cNvSpPr>
            <a:spLocks noGrp="1"/>
          </p:cNvSpPr>
          <p:nvPr>
            <p:ph type="title"/>
          </p:nvPr>
        </p:nvSpPr>
        <p:spPr/>
        <p:txBody>
          <a:bodyPr/>
          <a:lstStyle/>
          <a:p>
            <a:r>
              <a:rPr lang="en-US" dirty="0"/>
              <a:t>Let’s get hands dirty </a:t>
            </a:r>
          </a:p>
        </p:txBody>
      </p:sp>
      <p:pic>
        <p:nvPicPr>
          <p:cNvPr id="5122" name="Picture 2" descr="Linus Torvalds Quote: “Talk is cheap. Show me the code.”">
            <a:extLst>
              <a:ext uri="{FF2B5EF4-FFF2-40B4-BE49-F238E27FC236}">
                <a16:creationId xmlns:a16="http://schemas.microsoft.com/office/drawing/2014/main" id="{47ED69E4-FBDE-FD4F-D20D-E206C5585B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1787" y="2076450"/>
            <a:ext cx="6705335" cy="391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7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12F3-DB2D-FBC2-BC6A-0A475D13E65A}"/>
              </a:ext>
            </a:extLst>
          </p:cNvPr>
          <p:cNvSpPr>
            <a:spLocks noGrp="1"/>
          </p:cNvSpPr>
          <p:nvPr>
            <p:ph type="title"/>
          </p:nvPr>
        </p:nvSpPr>
        <p:spPr/>
        <p:txBody>
          <a:bodyPr/>
          <a:lstStyle/>
          <a:p>
            <a:r>
              <a:rPr lang="en-US" dirty="0"/>
              <a:t>Java I/O</a:t>
            </a:r>
          </a:p>
        </p:txBody>
      </p:sp>
      <p:sp>
        <p:nvSpPr>
          <p:cNvPr id="4" name="Rectangle 2">
            <a:extLst>
              <a:ext uri="{FF2B5EF4-FFF2-40B4-BE49-F238E27FC236}">
                <a16:creationId xmlns:a16="http://schemas.microsoft.com/office/drawing/2014/main" id="{C093914A-A694-AC85-887C-93631B1D2F4B}"/>
              </a:ext>
            </a:extLst>
          </p:cNvPr>
          <p:cNvSpPr>
            <a:spLocks noChangeArrowheads="1"/>
          </p:cNvSpPr>
          <p:nvPr/>
        </p:nvSpPr>
        <p:spPr bwMode="auto">
          <a:xfrm>
            <a:off x="3257550" y="2425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8" descr="Java Tutorials - Stream in java">
            <a:extLst>
              <a:ext uri="{FF2B5EF4-FFF2-40B4-BE49-F238E27FC236}">
                <a16:creationId xmlns:a16="http://schemas.microsoft.com/office/drawing/2014/main" id="{8DA2641C-D162-9B45-F3E7-BC36C5205E0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00189" y="2057406"/>
            <a:ext cx="8201024" cy="411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35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4E2D-F7BE-EED8-ED38-724B7E003319}"/>
              </a:ext>
            </a:extLst>
          </p:cNvPr>
          <p:cNvSpPr>
            <a:spLocks noGrp="1"/>
          </p:cNvSpPr>
          <p:nvPr>
            <p:ph type="title"/>
          </p:nvPr>
        </p:nvSpPr>
        <p:spPr/>
        <p:txBody>
          <a:bodyPr/>
          <a:lstStyle/>
          <a:p>
            <a:r>
              <a:rPr lang="en-US" dirty="0"/>
              <a:t>Java I/O</a:t>
            </a:r>
          </a:p>
        </p:txBody>
      </p:sp>
      <p:pic>
        <p:nvPicPr>
          <p:cNvPr id="5" name="Content Placeholder 4">
            <a:extLst>
              <a:ext uri="{FF2B5EF4-FFF2-40B4-BE49-F238E27FC236}">
                <a16:creationId xmlns:a16="http://schemas.microsoft.com/office/drawing/2014/main" id="{F95017CD-C0FA-5739-6F06-A11E9A0B0E07}"/>
              </a:ext>
            </a:extLst>
          </p:cNvPr>
          <p:cNvPicPr>
            <a:picLocks noGrp="1" noChangeAspect="1"/>
          </p:cNvPicPr>
          <p:nvPr>
            <p:ph idx="1"/>
          </p:nvPr>
        </p:nvPicPr>
        <p:blipFill>
          <a:blip r:embed="rId2"/>
          <a:stretch>
            <a:fillRect/>
          </a:stretch>
        </p:blipFill>
        <p:spPr>
          <a:xfrm>
            <a:off x="2000250" y="1900237"/>
            <a:ext cx="8058150" cy="4371976"/>
          </a:xfrm>
          <a:prstGeom prst="rect">
            <a:avLst/>
          </a:prstGeom>
        </p:spPr>
      </p:pic>
    </p:spTree>
    <p:extLst>
      <p:ext uri="{BB962C8B-B14F-4D97-AF65-F5344CB8AC3E}">
        <p14:creationId xmlns:p14="http://schemas.microsoft.com/office/powerpoint/2010/main" val="2190525196"/>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327</TotalTime>
  <Words>890</Words>
  <Application>Microsoft Macintosh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Batang</vt:lpstr>
      <vt:lpstr>Arial</vt:lpstr>
      <vt:lpstr>Avenir Next LT Pro Light</vt:lpstr>
      <vt:lpstr>Calibri</vt:lpstr>
      <vt:lpstr>Lora</vt:lpstr>
      <vt:lpstr>AlignmentVTI</vt:lpstr>
      <vt:lpstr>Java Bootcamp</vt:lpstr>
      <vt:lpstr>Agenda</vt:lpstr>
      <vt:lpstr>Introduction to Java</vt:lpstr>
      <vt:lpstr>What is Java ?</vt:lpstr>
      <vt:lpstr>What is platform independence ? </vt:lpstr>
      <vt:lpstr>Contd.</vt:lpstr>
      <vt:lpstr>Let’s get hands dirty </vt:lpstr>
      <vt:lpstr>Java I/O</vt:lpstr>
      <vt:lpstr>Java I/O</vt:lpstr>
      <vt:lpstr>Java I/O</vt:lpstr>
      <vt:lpstr>Java Data Structures</vt:lpstr>
      <vt:lpstr>Data Structure </vt:lpstr>
      <vt:lpstr>Characteristics of Data Structure</vt:lpstr>
      <vt:lpstr>Data Structure Hierarchy</vt:lpstr>
      <vt:lpstr>Data Structure - Array</vt:lpstr>
      <vt:lpstr>Data Structure - Array</vt:lpstr>
      <vt:lpstr>Data Structure – LinkedList</vt:lpstr>
      <vt:lpstr>Array vs LinkedList</vt:lpstr>
      <vt:lpstr>Assignments </vt:lpstr>
      <vt:lpstr>Data Structure : Stack</vt:lpstr>
      <vt:lpstr>Data Structure : Stack</vt:lpstr>
      <vt:lpstr>Stack contd.</vt:lpstr>
      <vt:lpstr>Stack contd.</vt:lpstr>
      <vt:lpstr>Java Stack Implementation</vt:lpstr>
      <vt:lpstr>Data Structure : Queue</vt:lpstr>
      <vt:lpstr>Data Structure : Queue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Bootcamp</dc:title>
  <dc:creator>Datta Diware</dc:creator>
  <cp:lastModifiedBy>Datta Diware</cp:lastModifiedBy>
  <cp:revision>6</cp:revision>
  <dcterms:created xsi:type="dcterms:W3CDTF">2023-05-18T07:50:54Z</dcterms:created>
  <dcterms:modified xsi:type="dcterms:W3CDTF">2023-05-19T12:08:41Z</dcterms:modified>
</cp:coreProperties>
</file>