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1" r:id="rId26"/>
    <p:sldId id="282" r:id="rId27"/>
    <p:sldId id="283" r:id="rId28"/>
    <p:sldId id="284" r:id="rId29"/>
    <p:sldId id="285" r:id="rId30"/>
    <p:sldId id="286" r:id="rId31"/>
    <p:sldId id="287" r:id="rId32"/>
    <p:sldId id="289" r:id="rId33"/>
    <p:sldId id="288" r:id="rId34"/>
    <p:sldId id="290" r:id="rId35"/>
    <p:sldId id="291" r:id="rId36"/>
    <p:sldId id="292" r:id="rId37"/>
    <p:sldId id="293" r:id="rId38"/>
    <p:sldId id="294" r:id="rId39"/>
    <p:sldId id="295" r:id="rId40"/>
    <p:sldId id="296" r:id="rId41"/>
    <p:sldId id="297" r:id="rId42"/>
    <p:sldId id="28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5807"/>
  </p:normalViewPr>
  <p:slideViewPr>
    <p:cSldViewPr snapToGrid="0">
      <p:cViewPr>
        <p:scale>
          <a:sx n="84" d="100"/>
          <a:sy n="84" d="100"/>
        </p:scale>
        <p:origin x="14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5/26/23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01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5/26/23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53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5/26/23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24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5/26/23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72140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5/26/23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77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5/26/23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20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5/26/23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03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5/26/23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73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5/26/23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2753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5/26/23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30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5/26/23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37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5/26/23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03121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https://cdn.ttgtmedia.com/rms/onlineimages/whatis-data_structure_mobile.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https://www.tutorialspoint.com/dsa_using_java/images/stack.jpg"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https://www.upgrad.com/blog/wp-content/uploads/2021/02/w1.jpg"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s://www.upgrad.com/blog/wp-content/uploads/2021/02/w2.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https://encrypted-tbn0.gstatic.com/images?q=tbn:ANd9GcQn1Tm4JP4kh7C9i04khhU7V-0UDOJBe7jiaQ&amp;usqp=CAU"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Sphere of mesh and nodes">
            <a:extLst>
              <a:ext uri="{FF2B5EF4-FFF2-40B4-BE49-F238E27FC236}">
                <a16:creationId xmlns:a16="http://schemas.microsoft.com/office/drawing/2014/main" id="{7F67B50B-49D3-55C7-38C9-F2178585534F}"/>
              </a:ext>
            </a:extLst>
          </p:cNvPr>
          <p:cNvPicPr>
            <a:picLocks noChangeAspect="1"/>
          </p:cNvPicPr>
          <p:nvPr/>
        </p:nvPicPr>
        <p:blipFill rotWithShape="1">
          <a:blip r:embed="rId2">
            <a:alphaModFix amt="60000"/>
          </a:blip>
          <a:srcRect t="2668" r="-1" b="22312"/>
          <a:stretch/>
        </p:blipFill>
        <p:spPr>
          <a:xfrm>
            <a:off x="3048" y="10"/>
            <a:ext cx="12188952" cy="6857990"/>
          </a:xfrm>
          <a:prstGeom prst="rect">
            <a:avLst/>
          </a:prstGeom>
        </p:spPr>
      </p:pic>
      <p:sp>
        <p:nvSpPr>
          <p:cNvPr id="2" name="Title 1">
            <a:extLst>
              <a:ext uri="{FF2B5EF4-FFF2-40B4-BE49-F238E27FC236}">
                <a16:creationId xmlns:a16="http://schemas.microsoft.com/office/drawing/2014/main" id="{9FA82D18-ED93-EED6-7904-B99AC7CD40B4}"/>
              </a:ext>
            </a:extLst>
          </p:cNvPr>
          <p:cNvSpPr>
            <a:spLocks noGrp="1"/>
          </p:cNvSpPr>
          <p:nvPr>
            <p:ph type="ctrTitle"/>
          </p:nvPr>
        </p:nvSpPr>
        <p:spPr>
          <a:xfrm>
            <a:off x="521209" y="822960"/>
            <a:ext cx="7213092" cy="5015169"/>
          </a:xfrm>
        </p:spPr>
        <p:txBody>
          <a:bodyPr>
            <a:normAutofit/>
          </a:bodyPr>
          <a:lstStyle/>
          <a:p>
            <a:r>
              <a:rPr lang="en-US" sz="6000" dirty="0">
                <a:solidFill>
                  <a:srgbClr val="FFFFFF"/>
                </a:solidFill>
              </a:rPr>
              <a:t>Java Bootcamp</a:t>
            </a:r>
          </a:p>
        </p:txBody>
      </p:sp>
      <p:sp>
        <p:nvSpPr>
          <p:cNvPr id="3" name="Subtitle 2">
            <a:extLst>
              <a:ext uri="{FF2B5EF4-FFF2-40B4-BE49-F238E27FC236}">
                <a16:creationId xmlns:a16="http://schemas.microsoft.com/office/drawing/2014/main" id="{80CB262C-6B86-DBB9-E18C-36B2C5430555}"/>
              </a:ext>
            </a:extLst>
          </p:cNvPr>
          <p:cNvSpPr>
            <a:spLocks noGrp="1"/>
          </p:cNvSpPr>
          <p:nvPr>
            <p:ph type="subTitle" idx="1"/>
          </p:nvPr>
        </p:nvSpPr>
        <p:spPr>
          <a:xfrm>
            <a:off x="9261493" y="3041761"/>
            <a:ext cx="2429605" cy="2856204"/>
          </a:xfrm>
        </p:spPr>
        <p:txBody>
          <a:bodyPr>
            <a:normAutofit/>
          </a:bodyPr>
          <a:lstStyle/>
          <a:p>
            <a:r>
              <a:rPr lang="en-US" dirty="0">
                <a:solidFill>
                  <a:srgbClr val="FFFFFF"/>
                </a:solidFill>
              </a:rPr>
              <a:t>Datta </a:t>
            </a:r>
            <a:r>
              <a:rPr lang="en-US" dirty="0" err="1">
                <a:solidFill>
                  <a:srgbClr val="FFFFFF"/>
                </a:solidFill>
              </a:rPr>
              <a:t>diware</a:t>
            </a:r>
            <a:endParaRPr lang="en-US" dirty="0">
              <a:solidFill>
                <a:srgbClr val="FFFFFF"/>
              </a:solidFill>
            </a:endParaRPr>
          </a:p>
        </p:txBody>
      </p:sp>
      <p:cxnSp>
        <p:nvCxnSpPr>
          <p:cNvPr id="18"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12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E3D0-97C5-B711-082D-37E9C75C6F02}"/>
              </a:ext>
            </a:extLst>
          </p:cNvPr>
          <p:cNvSpPr>
            <a:spLocks noGrp="1"/>
          </p:cNvSpPr>
          <p:nvPr>
            <p:ph type="title"/>
          </p:nvPr>
        </p:nvSpPr>
        <p:spPr/>
        <p:txBody>
          <a:bodyPr/>
          <a:lstStyle/>
          <a:p>
            <a:r>
              <a:rPr lang="en-US" dirty="0"/>
              <a:t>Java I/O</a:t>
            </a:r>
          </a:p>
        </p:txBody>
      </p:sp>
      <p:graphicFrame>
        <p:nvGraphicFramePr>
          <p:cNvPr id="4" name="Table 4">
            <a:extLst>
              <a:ext uri="{FF2B5EF4-FFF2-40B4-BE49-F238E27FC236}">
                <a16:creationId xmlns:a16="http://schemas.microsoft.com/office/drawing/2014/main" id="{0C7FE52B-5CD7-C529-4E42-EBF9A3F01A1E}"/>
              </a:ext>
            </a:extLst>
          </p:cNvPr>
          <p:cNvGraphicFramePr>
            <a:graphicFrameLocks noGrp="1"/>
          </p:cNvGraphicFramePr>
          <p:nvPr>
            <p:ph idx="1"/>
            <p:extLst>
              <p:ext uri="{D42A27DB-BD31-4B8C-83A1-F6EECF244321}">
                <p14:modId xmlns:p14="http://schemas.microsoft.com/office/powerpoint/2010/main" val="1937573418"/>
              </p:ext>
            </p:extLst>
          </p:nvPr>
        </p:nvGraphicFramePr>
        <p:xfrm>
          <a:off x="571500" y="2076449"/>
          <a:ext cx="11060112" cy="4585217"/>
        </p:xfrm>
        <a:graphic>
          <a:graphicData uri="http://schemas.openxmlformats.org/drawingml/2006/table">
            <a:tbl>
              <a:tblPr firstRow="1" bandRow="1">
                <a:tableStyleId>{5C22544A-7EE6-4342-B048-85BDC9FD1C3A}</a:tableStyleId>
              </a:tblPr>
              <a:tblGrid>
                <a:gridCol w="5530056">
                  <a:extLst>
                    <a:ext uri="{9D8B030D-6E8A-4147-A177-3AD203B41FA5}">
                      <a16:colId xmlns:a16="http://schemas.microsoft.com/office/drawing/2014/main" val="1506985210"/>
                    </a:ext>
                  </a:extLst>
                </a:gridCol>
                <a:gridCol w="5530056">
                  <a:extLst>
                    <a:ext uri="{9D8B030D-6E8A-4147-A177-3AD203B41FA5}">
                      <a16:colId xmlns:a16="http://schemas.microsoft.com/office/drawing/2014/main" val="1247420374"/>
                    </a:ext>
                  </a:extLst>
                </a:gridCol>
              </a:tblGrid>
              <a:tr h="1042169">
                <a:tc>
                  <a:txBody>
                    <a:bodyPr/>
                    <a:lstStyle/>
                    <a:p>
                      <a:pPr marL="228600" marR="0" lvl="0" indent="-228600" algn="l" defTabSz="914400" rtl="0" eaLnBrk="1" fontAlgn="auto" latinLnBrk="0" hangingPunct="1">
                        <a:lnSpc>
                          <a:spcPct val="120000"/>
                        </a:lnSpc>
                        <a:spcBef>
                          <a:spcPts val="1000"/>
                        </a:spcBef>
                        <a:spcAft>
                          <a:spcPts val="0"/>
                        </a:spcAft>
                        <a:buClrTx/>
                        <a:buSzPct val="80000"/>
                        <a:buFont typeface="Arial" panose="020B0604020202020204" pitchFamily="34" charset="0"/>
                        <a:buChar char="•"/>
                        <a:tabLst/>
                        <a:defRPr/>
                      </a:pPr>
                      <a:r>
                        <a:rPr lang="en-IN" sz="2000" kern="1200" dirty="0">
                          <a:solidFill>
                            <a:schemeClr val="tx1"/>
                          </a:solidFill>
                          <a:latin typeface="+mn-lt"/>
                          <a:ea typeface="+mn-ea"/>
                          <a:cs typeface="+mn-cs"/>
                        </a:rPr>
                        <a:t>Byte Stream</a:t>
                      </a:r>
                    </a:p>
                    <a:p>
                      <a:pPr marL="228600" indent="-228600" algn="l" defTabSz="914400" rtl="0" eaLnBrk="1" latinLnBrk="0" hangingPunct="1">
                        <a:lnSpc>
                          <a:spcPct val="120000"/>
                        </a:lnSpc>
                        <a:spcBef>
                          <a:spcPts val="1000"/>
                        </a:spcBef>
                        <a:buSzPct val="80000"/>
                        <a:buFont typeface="Arial" panose="020B0604020202020204" pitchFamily="34" charset="0"/>
                        <a:buChar char="•"/>
                      </a:pPr>
                      <a:endParaRPr lang="en-US" sz="2000" kern="1200" dirty="0">
                        <a:solidFill>
                          <a:schemeClr val="tx1"/>
                        </a:solidFill>
                        <a:latin typeface="+mn-lt"/>
                        <a:ea typeface="+mn-ea"/>
                        <a:cs typeface="+mn-cs"/>
                      </a:endParaRPr>
                    </a:p>
                  </a:txBody>
                  <a:tcPr/>
                </a:tc>
                <a:tc>
                  <a:txBody>
                    <a:bodyPr/>
                    <a:lstStyle/>
                    <a:p>
                      <a:pPr marL="228600" marR="0" lvl="0" indent="-228600" algn="l" defTabSz="914400" rtl="0" eaLnBrk="1" fontAlgn="auto" latinLnBrk="0" hangingPunct="1">
                        <a:lnSpc>
                          <a:spcPct val="120000"/>
                        </a:lnSpc>
                        <a:spcBef>
                          <a:spcPts val="1000"/>
                        </a:spcBef>
                        <a:spcAft>
                          <a:spcPts val="0"/>
                        </a:spcAft>
                        <a:buClrTx/>
                        <a:buSzPct val="80000"/>
                        <a:buFont typeface="Arial" panose="020B0604020202020204" pitchFamily="34" charset="0"/>
                        <a:buChar char="•"/>
                        <a:tabLst/>
                        <a:defRPr/>
                      </a:pPr>
                      <a:r>
                        <a:rPr lang="en-IN" sz="2000" kern="1200" dirty="0">
                          <a:solidFill>
                            <a:schemeClr val="tx1"/>
                          </a:solidFill>
                          <a:latin typeface="+mn-lt"/>
                          <a:ea typeface="+mn-ea"/>
                          <a:cs typeface="+mn-cs"/>
                        </a:rPr>
                        <a:t>Character Stream</a:t>
                      </a:r>
                    </a:p>
                    <a:p>
                      <a:pPr marL="228600" indent="-228600" algn="l" defTabSz="914400" rtl="0" eaLnBrk="1" latinLnBrk="0" hangingPunct="1">
                        <a:lnSpc>
                          <a:spcPct val="120000"/>
                        </a:lnSpc>
                        <a:spcBef>
                          <a:spcPts val="1000"/>
                        </a:spcBef>
                        <a:buSzPct val="80000"/>
                        <a:buFont typeface="Arial" panose="020B0604020202020204" pitchFamily="34" charset="0"/>
                        <a:buChar char="•"/>
                      </a:pP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1164703451"/>
                  </a:ext>
                </a:extLst>
              </a:tr>
              <a:tr h="603796">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dirty="0">
                          <a:solidFill>
                            <a:schemeClr val="tx1"/>
                          </a:solidFill>
                          <a:latin typeface="+mn-lt"/>
                          <a:ea typeface="+mn-ea"/>
                          <a:cs typeface="+mn-cs"/>
                        </a:rPr>
                        <a:t>They process the data byte by byte.</a:t>
                      </a:r>
                    </a:p>
                  </a:txBody>
                  <a:tcPr anchor="ctr"/>
                </a:tc>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dirty="0">
                          <a:solidFill>
                            <a:schemeClr val="tx1"/>
                          </a:solidFill>
                          <a:latin typeface="+mn-lt"/>
                          <a:ea typeface="+mn-ea"/>
                          <a:cs typeface="+mn-cs"/>
                        </a:rPr>
                        <a:t>They process the data character by character.</a:t>
                      </a:r>
                    </a:p>
                  </a:txBody>
                  <a:tcPr anchor="ctr"/>
                </a:tc>
                <a:extLst>
                  <a:ext uri="{0D108BD9-81ED-4DB2-BD59-A6C34878D82A}">
                    <a16:rowId xmlns:a16="http://schemas.microsoft.com/office/drawing/2014/main" val="3477980276"/>
                  </a:ext>
                </a:extLst>
              </a:tr>
              <a:tr h="603796">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a:solidFill>
                            <a:schemeClr val="tx1"/>
                          </a:solidFill>
                          <a:latin typeface="+mn-lt"/>
                          <a:ea typeface="+mn-ea"/>
                          <a:cs typeface="+mn-cs"/>
                        </a:rPr>
                        <a:t>They read/write data 8 bits maximum at a time.</a:t>
                      </a:r>
                    </a:p>
                  </a:txBody>
                  <a:tcPr anchor="ctr"/>
                </a:tc>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a:solidFill>
                            <a:schemeClr val="tx1"/>
                          </a:solidFill>
                          <a:latin typeface="+mn-lt"/>
                          <a:ea typeface="+mn-ea"/>
                          <a:cs typeface="+mn-cs"/>
                        </a:rPr>
                        <a:t>They read/write data 16 bits maximum at a time.</a:t>
                      </a:r>
                    </a:p>
                  </a:txBody>
                  <a:tcPr anchor="ctr"/>
                </a:tc>
                <a:extLst>
                  <a:ext uri="{0D108BD9-81ED-4DB2-BD59-A6C34878D82A}">
                    <a16:rowId xmlns:a16="http://schemas.microsoft.com/office/drawing/2014/main" val="2191115288"/>
                  </a:ext>
                </a:extLst>
              </a:tr>
              <a:tr h="603796">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a:solidFill>
                            <a:schemeClr val="tx1"/>
                          </a:solidFill>
                          <a:latin typeface="+mn-lt"/>
                          <a:ea typeface="+mn-ea"/>
                          <a:cs typeface="+mn-cs"/>
                        </a:rPr>
                        <a:t>They are most suitable to process binary files.</a:t>
                      </a:r>
                    </a:p>
                  </a:txBody>
                  <a:tcPr anchor="ctr"/>
                </a:tc>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a:solidFill>
                            <a:schemeClr val="tx1"/>
                          </a:solidFill>
                          <a:latin typeface="+mn-lt"/>
                          <a:ea typeface="+mn-ea"/>
                          <a:cs typeface="+mn-cs"/>
                        </a:rPr>
                        <a:t>They are most suitable to process text files.</a:t>
                      </a:r>
                    </a:p>
                  </a:txBody>
                  <a:tcPr anchor="ctr"/>
                </a:tc>
                <a:extLst>
                  <a:ext uri="{0D108BD9-81ED-4DB2-BD59-A6C34878D82A}">
                    <a16:rowId xmlns:a16="http://schemas.microsoft.com/office/drawing/2014/main" val="1512486825"/>
                  </a:ext>
                </a:extLst>
              </a:tr>
              <a:tr h="1042169">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a:solidFill>
                            <a:schemeClr val="tx1"/>
                          </a:solidFill>
                          <a:latin typeface="+mn-lt"/>
                          <a:ea typeface="+mn-ea"/>
                          <a:cs typeface="+mn-cs"/>
                        </a:rPr>
                        <a:t>All byte stream classes in Java are descendants of InputStream and OutputStream.</a:t>
                      </a:r>
                    </a:p>
                  </a:txBody>
                  <a:tcPr anchor="ctr"/>
                </a:tc>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dirty="0">
                          <a:solidFill>
                            <a:schemeClr val="tx1"/>
                          </a:solidFill>
                          <a:latin typeface="+mn-lt"/>
                          <a:ea typeface="+mn-ea"/>
                          <a:cs typeface="+mn-cs"/>
                        </a:rPr>
                        <a:t>All character stream classes in Java are descendants of Reader and Writer.</a:t>
                      </a:r>
                    </a:p>
                  </a:txBody>
                  <a:tcPr anchor="ctr"/>
                </a:tc>
                <a:extLst>
                  <a:ext uri="{0D108BD9-81ED-4DB2-BD59-A6C34878D82A}">
                    <a16:rowId xmlns:a16="http://schemas.microsoft.com/office/drawing/2014/main" val="3210084223"/>
                  </a:ext>
                </a:extLst>
              </a:tr>
            </a:tbl>
          </a:graphicData>
        </a:graphic>
      </p:graphicFrame>
    </p:spTree>
    <p:extLst>
      <p:ext uri="{BB962C8B-B14F-4D97-AF65-F5344CB8AC3E}">
        <p14:creationId xmlns:p14="http://schemas.microsoft.com/office/powerpoint/2010/main" val="216821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66C9-E57A-3D74-DAC8-019C46E23B50}"/>
              </a:ext>
            </a:extLst>
          </p:cNvPr>
          <p:cNvSpPr>
            <a:spLocks noGrp="1"/>
          </p:cNvSpPr>
          <p:nvPr>
            <p:ph type="title"/>
          </p:nvPr>
        </p:nvSpPr>
        <p:spPr/>
        <p:txBody>
          <a:bodyPr/>
          <a:lstStyle/>
          <a:p>
            <a:r>
              <a:rPr lang="en-US" dirty="0"/>
              <a:t>Java Data Structures</a:t>
            </a:r>
          </a:p>
        </p:txBody>
      </p:sp>
      <p:sp>
        <p:nvSpPr>
          <p:cNvPr id="3" name="Content Placeholder 2">
            <a:extLst>
              <a:ext uri="{FF2B5EF4-FFF2-40B4-BE49-F238E27FC236}">
                <a16:creationId xmlns:a16="http://schemas.microsoft.com/office/drawing/2014/main" id="{5DF343FB-1CD9-6D6C-4922-CE62947854FB}"/>
              </a:ext>
            </a:extLst>
          </p:cNvPr>
          <p:cNvSpPr>
            <a:spLocks noGrp="1"/>
          </p:cNvSpPr>
          <p:nvPr>
            <p:ph idx="1"/>
          </p:nvPr>
        </p:nvSpPr>
        <p:spPr/>
        <p:txBody>
          <a:bodyPr/>
          <a:lstStyle/>
          <a:p>
            <a:r>
              <a:rPr lang="en-IN" dirty="0"/>
              <a:t>What are the data types ? </a:t>
            </a:r>
          </a:p>
          <a:p>
            <a:r>
              <a:rPr lang="en-IN" dirty="0"/>
              <a:t>A data structure is a specialized format for organizing, processing, retrieving and storing data. </a:t>
            </a:r>
          </a:p>
          <a:p>
            <a:r>
              <a:rPr lang="en-US" dirty="0"/>
              <a:t>Example : Array, LinkedList, Queue, Stack</a:t>
            </a:r>
          </a:p>
        </p:txBody>
      </p:sp>
    </p:spTree>
    <p:extLst>
      <p:ext uri="{BB962C8B-B14F-4D97-AF65-F5344CB8AC3E}">
        <p14:creationId xmlns:p14="http://schemas.microsoft.com/office/powerpoint/2010/main" val="227109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2B84-0C95-40CC-6370-B9B4F68D4ACF}"/>
              </a:ext>
            </a:extLst>
          </p:cNvPr>
          <p:cNvSpPr>
            <a:spLocks noGrp="1"/>
          </p:cNvSpPr>
          <p:nvPr>
            <p:ph type="title"/>
          </p:nvPr>
        </p:nvSpPr>
        <p:spPr/>
        <p:txBody>
          <a:bodyPr/>
          <a:lstStyle/>
          <a:p>
            <a:r>
              <a:rPr lang="en-US" dirty="0"/>
              <a:t>Data Structure </a:t>
            </a:r>
          </a:p>
        </p:txBody>
      </p:sp>
      <p:sp>
        <p:nvSpPr>
          <p:cNvPr id="3" name="Content Placeholder 2">
            <a:extLst>
              <a:ext uri="{FF2B5EF4-FFF2-40B4-BE49-F238E27FC236}">
                <a16:creationId xmlns:a16="http://schemas.microsoft.com/office/drawing/2014/main" id="{64556AEB-9B9B-4D99-C274-3ED9A79DF932}"/>
              </a:ext>
            </a:extLst>
          </p:cNvPr>
          <p:cNvSpPr>
            <a:spLocks noGrp="1"/>
          </p:cNvSpPr>
          <p:nvPr>
            <p:ph idx="1"/>
          </p:nvPr>
        </p:nvSpPr>
        <p:spPr/>
        <p:txBody>
          <a:bodyPr/>
          <a:lstStyle/>
          <a:p>
            <a:r>
              <a:rPr lang="en-US" b="1" dirty="0"/>
              <a:t>Five factors to consider when picking a data structure include the following:</a:t>
            </a:r>
          </a:p>
          <a:p>
            <a:pPr lvl="1"/>
            <a:r>
              <a:rPr lang="en-US" dirty="0"/>
              <a:t>What kind of information will be stored?</a:t>
            </a:r>
          </a:p>
          <a:p>
            <a:pPr lvl="1"/>
            <a:r>
              <a:rPr lang="en-US" dirty="0"/>
              <a:t>How will that information be used?</a:t>
            </a:r>
          </a:p>
          <a:p>
            <a:pPr lvl="1"/>
            <a:r>
              <a:rPr lang="en-US" dirty="0"/>
              <a:t>Where should data persist, or be kept, after it is created?</a:t>
            </a:r>
          </a:p>
          <a:p>
            <a:pPr lvl="1"/>
            <a:r>
              <a:rPr lang="en-US" dirty="0"/>
              <a:t>What is the best way to organize the data?</a:t>
            </a:r>
          </a:p>
          <a:p>
            <a:pPr lvl="1"/>
            <a:r>
              <a:rPr lang="en-US" dirty="0"/>
              <a:t>What aspects of memory and storage reservation management should be considered?</a:t>
            </a:r>
          </a:p>
          <a:p>
            <a:pPr marL="228600" lvl="1" indent="0">
              <a:buNone/>
            </a:pPr>
            <a:endParaRPr lang="en-US" dirty="0"/>
          </a:p>
          <a:p>
            <a:pPr marL="0" indent="0">
              <a:buNone/>
            </a:pPr>
            <a:endParaRPr lang="en-US" dirty="0"/>
          </a:p>
        </p:txBody>
      </p:sp>
    </p:spTree>
    <p:extLst>
      <p:ext uri="{BB962C8B-B14F-4D97-AF65-F5344CB8AC3E}">
        <p14:creationId xmlns:p14="http://schemas.microsoft.com/office/powerpoint/2010/main" val="329106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8979-1019-2443-903D-CE3CA7E10763}"/>
              </a:ext>
            </a:extLst>
          </p:cNvPr>
          <p:cNvSpPr>
            <a:spLocks noGrp="1"/>
          </p:cNvSpPr>
          <p:nvPr>
            <p:ph type="title"/>
          </p:nvPr>
        </p:nvSpPr>
        <p:spPr/>
        <p:txBody>
          <a:bodyPr/>
          <a:lstStyle/>
          <a:p>
            <a:r>
              <a:rPr lang="en-US" dirty="0"/>
              <a:t>Characteristics of Data Structure</a:t>
            </a:r>
          </a:p>
        </p:txBody>
      </p:sp>
      <p:sp>
        <p:nvSpPr>
          <p:cNvPr id="3" name="Content Placeholder 2">
            <a:extLst>
              <a:ext uri="{FF2B5EF4-FFF2-40B4-BE49-F238E27FC236}">
                <a16:creationId xmlns:a16="http://schemas.microsoft.com/office/drawing/2014/main" id="{4C31321C-3733-0035-2C8C-AC2F9EDB47D5}"/>
              </a:ext>
            </a:extLst>
          </p:cNvPr>
          <p:cNvSpPr>
            <a:spLocks noGrp="1"/>
          </p:cNvSpPr>
          <p:nvPr>
            <p:ph idx="1"/>
          </p:nvPr>
        </p:nvSpPr>
        <p:spPr/>
        <p:txBody>
          <a:bodyPr/>
          <a:lstStyle/>
          <a:p>
            <a:r>
              <a:rPr lang="en-US" dirty="0"/>
              <a:t>Linear or non-linear</a:t>
            </a:r>
          </a:p>
          <a:p>
            <a:r>
              <a:rPr lang="en-US" dirty="0"/>
              <a:t>Homogeneous or heterogeneous</a:t>
            </a:r>
          </a:p>
          <a:p>
            <a:r>
              <a:rPr lang="en-US" dirty="0"/>
              <a:t>Static or dynamic</a:t>
            </a:r>
          </a:p>
          <a:p>
            <a:endParaRPr lang="en-US" dirty="0"/>
          </a:p>
          <a:p>
            <a:endParaRPr lang="en-US" dirty="0"/>
          </a:p>
        </p:txBody>
      </p:sp>
    </p:spTree>
    <p:extLst>
      <p:ext uri="{BB962C8B-B14F-4D97-AF65-F5344CB8AC3E}">
        <p14:creationId xmlns:p14="http://schemas.microsoft.com/office/powerpoint/2010/main" val="325278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A1A9-D647-A8B8-3AB7-521A0BAD621B}"/>
              </a:ext>
            </a:extLst>
          </p:cNvPr>
          <p:cNvSpPr>
            <a:spLocks noGrp="1"/>
          </p:cNvSpPr>
          <p:nvPr>
            <p:ph type="title"/>
          </p:nvPr>
        </p:nvSpPr>
        <p:spPr/>
        <p:txBody>
          <a:bodyPr/>
          <a:lstStyle/>
          <a:p>
            <a:r>
              <a:rPr lang="en-US" dirty="0"/>
              <a:t>Data Structure Hierarchy</a:t>
            </a:r>
          </a:p>
        </p:txBody>
      </p:sp>
      <p:sp>
        <p:nvSpPr>
          <p:cNvPr id="5" name="Rectangle 4">
            <a:extLst>
              <a:ext uri="{FF2B5EF4-FFF2-40B4-BE49-F238E27FC236}">
                <a16:creationId xmlns:a16="http://schemas.microsoft.com/office/drawing/2014/main" id="{64741963-94B3-FA19-A85A-64CA07FFABAA}"/>
              </a:ext>
            </a:extLst>
          </p:cNvPr>
          <p:cNvSpPr>
            <a:spLocks noChangeArrowheads="1"/>
          </p:cNvSpPr>
          <p:nvPr/>
        </p:nvSpPr>
        <p:spPr bwMode="auto">
          <a:xfrm>
            <a:off x="2624665" y="1964267"/>
            <a:ext cx="1366080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195" name="Picture 10" descr="Data structure hierarchy">
            <a:extLst>
              <a:ext uri="{FF2B5EF4-FFF2-40B4-BE49-F238E27FC236}">
                <a16:creationId xmlns:a16="http://schemas.microsoft.com/office/drawing/2014/main" id="{FBB82FC5-9F22-047C-C712-4202831D015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624666" y="1964267"/>
            <a:ext cx="6417734" cy="420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22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81E5-46A2-4F88-CEEF-8EB9430A12EB}"/>
              </a:ext>
            </a:extLst>
          </p:cNvPr>
          <p:cNvSpPr>
            <a:spLocks noGrp="1"/>
          </p:cNvSpPr>
          <p:nvPr>
            <p:ph type="title"/>
          </p:nvPr>
        </p:nvSpPr>
        <p:spPr/>
        <p:txBody>
          <a:bodyPr/>
          <a:lstStyle/>
          <a:p>
            <a:r>
              <a:rPr lang="en-US" dirty="0"/>
              <a:t>Data Structure - Array</a:t>
            </a:r>
          </a:p>
        </p:txBody>
      </p:sp>
      <p:sp>
        <p:nvSpPr>
          <p:cNvPr id="3" name="Content Placeholder 2">
            <a:extLst>
              <a:ext uri="{FF2B5EF4-FFF2-40B4-BE49-F238E27FC236}">
                <a16:creationId xmlns:a16="http://schemas.microsoft.com/office/drawing/2014/main" id="{95835173-45E6-8E36-D697-E16E6231EEFD}"/>
              </a:ext>
            </a:extLst>
          </p:cNvPr>
          <p:cNvSpPr>
            <a:spLocks noGrp="1"/>
          </p:cNvSpPr>
          <p:nvPr>
            <p:ph idx="1"/>
          </p:nvPr>
        </p:nvSpPr>
        <p:spPr/>
        <p:txBody>
          <a:bodyPr/>
          <a:lstStyle/>
          <a:p>
            <a:r>
              <a:rPr lang="en-US" dirty="0"/>
              <a:t>An array stores a collection of items at adjoining memory locations. </a:t>
            </a:r>
          </a:p>
          <a:p>
            <a:r>
              <a:rPr lang="en-US" dirty="0"/>
              <a:t>Arrays are homogeneous data structure</a:t>
            </a:r>
          </a:p>
          <a:p>
            <a:r>
              <a:rPr lang="en-US" dirty="0"/>
              <a:t>Element can be calculated or retrieved easily by an index </a:t>
            </a:r>
          </a:p>
          <a:p>
            <a:r>
              <a:rPr lang="en-US" dirty="0"/>
              <a:t>Mostly fixed in size </a:t>
            </a:r>
          </a:p>
        </p:txBody>
      </p:sp>
    </p:spTree>
    <p:extLst>
      <p:ext uri="{BB962C8B-B14F-4D97-AF65-F5344CB8AC3E}">
        <p14:creationId xmlns:p14="http://schemas.microsoft.com/office/powerpoint/2010/main" val="351539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95E6-241B-737D-CA03-077C6A1C51D9}"/>
              </a:ext>
            </a:extLst>
          </p:cNvPr>
          <p:cNvSpPr>
            <a:spLocks noGrp="1"/>
          </p:cNvSpPr>
          <p:nvPr>
            <p:ph type="title"/>
          </p:nvPr>
        </p:nvSpPr>
        <p:spPr/>
        <p:txBody>
          <a:bodyPr/>
          <a:lstStyle/>
          <a:p>
            <a:r>
              <a:rPr lang="en-US" dirty="0"/>
              <a:t>Data Structure - Array</a:t>
            </a:r>
          </a:p>
        </p:txBody>
      </p:sp>
      <p:sp>
        <p:nvSpPr>
          <p:cNvPr id="3" name="Content Placeholder 2">
            <a:extLst>
              <a:ext uri="{FF2B5EF4-FFF2-40B4-BE49-F238E27FC236}">
                <a16:creationId xmlns:a16="http://schemas.microsoft.com/office/drawing/2014/main" id="{693FDBA6-2FDD-A87D-8D3D-F0FCDA8E6681}"/>
              </a:ext>
            </a:extLst>
          </p:cNvPr>
          <p:cNvSpPr>
            <a:spLocks noGrp="1"/>
          </p:cNvSpPr>
          <p:nvPr>
            <p:ph idx="1"/>
          </p:nvPr>
        </p:nvSpPr>
        <p:spPr>
          <a:xfrm>
            <a:off x="571500" y="1998133"/>
            <a:ext cx="11049000" cy="3886942"/>
          </a:xfrm>
        </p:spPr>
        <p:txBody>
          <a:bodyPr>
            <a:normAutofit lnSpcReduction="10000"/>
          </a:bodyPr>
          <a:lstStyle/>
          <a:p>
            <a:pPr marL="0" indent="0">
              <a:buNone/>
            </a:pPr>
            <a:endParaRPr lang="en-US" dirty="0"/>
          </a:p>
          <a:p>
            <a:r>
              <a:rPr lang="en-US" dirty="0"/>
              <a:t>Ways to declare arrays in Java</a:t>
            </a:r>
          </a:p>
          <a:p>
            <a:r>
              <a:rPr lang="en-US" dirty="0"/>
              <a:t>Ways to initialize arrays in java</a:t>
            </a:r>
          </a:p>
          <a:p>
            <a:r>
              <a:rPr lang="en-US" dirty="0"/>
              <a:t>How to add elements in Array</a:t>
            </a:r>
          </a:p>
          <a:p>
            <a:r>
              <a:rPr lang="en-US" dirty="0"/>
              <a:t>How to delete element from array</a:t>
            </a:r>
          </a:p>
          <a:p>
            <a:r>
              <a:rPr lang="en-US" dirty="0"/>
              <a:t>How to print elements from Array</a:t>
            </a:r>
          </a:p>
          <a:p>
            <a:r>
              <a:rPr lang="en-US" dirty="0"/>
              <a:t>Operations we can perform on arrays </a:t>
            </a:r>
          </a:p>
          <a:p>
            <a:r>
              <a:rPr lang="en-US" dirty="0"/>
              <a:t>Multidimensional Arrays</a:t>
            </a:r>
          </a:p>
          <a:p>
            <a:endParaRPr lang="en-US" dirty="0"/>
          </a:p>
        </p:txBody>
      </p:sp>
    </p:spTree>
    <p:extLst>
      <p:ext uri="{BB962C8B-B14F-4D97-AF65-F5344CB8AC3E}">
        <p14:creationId xmlns:p14="http://schemas.microsoft.com/office/powerpoint/2010/main" val="288775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6E34-FF89-340B-8A9D-DD78D3DA4B69}"/>
              </a:ext>
            </a:extLst>
          </p:cNvPr>
          <p:cNvSpPr>
            <a:spLocks noGrp="1"/>
          </p:cNvSpPr>
          <p:nvPr>
            <p:ph type="title"/>
          </p:nvPr>
        </p:nvSpPr>
        <p:spPr/>
        <p:txBody>
          <a:bodyPr/>
          <a:lstStyle/>
          <a:p>
            <a:r>
              <a:rPr lang="en-US" dirty="0"/>
              <a:t>Data Structure – LinkedList</a:t>
            </a:r>
          </a:p>
        </p:txBody>
      </p:sp>
      <p:sp>
        <p:nvSpPr>
          <p:cNvPr id="3" name="Content Placeholder 2">
            <a:extLst>
              <a:ext uri="{FF2B5EF4-FFF2-40B4-BE49-F238E27FC236}">
                <a16:creationId xmlns:a16="http://schemas.microsoft.com/office/drawing/2014/main" id="{33381106-152B-28CE-8EBE-8BDDEE4B46C9}"/>
              </a:ext>
            </a:extLst>
          </p:cNvPr>
          <p:cNvSpPr>
            <a:spLocks noGrp="1"/>
          </p:cNvSpPr>
          <p:nvPr>
            <p:ph idx="1"/>
          </p:nvPr>
        </p:nvSpPr>
        <p:spPr/>
        <p:txBody>
          <a:bodyPr>
            <a:normAutofit fontScale="92500" lnSpcReduction="10000"/>
          </a:bodyPr>
          <a:lstStyle/>
          <a:p>
            <a:r>
              <a:rPr lang="en-US" dirty="0"/>
              <a:t>A linked list is a linear data structure, in which the elements are not stored at contiguous memory locations. The elements in a linked list are linked using pointers as shown in the below image:</a:t>
            </a:r>
          </a:p>
          <a:p>
            <a:pPr marL="0" indent="0">
              <a:buNone/>
            </a:pPr>
            <a:r>
              <a:rPr lang="en-US" dirty="0"/>
              <a:t>	</a:t>
            </a:r>
          </a:p>
          <a:p>
            <a:endParaRPr lang="en-US" dirty="0"/>
          </a:p>
          <a:p>
            <a:endParaRPr lang="en-US" dirty="0"/>
          </a:p>
          <a:p>
            <a:endParaRPr lang="en-US" dirty="0"/>
          </a:p>
          <a:p>
            <a:endParaRPr lang="en-US" dirty="0"/>
          </a:p>
          <a:p>
            <a:r>
              <a:rPr lang="en-US" dirty="0"/>
              <a:t>First object of the Linked List is known as the head and the last object is known as the tail of the Linked List.</a:t>
            </a:r>
          </a:p>
          <a:p>
            <a:endParaRPr lang="en-US" dirty="0"/>
          </a:p>
          <a:p>
            <a:endParaRPr lang="en-US" dirty="0"/>
          </a:p>
        </p:txBody>
      </p:sp>
      <p:pic>
        <p:nvPicPr>
          <p:cNvPr id="4" name="Picture 3">
            <a:extLst>
              <a:ext uri="{FF2B5EF4-FFF2-40B4-BE49-F238E27FC236}">
                <a16:creationId xmlns:a16="http://schemas.microsoft.com/office/drawing/2014/main" id="{4A100FB4-72B2-5A9D-AA3F-E23E6384D0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1067" y="2958553"/>
            <a:ext cx="8026399" cy="1833580"/>
          </a:xfrm>
          <a:prstGeom prst="rect">
            <a:avLst/>
          </a:prstGeom>
        </p:spPr>
      </p:pic>
    </p:spTree>
    <p:extLst>
      <p:ext uri="{BB962C8B-B14F-4D97-AF65-F5344CB8AC3E}">
        <p14:creationId xmlns:p14="http://schemas.microsoft.com/office/powerpoint/2010/main" val="417126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2584-9639-5619-00F9-B599CB8F565B}"/>
              </a:ext>
            </a:extLst>
          </p:cNvPr>
          <p:cNvSpPr>
            <a:spLocks noGrp="1"/>
          </p:cNvSpPr>
          <p:nvPr>
            <p:ph type="title"/>
          </p:nvPr>
        </p:nvSpPr>
        <p:spPr/>
        <p:txBody>
          <a:bodyPr/>
          <a:lstStyle/>
          <a:p>
            <a:r>
              <a:rPr lang="en-US" dirty="0"/>
              <a:t>Array vs LinkedList</a:t>
            </a:r>
          </a:p>
        </p:txBody>
      </p:sp>
      <p:pic>
        <p:nvPicPr>
          <p:cNvPr id="4" name="Content Placeholder 3">
            <a:extLst>
              <a:ext uri="{FF2B5EF4-FFF2-40B4-BE49-F238E27FC236}">
                <a16:creationId xmlns:a16="http://schemas.microsoft.com/office/drawing/2014/main" id="{A4DAC0CB-DD5A-AFEB-B32B-D2DB2399D394}"/>
              </a:ext>
            </a:extLst>
          </p:cNvPr>
          <p:cNvPicPr>
            <a:picLocks noGrp="1" noChangeAspect="1"/>
          </p:cNvPicPr>
          <p:nvPr>
            <p:ph idx="1"/>
          </p:nvPr>
        </p:nvPicPr>
        <p:blipFill>
          <a:blip r:embed="rId2"/>
          <a:stretch>
            <a:fillRect/>
          </a:stretch>
        </p:blipFill>
        <p:spPr>
          <a:xfrm>
            <a:off x="571499" y="2076450"/>
            <a:ext cx="11048999" cy="4239683"/>
          </a:xfrm>
          <a:prstGeom prst="rect">
            <a:avLst/>
          </a:prstGeom>
        </p:spPr>
      </p:pic>
    </p:spTree>
    <p:extLst>
      <p:ext uri="{BB962C8B-B14F-4D97-AF65-F5344CB8AC3E}">
        <p14:creationId xmlns:p14="http://schemas.microsoft.com/office/powerpoint/2010/main" val="11314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89DB-0FCB-9FEE-0FA6-53A3D5230A32}"/>
              </a:ext>
            </a:extLst>
          </p:cNvPr>
          <p:cNvSpPr>
            <a:spLocks noGrp="1"/>
          </p:cNvSpPr>
          <p:nvPr>
            <p:ph type="title"/>
          </p:nvPr>
        </p:nvSpPr>
        <p:spPr/>
        <p:txBody>
          <a:bodyPr/>
          <a:lstStyle/>
          <a:p>
            <a:r>
              <a:rPr lang="en-US" dirty="0"/>
              <a:t>Assignments </a:t>
            </a:r>
          </a:p>
        </p:txBody>
      </p:sp>
      <p:sp>
        <p:nvSpPr>
          <p:cNvPr id="3" name="Content Placeholder 2">
            <a:extLst>
              <a:ext uri="{FF2B5EF4-FFF2-40B4-BE49-F238E27FC236}">
                <a16:creationId xmlns:a16="http://schemas.microsoft.com/office/drawing/2014/main" id="{AEBD1C78-767D-F253-D869-DA6EE6C6CC64}"/>
              </a:ext>
            </a:extLst>
          </p:cNvPr>
          <p:cNvSpPr>
            <a:spLocks noGrp="1"/>
          </p:cNvSpPr>
          <p:nvPr>
            <p:ph idx="1"/>
          </p:nvPr>
        </p:nvSpPr>
        <p:spPr/>
        <p:txBody>
          <a:bodyPr/>
          <a:lstStyle/>
          <a:p>
            <a:r>
              <a:rPr lang="en-US" dirty="0"/>
              <a:t>Write a Java program to take your name as input and print “Hello ${name}”</a:t>
            </a:r>
          </a:p>
          <a:p>
            <a:r>
              <a:rPr lang="en-US" dirty="0"/>
              <a:t>Write a Java program add() two numbers and print sum </a:t>
            </a:r>
          </a:p>
          <a:p>
            <a:r>
              <a:rPr lang="en-US" dirty="0"/>
              <a:t>Write a Java program to sum all the elements from array </a:t>
            </a:r>
          </a:p>
          <a:p>
            <a:r>
              <a:rPr lang="en-US" dirty="0"/>
              <a:t>Write a java program to print 2D array </a:t>
            </a:r>
          </a:p>
          <a:p>
            <a:r>
              <a:rPr lang="en-IN" dirty="0"/>
              <a:t>Write a program to count number of elements in 2D array </a:t>
            </a:r>
          </a:p>
          <a:p>
            <a:r>
              <a:rPr lang="en-IN" dirty="0"/>
              <a:t>Write a program to implement Queue in Java</a:t>
            </a:r>
          </a:p>
          <a:p>
            <a:endParaRPr lang="en-US" dirty="0"/>
          </a:p>
        </p:txBody>
      </p:sp>
    </p:spTree>
    <p:extLst>
      <p:ext uri="{BB962C8B-B14F-4D97-AF65-F5344CB8AC3E}">
        <p14:creationId xmlns:p14="http://schemas.microsoft.com/office/powerpoint/2010/main" val="406445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0A5D-1D16-E0BE-85F1-BA224D4D26F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FB8A6ED-CF72-E225-2522-FDCC7E5EB036}"/>
              </a:ext>
            </a:extLst>
          </p:cNvPr>
          <p:cNvSpPr>
            <a:spLocks noGrp="1"/>
          </p:cNvSpPr>
          <p:nvPr>
            <p:ph idx="1"/>
          </p:nvPr>
        </p:nvSpPr>
        <p:spPr/>
        <p:txBody>
          <a:bodyPr/>
          <a:lstStyle/>
          <a:p>
            <a:r>
              <a:rPr lang="en-US" dirty="0"/>
              <a:t>Introduction to Java </a:t>
            </a:r>
          </a:p>
          <a:p>
            <a:r>
              <a:rPr lang="en-US" dirty="0"/>
              <a:t>Basic input output </a:t>
            </a:r>
          </a:p>
          <a:p>
            <a:r>
              <a:rPr lang="en-US" dirty="0"/>
              <a:t>Data Structures in Java</a:t>
            </a:r>
          </a:p>
          <a:p>
            <a:r>
              <a:rPr lang="en-US" dirty="0"/>
              <a:t>Assignments</a:t>
            </a:r>
          </a:p>
          <a:p>
            <a:pPr marL="0" indent="0">
              <a:buNone/>
            </a:pPr>
            <a:endParaRPr lang="en-US" dirty="0"/>
          </a:p>
          <a:p>
            <a:endParaRPr lang="en-US" dirty="0"/>
          </a:p>
        </p:txBody>
      </p:sp>
    </p:spTree>
    <p:extLst>
      <p:ext uri="{BB962C8B-B14F-4D97-AF65-F5344CB8AC3E}">
        <p14:creationId xmlns:p14="http://schemas.microsoft.com/office/powerpoint/2010/main" val="1171101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29D4-4E97-B586-9D1D-6B7C78942845}"/>
              </a:ext>
            </a:extLst>
          </p:cNvPr>
          <p:cNvSpPr>
            <a:spLocks noGrp="1"/>
          </p:cNvSpPr>
          <p:nvPr>
            <p:ph type="title"/>
          </p:nvPr>
        </p:nvSpPr>
        <p:spPr/>
        <p:txBody>
          <a:bodyPr/>
          <a:lstStyle/>
          <a:p>
            <a:r>
              <a:rPr lang="en-US" dirty="0"/>
              <a:t>Data Structure : Stack</a:t>
            </a:r>
          </a:p>
        </p:txBody>
      </p:sp>
      <p:sp>
        <p:nvSpPr>
          <p:cNvPr id="3" name="Content Placeholder 2">
            <a:extLst>
              <a:ext uri="{FF2B5EF4-FFF2-40B4-BE49-F238E27FC236}">
                <a16:creationId xmlns:a16="http://schemas.microsoft.com/office/drawing/2014/main" id="{8B77B0EF-28AD-4D22-3EE5-0F5651A9CBE7}"/>
              </a:ext>
            </a:extLst>
          </p:cNvPr>
          <p:cNvSpPr>
            <a:spLocks noGrp="1"/>
          </p:cNvSpPr>
          <p:nvPr>
            <p:ph idx="1"/>
          </p:nvPr>
        </p:nvSpPr>
        <p:spPr/>
        <p:txBody>
          <a:bodyPr/>
          <a:lstStyle/>
          <a:p>
            <a:r>
              <a:rPr lang="en-US" dirty="0"/>
              <a:t>A stack is a data structure that follows a last in, first out (LIFO) protocol</a:t>
            </a:r>
          </a:p>
          <a:p>
            <a:r>
              <a:rPr lang="en-US" dirty="0"/>
              <a:t>The stack data structure has three main methods: push(), pop() and peek(). </a:t>
            </a:r>
          </a:p>
          <a:p>
            <a:r>
              <a:rPr lang="en-US" dirty="0"/>
              <a:t>The push() method adds a node to the top of the stack. </a:t>
            </a:r>
          </a:p>
          <a:p>
            <a:r>
              <a:rPr lang="en-US" dirty="0"/>
              <a:t>The pop() method removes a node from the top of the stack. </a:t>
            </a:r>
          </a:p>
          <a:p>
            <a:r>
              <a:rPr lang="en-US" dirty="0"/>
              <a:t>The peek() method returns the value of the top node without removing it from the stack.</a:t>
            </a:r>
          </a:p>
        </p:txBody>
      </p:sp>
    </p:spTree>
    <p:extLst>
      <p:ext uri="{BB962C8B-B14F-4D97-AF65-F5344CB8AC3E}">
        <p14:creationId xmlns:p14="http://schemas.microsoft.com/office/powerpoint/2010/main" val="353308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2EFD-05DB-7304-FD12-AF67E9746975}"/>
              </a:ext>
            </a:extLst>
          </p:cNvPr>
          <p:cNvSpPr>
            <a:spLocks noGrp="1"/>
          </p:cNvSpPr>
          <p:nvPr>
            <p:ph type="title"/>
          </p:nvPr>
        </p:nvSpPr>
        <p:spPr/>
        <p:txBody>
          <a:bodyPr/>
          <a:lstStyle/>
          <a:p>
            <a:r>
              <a:rPr lang="en-US" dirty="0"/>
              <a:t>Data Structure : Stack</a:t>
            </a:r>
          </a:p>
        </p:txBody>
      </p:sp>
      <p:sp>
        <p:nvSpPr>
          <p:cNvPr id="5" name="Rectangle 4">
            <a:extLst>
              <a:ext uri="{FF2B5EF4-FFF2-40B4-BE49-F238E27FC236}">
                <a16:creationId xmlns:a16="http://schemas.microsoft.com/office/drawing/2014/main" id="{9DC0B7F9-3E3A-AB8E-745B-E72405B5114A}"/>
              </a:ext>
            </a:extLst>
          </p:cNvPr>
          <p:cNvSpPr>
            <a:spLocks noChangeArrowheads="1"/>
          </p:cNvSpPr>
          <p:nvPr/>
        </p:nvSpPr>
        <p:spPr bwMode="auto">
          <a:xfrm>
            <a:off x="2997200" y="2059516"/>
            <a:ext cx="2212622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219" name="Picture 17" descr="Stack">
            <a:extLst>
              <a:ext uri="{FF2B5EF4-FFF2-40B4-BE49-F238E27FC236}">
                <a16:creationId xmlns:a16="http://schemas.microsoft.com/office/drawing/2014/main" id="{0F61A859-23B2-61A0-765B-2B9018CED1C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997199" y="2059515"/>
            <a:ext cx="4978401" cy="410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06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C605-94EC-8CE4-2587-E0AEAA0D9EEF}"/>
              </a:ext>
            </a:extLst>
          </p:cNvPr>
          <p:cNvSpPr>
            <a:spLocks noGrp="1"/>
          </p:cNvSpPr>
          <p:nvPr>
            <p:ph type="title"/>
          </p:nvPr>
        </p:nvSpPr>
        <p:spPr/>
        <p:txBody>
          <a:bodyPr/>
          <a:lstStyle/>
          <a:p>
            <a:r>
              <a:rPr lang="en-US" dirty="0"/>
              <a:t>Stack contd.</a:t>
            </a:r>
          </a:p>
        </p:txBody>
      </p:sp>
      <p:pic>
        <p:nvPicPr>
          <p:cNvPr id="8" name="Content Placeholder 7" descr="A picture containing ball, basketball, circle&#10;&#10;Description automatically generated">
            <a:extLst>
              <a:ext uri="{FF2B5EF4-FFF2-40B4-BE49-F238E27FC236}">
                <a16:creationId xmlns:a16="http://schemas.microsoft.com/office/drawing/2014/main" id="{B5E73C0C-F647-2F57-0FDE-65A5BF497D65}"/>
              </a:ext>
            </a:extLst>
          </p:cNvPr>
          <p:cNvPicPr>
            <a:picLocks noGrp="1" noChangeAspect="1"/>
          </p:cNvPicPr>
          <p:nvPr>
            <p:ph idx="1"/>
          </p:nvPr>
        </p:nvPicPr>
        <p:blipFill>
          <a:blip r:embed="rId2"/>
          <a:stretch>
            <a:fillRect/>
          </a:stretch>
        </p:blipFill>
        <p:spPr>
          <a:xfrm>
            <a:off x="2912534" y="2078190"/>
            <a:ext cx="5232400" cy="4221010"/>
          </a:xfrm>
        </p:spPr>
      </p:pic>
    </p:spTree>
    <p:extLst>
      <p:ext uri="{BB962C8B-B14F-4D97-AF65-F5344CB8AC3E}">
        <p14:creationId xmlns:p14="http://schemas.microsoft.com/office/powerpoint/2010/main" val="107241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F44E-E01F-7918-E8B2-A7478F03EAA5}"/>
              </a:ext>
            </a:extLst>
          </p:cNvPr>
          <p:cNvSpPr>
            <a:spLocks noGrp="1"/>
          </p:cNvSpPr>
          <p:nvPr>
            <p:ph type="title"/>
          </p:nvPr>
        </p:nvSpPr>
        <p:spPr/>
        <p:txBody>
          <a:bodyPr/>
          <a:lstStyle/>
          <a:p>
            <a:r>
              <a:rPr lang="en-US" dirty="0"/>
              <a:t>Stack contd.</a:t>
            </a:r>
          </a:p>
        </p:txBody>
      </p:sp>
      <p:sp>
        <p:nvSpPr>
          <p:cNvPr id="3" name="Content Placeholder 2">
            <a:extLst>
              <a:ext uri="{FF2B5EF4-FFF2-40B4-BE49-F238E27FC236}">
                <a16:creationId xmlns:a16="http://schemas.microsoft.com/office/drawing/2014/main" id="{F167BB2E-47C1-BE44-BF93-967FE41A8E16}"/>
              </a:ext>
            </a:extLst>
          </p:cNvPr>
          <p:cNvSpPr>
            <a:spLocks noGrp="1"/>
          </p:cNvSpPr>
          <p:nvPr>
            <p:ph idx="1"/>
          </p:nvPr>
        </p:nvSpPr>
        <p:spPr/>
        <p:txBody>
          <a:bodyPr/>
          <a:lstStyle/>
          <a:p>
            <a:r>
              <a:rPr lang="en-US" dirty="0"/>
              <a:t>Can u tell me few examples of Stack use in real life </a:t>
            </a:r>
          </a:p>
          <a:p>
            <a:r>
              <a:rPr lang="en-US" dirty="0"/>
              <a:t>Back and Forward button on web browser </a:t>
            </a:r>
          </a:p>
          <a:p>
            <a:r>
              <a:rPr lang="en-US" dirty="0"/>
              <a:t>Undo Redo functionality</a:t>
            </a:r>
          </a:p>
          <a:p>
            <a:r>
              <a:rPr lang="en-US" dirty="0"/>
              <a:t>Compilers bracket balancing </a:t>
            </a:r>
          </a:p>
          <a:p>
            <a:endParaRPr lang="en-US" dirty="0"/>
          </a:p>
        </p:txBody>
      </p:sp>
    </p:spTree>
    <p:extLst>
      <p:ext uri="{BB962C8B-B14F-4D97-AF65-F5344CB8AC3E}">
        <p14:creationId xmlns:p14="http://schemas.microsoft.com/office/powerpoint/2010/main" val="74681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2D48-52CA-258A-6503-474516366900}"/>
              </a:ext>
            </a:extLst>
          </p:cNvPr>
          <p:cNvSpPr>
            <a:spLocks noGrp="1"/>
          </p:cNvSpPr>
          <p:nvPr>
            <p:ph type="title"/>
          </p:nvPr>
        </p:nvSpPr>
        <p:spPr/>
        <p:txBody>
          <a:bodyPr/>
          <a:lstStyle/>
          <a:p>
            <a:r>
              <a:rPr lang="en-US" dirty="0"/>
              <a:t>Java Stack Implementation</a:t>
            </a:r>
          </a:p>
        </p:txBody>
      </p:sp>
      <p:sp>
        <p:nvSpPr>
          <p:cNvPr id="3" name="Content Placeholder 2">
            <a:extLst>
              <a:ext uri="{FF2B5EF4-FFF2-40B4-BE49-F238E27FC236}">
                <a16:creationId xmlns:a16="http://schemas.microsoft.com/office/drawing/2014/main" id="{C24710A3-0E9C-0683-36FC-2BF9A1A6DCF0}"/>
              </a:ext>
            </a:extLst>
          </p:cNvPr>
          <p:cNvSpPr>
            <a:spLocks noGrp="1"/>
          </p:cNvSpPr>
          <p:nvPr>
            <p:ph idx="1"/>
          </p:nvPr>
        </p:nvSpPr>
        <p:spPr/>
        <p:txBody>
          <a:bodyPr/>
          <a:lstStyle/>
          <a:p>
            <a:r>
              <a:rPr lang="en-US" dirty="0"/>
              <a:t>Push 10 elements in stack</a:t>
            </a:r>
          </a:p>
          <a:p>
            <a:r>
              <a:rPr lang="en-US" dirty="0"/>
              <a:t>Pop all elements from stack</a:t>
            </a:r>
          </a:p>
          <a:p>
            <a:r>
              <a:rPr lang="en-US" dirty="0"/>
              <a:t>Check stack is full while pushing</a:t>
            </a:r>
          </a:p>
          <a:p>
            <a:r>
              <a:rPr lang="en-US" dirty="0"/>
              <a:t>Check stack is empty while popping</a:t>
            </a:r>
          </a:p>
        </p:txBody>
      </p:sp>
    </p:spTree>
    <p:extLst>
      <p:ext uri="{BB962C8B-B14F-4D97-AF65-F5344CB8AC3E}">
        <p14:creationId xmlns:p14="http://schemas.microsoft.com/office/powerpoint/2010/main" val="55560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445E-7CED-CCF9-3448-01359ECE92F2}"/>
              </a:ext>
            </a:extLst>
          </p:cNvPr>
          <p:cNvSpPr>
            <a:spLocks noGrp="1"/>
          </p:cNvSpPr>
          <p:nvPr>
            <p:ph type="title"/>
          </p:nvPr>
        </p:nvSpPr>
        <p:spPr/>
        <p:txBody>
          <a:bodyPr/>
          <a:lstStyle/>
          <a:p>
            <a:r>
              <a:rPr lang="en-US" dirty="0"/>
              <a:t>Data Structure : Queue</a:t>
            </a:r>
          </a:p>
        </p:txBody>
      </p:sp>
      <p:sp>
        <p:nvSpPr>
          <p:cNvPr id="3" name="Content Placeholder 2">
            <a:extLst>
              <a:ext uri="{FF2B5EF4-FFF2-40B4-BE49-F238E27FC236}">
                <a16:creationId xmlns:a16="http://schemas.microsoft.com/office/drawing/2014/main" id="{8BA198FE-E479-8283-E46E-A349222582E7}"/>
              </a:ext>
            </a:extLst>
          </p:cNvPr>
          <p:cNvSpPr>
            <a:spLocks noGrp="1"/>
          </p:cNvSpPr>
          <p:nvPr>
            <p:ph idx="1"/>
          </p:nvPr>
        </p:nvSpPr>
        <p:spPr/>
        <p:txBody>
          <a:bodyPr/>
          <a:lstStyle/>
          <a:p>
            <a:r>
              <a:rPr lang="en-US" dirty="0"/>
              <a:t>What is Queue?</a:t>
            </a:r>
          </a:p>
          <a:p>
            <a:r>
              <a:rPr lang="en-US" dirty="0"/>
              <a:t>The Queue in data structure is an ordered, linear sequence of items. It is a FIFO (First In First Out) data structure, which means that we can insert an item to the rear end of the queue and remove from the front of the queue only. </a:t>
            </a:r>
          </a:p>
          <a:p>
            <a:endParaRPr lang="en-US" dirty="0"/>
          </a:p>
          <a:p>
            <a:pPr marL="0" indent="0">
              <a:buNone/>
            </a:pPr>
            <a:endParaRPr lang="en-US" dirty="0"/>
          </a:p>
        </p:txBody>
      </p:sp>
      <p:pic>
        <p:nvPicPr>
          <p:cNvPr id="4" name="Picture 3">
            <a:extLst>
              <a:ext uri="{FF2B5EF4-FFF2-40B4-BE49-F238E27FC236}">
                <a16:creationId xmlns:a16="http://schemas.microsoft.com/office/drawing/2014/main" id="{B5E4A397-577A-DD05-F1E0-C6AE37EA1665}"/>
              </a:ext>
            </a:extLst>
          </p:cNvPr>
          <p:cNvPicPr>
            <a:picLocks noChangeAspect="1"/>
          </p:cNvPicPr>
          <p:nvPr/>
        </p:nvPicPr>
        <p:blipFill>
          <a:blip r:embed="rId2"/>
          <a:stretch>
            <a:fillRect/>
          </a:stretch>
        </p:blipFill>
        <p:spPr>
          <a:xfrm>
            <a:off x="1935480" y="3855720"/>
            <a:ext cx="7345679" cy="2130955"/>
          </a:xfrm>
          <a:prstGeom prst="rect">
            <a:avLst/>
          </a:prstGeom>
        </p:spPr>
      </p:pic>
    </p:spTree>
    <p:extLst>
      <p:ext uri="{BB962C8B-B14F-4D97-AF65-F5344CB8AC3E}">
        <p14:creationId xmlns:p14="http://schemas.microsoft.com/office/powerpoint/2010/main" val="231796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869B-0BBD-BD8B-236A-9E769AEF7D78}"/>
              </a:ext>
            </a:extLst>
          </p:cNvPr>
          <p:cNvSpPr>
            <a:spLocks noGrp="1"/>
          </p:cNvSpPr>
          <p:nvPr>
            <p:ph type="title"/>
          </p:nvPr>
        </p:nvSpPr>
        <p:spPr/>
        <p:txBody>
          <a:bodyPr/>
          <a:lstStyle/>
          <a:p>
            <a:r>
              <a:rPr lang="en-US" dirty="0"/>
              <a:t>Data Structure : Queue</a:t>
            </a:r>
          </a:p>
        </p:txBody>
      </p:sp>
      <p:sp>
        <p:nvSpPr>
          <p:cNvPr id="3" name="Content Placeholder 2">
            <a:extLst>
              <a:ext uri="{FF2B5EF4-FFF2-40B4-BE49-F238E27FC236}">
                <a16:creationId xmlns:a16="http://schemas.microsoft.com/office/drawing/2014/main" id="{0F0B8239-4DA4-D543-CECA-2FA5E781CAE5}"/>
              </a:ext>
            </a:extLst>
          </p:cNvPr>
          <p:cNvSpPr>
            <a:spLocks noGrp="1"/>
          </p:cNvSpPr>
          <p:nvPr>
            <p:ph idx="1"/>
          </p:nvPr>
        </p:nvSpPr>
        <p:spPr/>
        <p:txBody>
          <a:bodyPr/>
          <a:lstStyle/>
          <a:p>
            <a:r>
              <a:rPr lang="en-US" dirty="0"/>
              <a:t>The following are some basic functions defined for a queue.</a:t>
            </a:r>
          </a:p>
          <a:p>
            <a:pPr lvl="1"/>
            <a:r>
              <a:rPr lang="en-US" dirty="0"/>
              <a:t>enqueue(): It's used to add an element to the back of the queue.</a:t>
            </a:r>
          </a:p>
          <a:p>
            <a:pPr lvl="1"/>
            <a:r>
              <a:rPr lang="en-US" dirty="0"/>
              <a:t>dequeue(): This method removes an element from the queue's front.</a:t>
            </a:r>
          </a:p>
          <a:p>
            <a:pPr lvl="1"/>
            <a:r>
              <a:rPr lang="en-US" dirty="0" err="1"/>
              <a:t>IsEmpty</a:t>
            </a:r>
            <a:r>
              <a:rPr lang="en-US" dirty="0"/>
              <a:t>(): This method is used to determine whether or not the queue is empty.</a:t>
            </a:r>
          </a:p>
          <a:p>
            <a:pPr lvl="1"/>
            <a:r>
              <a:rPr lang="en-US" dirty="0" err="1"/>
              <a:t>IsFull</a:t>
            </a:r>
            <a:r>
              <a:rPr lang="en-US" dirty="0"/>
              <a:t>(): This method is used to determine whether or not the queue is full.</a:t>
            </a:r>
          </a:p>
          <a:p>
            <a:pPr lvl="1"/>
            <a:r>
              <a:rPr lang="en-US" dirty="0"/>
              <a:t>peek(): It's used to get the front value without eliminating it from the equation.</a:t>
            </a:r>
          </a:p>
          <a:p>
            <a:endParaRPr lang="en-US" dirty="0"/>
          </a:p>
        </p:txBody>
      </p:sp>
    </p:spTree>
    <p:extLst>
      <p:ext uri="{BB962C8B-B14F-4D97-AF65-F5344CB8AC3E}">
        <p14:creationId xmlns:p14="http://schemas.microsoft.com/office/powerpoint/2010/main" val="29631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64AA-61EF-35C6-DC2C-C591F0063E0D}"/>
              </a:ext>
            </a:extLst>
          </p:cNvPr>
          <p:cNvSpPr>
            <a:spLocks noGrp="1"/>
          </p:cNvSpPr>
          <p:nvPr>
            <p:ph type="title"/>
          </p:nvPr>
        </p:nvSpPr>
        <p:spPr/>
        <p:txBody>
          <a:bodyPr/>
          <a:lstStyle/>
          <a:p>
            <a:r>
              <a:rPr lang="en-US" dirty="0"/>
              <a:t>Java Exceptions</a:t>
            </a:r>
          </a:p>
        </p:txBody>
      </p:sp>
      <p:sp>
        <p:nvSpPr>
          <p:cNvPr id="3" name="Content Placeholder 2">
            <a:extLst>
              <a:ext uri="{FF2B5EF4-FFF2-40B4-BE49-F238E27FC236}">
                <a16:creationId xmlns:a16="http://schemas.microsoft.com/office/drawing/2014/main" id="{5E2593F9-3707-E34C-CDFA-F1DD7D7B8384}"/>
              </a:ext>
            </a:extLst>
          </p:cNvPr>
          <p:cNvSpPr>
            <a:spLocks noGrp="1"/>
          </p:cNvSpPr>
          <p:nvPr>
            <p:ph idx="1"/>
          </p:nvPr>
        </p:nvSpPr>
        <p:spPr/>
        <p:txBody>
          <a:bodyPr/>
          <a:lstStyle/>
          <a:p>
            <a:r>
              <a:rPr lang="en-US" dirty="0"/>
              <a:t>What is exception :</a:t>
            </a:r>
          </a:p>
          <a:p>
            <a:pPr lvl="1"/>
            <a:r>
              <a:rPr lang="en-IN" dirty="0"/>
              <a:t>Exceptions are unwanted conditions that disturb the program execution</a:t>
            </a:r>
          </a:p>
          <a:p>
            <a:pPr lvl="1"/>
            <a:r>
              <a:rPr lang="en-IN" dirty="0"/>
              <a:t>Exception handling in Java is the process of responding to the occurrence of exceptions</a:t>
            </a:r>
          </a:p>
          <a:p>
            <a:r>
              <a:rPr lang="en-IN" dirty="0"/>
              <a:t>Exceptions can be of both checked(exceptions that are checked by the compiler) and unchecked(exceptions that cannot be checked by the compiler) type.</a:t>
            </a:r>
          </a:p>
          <a:p>
            <a:r>
              <a:rPr lang="en-IN" dirty="0"/>
              <a:t>In Java, exceptions belong to </a:t>
            </a:r>
            <a:r>
              <a:rPr lang="en-IN" dirty="0" err="1"/>
              <a:t>java.lang.Exception</a:t>
            </a:r>
            <a:r>
              <a:rPr lang="en-IN" dirty="0"/>
              <a:t> class.</a:t>
            </a:r>
            <a:endParaRPr lang="en-IN" sz="1800" dirty="0"/>
          </a:p>
          <a:p>
            <a:endParaRPr lang="en-IN" dirty="0"/>
          </a:p>
        </p:txBody>
      </p:sp>
    </p:spTree>
    <p:extLst>
      <p:ext uri="{BB962C8B-B14F-4D97-AF65-F5344CB8AC3E}">
        <p14:creationId xmlns:p14="http://schemas.microsoft.com/office/powerpoint/2010/main" val="217307391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7C86-EB22-E020-F4D2-7DA58E5312AC}"/>
              </a:ext>
            </a:extLst>
          </p:cNvPr>
          <p:cNvSpPr>
            <a:spLocks noGrp="1"/>
          </p:cNvSpPr>
          <p:nvPr>
            <p:ph type="title"/>
          </p:nvPr>
        </p:nvSpPr>
        <p:spPr/>
        <p:txBody>
          <a:bodyPr/>
          <a:lstStyle/>
          <a:p>
            <a:r>
              <a:rPr lang="en-US" dirty="0"/>
              <a:t>Java Errors</a:t>
            </a:r>
          </a:p>
        </p:txBody>
      </p:sp>
      <p:sp>
        <p:nvSpPr>
          <p:cNvPr id="3" name="Content Placeholder 2">
            <a:extLst>
              <a:ext uri="{FF2B5EF4-FFF2-40B4-BE49-F238E27FC236}">
                <a16:creationId xmlns:a16="http://schemas.microsoft.com/office/drawing/2014/main" id="{CB4667A2-6CE7-1213-8389-ADD4CD8DE2AE}"/>
              </a:ext>
            </a:extLst>
          </p:cNvPr>
          <p:cNvSpPr>
            <a:spLocks noGrp="1"/>
          </p:cNvSpPr>
          <p:nvPr>
            <p:ph idx="1"/>
          </p:nvPr>
        </p:nvSpPr>
        <p:spPr/>
        <p:txBody>
          <a:bodyPr/>
          <a:lstStyle/>
          <a:p>
            <a:r>
              <a:rPr lang="en-IN" dirty="0"/>
              <a:t>An error is also an unwanted condition but it is caused due to lack of resources and indicates a serious problem.</a:t>
            </a:r>
          </a:p>
          <a:p>
            <a:r>
              <a:rPr lang="en-IN" dirty="0"/>
              <a:t>Errors are of unchecked type only.</a:t>
            </a:r>
          </a:p>
          <a:p>
            <a:r>
              <a:rPr lang="en-IN" dirty="0"/>
              <a:t>In java, errors belong to </a:t>
            </a:r>
            <a:r>
              <a:rPr lang="en-IN" dirty="0" err="1"/>
              <a:t>java.lang.error</a:t>
            </a:r>
            <a:r>
              <a:rPr lang="en-IN" dirty="0"/>
              <a:t> class.</a:t>
            </a:r>
          </a:p>
          <a:p>
            <a:r>
              <a:rPr lang="en-IN" dirty="0" err="1"/>
              <a:t>Eg</a:t>
            </a:r>
            <a:r>
              <a:rPr lang="en-IN" dirty="0"/>
              <a:t>: </a:t>
            </a:r>
            <a:r>
              <a:rPr lang="en-IN" dirty="0" err="1"/>
              <a:t>OutOfMemmoryError</a:t>
            </a:r>
            <a:r>
              <a:rPr lang="en-IN" dirty="0"/>
              <a:t>, </a:t>
            </a:r>
            <a:r>
              <a:rPr lang="en-IN" dirty="0" err="1"/>
              <a:t>StackOverFlowError</a:t>
            </a:r>
            <a:endParaRPr lang="en-IN" dirty="0"/>
          </a:p>
          <a:p>
            <a:pPr marL="0" indent="0">
              <a:buNone/>
            </a:pPr>
            <a:endParaRPr lang="en-IN" dirty="0"/>
          </a:p>
          <a:p>
            <a:endParaRPr lang="en-IN" dirty="0"/>
          </a:p>
          <a:p>
            <a:endParaRPr lang="en-US" dirty="0"/>
          </a:p>
        </p:txBody>
      </p:sp>
    </p:spTree>
    <p:extLst>
      <p:ext uri="{BB962C8B-B14F-4D97-AF65-F5344CB8AC3E}">
        <p14:creationId xmlns:p14="http://schemas.microsoft.com/office/powerpoint/2010/main" val="3851765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013E-EA48-6735-81FC-119A5DDA66A0}"/>
              </a:ext>
            </a:extLst>
          </p:cNvPr>
          <p:cNvSpPr>
            <a:spLocks noGrp="1"/>
          </p:cNvSpPr>
          <p:nvPr>
            <p:ph type="title"/>
          </p:nvPr>
        </p:nvSpPr>
        <p:spPr/>
        <p:txBody>
          <a:bodyPr>
            <a:normAutofit/>
          </a:bodyPr>
          <a:lstStyle/>
          <a:p>
            <a:r>
              <a:rPr lang="en-US" dirty="0"/>
              <a:t>What is Exception </a:t>
            </a:r>
            <a:r>
              <a:rPr lang="en-IN" dirty="0"/>
              <a:t>Handling</a:t>
            </a:r>
            <a:r>
              <a:rPr lang="en-IN" b="1" i="0" dirty="0">
                <a:effectLst/>
                <a:latin typeface="Source Sans Pro" panose="020B0503030403020204" pitchFamily="34" charset="0"/>
              </a:rPr>
              <a:t> ?</a:t>
            </a:r>
            <a:r>
              <a:rPr lang="en-US" dirty="0"/>
              <a:t> </a:t>
            </a:r>
          </a:p>
        </p:txBody>
      </p:sp>
      <p:sp>
        <p:nvSpPr>
          <p:cNvPr id="3" name="Content Placeholder 2">
            <a:extLst>
              <a:ext uri="{FF2B5EF4-FFF2-40B4-BE49-F238E27FC236}">
                <a16:creationId xmlns:a16="http://schemas.microsoft.com/office/drawing/2014/main" id="{24FDC2D2-B369-9E92-82C2-1711F6D6AA1A}"/>
              </a:ext>
            </a:extLst>
          </p:cNvPr>
          <p:cNvSpPr>
            <a:spLocks noGrp="1"/>
          </p:cNvSpPr>
          <p:nvPr>
            <p:ph idx="1"/>
          </p:nvPr>
        </p:nvSpPr>
        <p:spPr/>
        <p:txBody>
          <a:bodyPr/>
          <a:lstStyle/>
          <a:p>
            <a:r>
              <a:rPr lang="en-IN" dirty="0"/>
              <a:t>Exception handling in java is a mechanism to handle unwanted interruptions like exceptions and continue with the normal flow of the program.</a:t>
            </a:r>
          </a:p>
          <a:p>
            <a:r>
              <a:rPr lang="en-IN" dirty="0"/>
              <a:t>Java uses try-catch blocks and other keywords like finally, throw, and throws to handle exceptions. JVM(Java Virtual Machine) by default handles exceptions, when an exception is raised it will halt the execution of the program and throw the occurred exception.</a:t>
            </a:r>
          </a:p>
        </p:txBody>
      </p:sp>
    </p:spTree>
    <p:extLst>
      <p:ext uri="{BB962C8B-B14F-4D97-AF65-F5344CB8AC3E}">
        <p14:creationId xmlns:p14="http://schemas.microsoft.com/office/powerpoint/2010/main" val="213770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BB67-05E2-311A-E7C6-2A0970FA80BF}"/>
              </a:ext>
            </a:extLst>
          </p:cNvPr>
          <p:cNvSpPr>
            <a:spLocks noGrp="1"/>
          </p:cNvSpPr>
          <p:nvPr>
            <p:ph type="title"/>
          </p:nvPr>
        </p:nvSpPr>
        <p:spPr/>
        <p:txBody>
          <a:bodyPr/>
          <a:lstStyle/>
          <a:p>
            <a:r>
              <a:rPr lang="en-US" dirty="0"/>
              <a:t>Introduction to Java</a:t>
            </a:r>
          </a:p>
        </p:txBody>
      </p:sp>
      <p:pic>
        <p:nvPicPr>
          <p:cNvPr id="2052" name="Picture 4" descr="Why GIFs | Tenor">
            <a:extLst>
              <a:ext uri="{FF2B5EF4-FFF2-40B4-BE49-F238E27FC236}">
                <a16:creationId xmlns:a16="http://schemas.microsoft.com/office/drawing/2014/main" id="{2B7231D2-7385-E0E4-3283-FA0A35BE1E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4650" y="1932972"/>
            <a:ext cx="5843588" cy="423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9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D2FC-2D7F-FB9B-DB8C-0F2CE0DE545B}"/>
              </a:ext>
            </a:extLst>
          </p:cNvPr>
          <p:cNvSpPr>
            <a:spLocks noGrp="1"/>
          </p:cNvSpPr>
          <p:nvPr>
            <p:ph type="title"/>
          </p:nvPr>
        </p:nvSpPr>
        <p:spPr/>
        <p:txBody>
          <a:bodyPr/>
          <a:lstStyle/>
          <a:p>
            <a:r>
              <a:rPr lang="en-US" dirty="0"/>
              <a:t>Types of Exceptions</a:t>
            </a:r>
          </a:p>
        </p:txBody>
      </p:sp>
      <p:pic>
        <p:nvPicPr>
          <p:cNvPr id="1026" name="Picture 2" descr="Exception Handling in Java - Try, Catch, Finally, Throw and Throws">
            <a:extLst>
              <a:ext uri="{FF2B5EF4-FFF2-40B4-BE49-F238E27FC236}">
                <a16:creationId xmlns:a16="http://schemas.microsoft.com/office/drawing/2014/main" id="{0B995405-7213-6949-7666-1AD8108623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8993" y="2076450"/>
            <a:ext cx="4605126" cy="391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6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95DB-78FB-FF7D-1F72-906DF0C10690}"/>
              </a:ext>
            </a:extLst>
          </p:cNvPr>
          <p:cNvSpPr>
            <a:spLocks noGrp="1"/>
          </p:cNvSpPr>
          <p:nvPr>
            <p:ph type="title"/>
          </p:nvPr>
        </p:nvSpPr>
        <p:spPr/>
        <p:txBody>
          <a:bodyPr/>
          <a:lstStyle/>
          <a:p>
            <a:r>
              <a:rPr lang="en-US" dirty="0"/>
              <a:t>Types of Exceptions</a:t>
            </a:r>
          </a:p>
        </p:txBody>
      </p:sp>
      <p:pic>
        <p:nvPicPr>
          <p:cNvPr id="3074" name="Picture 2" descr="Types of Exceptions in Java, Checked vs Unchecked">
            <a:extLst>
              <a:ext uri="{FF2B5EF4-FFF2-40B4-BE49-F238E27FC236}">
                <a16:creationId xmlns:a16="http://schemas.microsoft.com/office/drawing/2014/main" id="{8962CD99-D693-3E28-1762-545DC951DB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7881" y="1996440"/>
            <a:ext cx="6900838" cy="4172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929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A536-257B-398A-2D4E-5A05A63ABAB4}"/>
              </a:ext>
            </a:extLst>
          </p:cNvPr>
          <p:cNvSpPr>
            <a:spLocks noGrp="1"/>
          </p:cNvSpPr>
          <p:nvPr>
            <p:ph type="title"/>
          </p:nvPr>
        </p:nvSpPr>
        <p:spPr/>
        <p:txBody>
          <a:bodyPr/>
          <a:lstStyle/>
          <a:p>
            <a:r>
              <a:rPr lang="en-US" dirty="0"/>
              <a:t>Class hierarchy </a:t>
            </a:r>
          </a:p>
        </p:txBody>
      </p:sp>
      <p:pic>
        <p:nvPicPr>
          <p:cNvPr id="4102" name="Picture 6" descr="The exception hierarchy in Java">
            <a:extLst>
              <a:ext uri="{FF2B5EF4-FFF2-40B4-BE49-F238E27FC236}">
                <a16:creationId xmlns:a16="http://schemas.microsoft.com/office/drawing/2014/main" id="{A46D121C-8765-9B56-25C6-E0CFA16BB7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5805" y="2001795"/>
            <a:ext cx="7933037" cy="416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68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46E3-9CE2-A40C-FBCB-11F92A663DE3}"/>
              </a:ext>
            </a:extLst>
          </p:cNvPr>
          <p:cNvSpPr>
            <a:spLocks noGrp="1"/>
          </p:cNvSpPr>
          <p:nvPr>
            <p:ph type="title"/>
          </p:nvPr>
        </p:nvSpPr>
        <p:spPr/>
        <p:txBody>
          <a:bodyPr/>
          <a:lstStyle/>
          <a:p>
            <a:r>
              <a:rPr lang="en-US" dirty="0"/>
              <a:t>Exception Handling process</a:t>
            </a:r>
          </a:p>
        </p:txBody>
      </p:sp>
      <p:pic>
        <p:nvPicPr>
          <p:cNvPr id="2050" name="Picture 2" descr="Exception Handling">
            <a:extLst>
              <a:ext uri="{FF2B5EF4-FFF2-40B4-BE49-F238E27FC236}">
                <a16:creationId xmlns:a16="http://schemas.microsoft.com/office/drawing/2014/main" id="{E4293C92-2C3D-F708-1F5A-BBFC77D676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7921" y="2076450"/>
            <a:ext cx="6390022"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46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9DD8-AE96-C126-EC3E-6CEDCF01B6BB}"/>
              </a:ext>
            </a:extLst>
          </p:cNvPr>
          <p:cNvSpPr>
            <a:spLocks noGrp="1"/>
          </p:cNvSpPr>
          <p:nvPr>
            <p:ph type="title"/>
          </p:nvPr>
        </p:nvSpPr>
        <p:spPr/>
        <p:txBody>
          <a:bodyPr/>
          <a:lstStyle/>
          <a:p>
            <a:r>
              <a:rPr lang="en-US" dirty="0"/>
              <a:t>Keywords</a:t>
            </a:r>
          </a:p>
        </p:txBody>
      </p:sp>
      <p:sp>
        <p:nvSpPr>
          <p:cNvPr id="3" name="Content Placeholder 2">
            <a:extLst>
              <a:ext uri="{FF2B5EF4-FFF2-40B4-BE49-F238E27FC236}">
                <a16:creationId xmlns:a16="http://schemas.microsoft.com/office/drawing/2014/main" id="{D80F287A-5879-C506-9E44-CCB13E814A32}"/>
              </a:ext>
            </a:extLst>
          </p:cNvPr>
          <p:cNvSpPr>
            <a:spLocks noGrp="1"/>
          </p:cNvSpPr>
          <p:nvPr>
            <p:ph idx="1"/>
          </p:nvPr>
        </p:nvSpPr>
        <p:spPr/>
        <p:txBody>
          <a:bodyPr/>
          <a:lstStyle/>
          <a:p>
            <a:r>
              <a:rPr lang="en-US" dirty="0"/>
              <a:t>Try</a:t>
            </a:r>
          </a:p>
          <a:p>
            <a:r>
              <a:rPr lang="en-US" dirty="0"/>
              <a:t>Catch</a:t>
            </a:r>
          </a:p>
          <a:p>
            <a:r>
              <a:rPr lang="en-US" dirty="0"/>
              <a:t>Throw</a:t>
            </a:r>
          </a:p>
          <a:p>
            <a:r>
              <a:rPr lang="en-US" dirty="0"/>
              <a:t>Throws</a:t>
            </a:r>
          </a:p>
          <a:p>
            <a:r>
              <a:rPr lang="en-US" dirty="0"/>
              <a:t>Finally</a:t>
            </a:r>
          </a:p>
          <a:p>
            <a:endParaRPr lang="en-US" dirty="0"/>
          </a:p>
        </p:txBody>
      </p:sp>
    </p:spTree>
    <p:extLst>
      <p:ext uri="{BB962C8B-B14F-4D97-AF65-F5344CB8AC3E}">
        <p14:creationId xmlns:p14="http://schemas.microsoft.com/office/powerpoint/2010/main" val="496974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EBC0-9360-FF2E-F062-C19812166EE3}"/>
              </a:ext>
            </a:extLst>
          </p:cNvPr>
          <p:cNvSpPr>
            <a:spLocks noGrp="1"/>
          </p:cNvSpPr>
          <p:nvPr>
            <p:ph type="title"/>
          </p:nvPr>
        </p:nvSpPr>
        <p:spPr/>
        <p:txBody>
          <a:bodyPr/>
          <a:lstStyle/>
          <a:p>
            <a:r>
              <a:rPr lang="en-US" dirty="0"/>
              <a:t>Java File I/O</a:t>
            </a:r>
          </a:p>
        </p:txBody>
      </p:sp>
      <p:sp>
        <p:nvSpPr>
          <p:cNvPr id="3" name="Content Placeholder 2">
            <a:extLst>
              <a:ext uri="{FF2B5EF4-FFF2-40B4-BE49-F238E27FC236}">
                <a16:creationId xmlns:a16="http://schemas.microsoft.com/office/drawing/2014/main" id="{E36C27F8-BBF7-82B8-D163-1B3290176FC8}"/>
              </a:ext>
            </a:extLst>
          </p:cNvPr>
          <p:cNvSpPr>
            <a:spLocks noGrp="1"/>
          </p:cNvSpPr>
          <p:nvPr>
            <p:ph idx="1"/>
          </p:nvPr>
        </p:nvSpPr>
        <p:spPr/>
        <p:txBody>
          <a:bodyPr/>
          <a:lstStyle/>
          <a:p>
            <a:r>
              <a:rPr lang="en-US" dirty="0"/>
              <a:t>Java File I/O classed allows </a:t>
            </a:r>
            <a:r>
              <a:rPr lang="en-IN" dirty="0"/>
              <a:t>you to interact with files on the file system, performing operations such as reading data from files, writing data to files, creating new files, deleting files, and more.</a:t>
            </a:r>
          </a:p>
          <a:p>
            <a:r>
              <a:rPr lang="en-IN" dirty="0"/>
              <a:t>To perform file I/O operations in Java, you typically use classes from the </a:t>
            </a:r>
            <a:r>
              <a:rPr lang="en-IN" b="1" dirty="0" err="1"/>
              <a:t>java.io</a:t>
            </a:r>
            <a:r>
              <a:rPr lang="en-IN" b="1" dirty="0"/>
              <a:t> </a:t>
            </a:r>
            <a:r>
              <a:rPr lang="en-IN" dirty="0"/>
              <a:t>package. </a:t>
            </a:r>
            <a:endParaRPr lang="en-US" dirty="0"/>
          </a:p>
        </p:txBody>
      </p:sp>
    </p:spTree>
    <p:extLst>
      <p:ext uri="{BB962C8B-B14F-4D97-AF65-F5344CB8AC3E}">
        <p14:creationId xmlns:p14="http://schemas.microsoft.com/office/powerpoint/2010/main" val="3576931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1930-8587-BE40-C2C4-8D5F29059CBE}"/>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AB152575-F084-FD00-A7AC-8C6B357DB551}"/>
              </a:ext>
            </a:extLst>
          </p:cNvPr>
          <p:cNvSpPr>
            <a:spLocks noGrp="1"/>
          </p:cNvSpPr>
          <p:nvPr>
            <p:ph idx="1"/>
          </p:nvPr>
        </p:nvSpPr>
        <p:spPr/>
        <p:txBody>
          <a:bodyPr/>
          <a:lstStyle/>
          <a:p>
            <a:r>
              <a:rPr lang="en-IN" dirty="0"/>
              <a:t>Most commonly used classes and their functionalities:</a:t>
            </a:r>
          </a:p>
          <a:p>
            <a:r>
              <a:rPr lang="en-IN" b="1" dirty="0"/>
              <a:t>File class: </a:t>
            </a:r>
            <a:r>
              <a:rPr lang="en-IN" dirty="0"/>
              <a:t>This class represents a file or directory on the file system. It provides methods to query information about the file, such as its name, path, existence, and more. It does not provide methods for reading or writing data.</a:t>
            </a:r>
          </a:p>
          <a:p>
            <a:r>
              <a:rPr lang="en-IN" b="1" dirty="0" err="1"/>
              <a:t>FileReader</a:t>
            </a:r>
            <a:r>
              <a:rPr lang="en-IN" b="1" dirty="0"/>
              <a:t> and </a:t>
            </a:r>
            <a:r>
              <a:rPr lang="en-IN" b="1" dirty="0" err="1"/>
              <a:t>FileWriter</a:t>
            </a:r>
            <a:r>
              <a:rPr lang="en-IN" b="1" dirty="0"/>
              <a:t> classes: </a:t>
            </a:r>
            <a:r>
              <a:rPr lang="en-IN" dirty="0"/>
              <a:t>These classes are used for reading and writing character data to files, respectively. They are typically used for reading and writing text files.</a:t>
            </a:r>
          </a:p>
          <a:p>
            <a:r>
              <a:rPr lang="en-IN" b="1" dirty="0" err="1"/>
              <a:t>BufferedReader</a:t>
            </a:r>
            <a:r>
              <a:rPr lang="en-IN" b="1" dirty="0"/>
              <a:t> and </a:t>
            </a:r>
            <a:r>
              <a:rPr lang="en-IN" b="1" dirty="0" err="1"/>
              <a:t>BufferedWriter</a:t>
            </a:r>
            <a:r>
              <a:rPr lang="en-IN" b="1" dirty="0"/>
              <a:t> classes: </a:t>
            </a:r>
            <a:r>
              <a:rPr lang="en-IN" dirty="0"/>
              <a:t>These classes provide buffering capabilities on top of </a:t>
            </a:r>
            <a:r>
              <a:rPr lang="en-IN" dirty="0" err="1"/>
              <a:t>FileReader</a:t>
            </a:r>
            <a:r>
              <a:rPr lang="en-IN" dirty="0"/>
              <a:t> and </a:t>
            </a:r>
            <a:r>
              <a:rPr lang="en-IN" dirty="0" err="1"/>
              <a:t>FileWriter</a:t>
            </a:r>
            <a:r>
              <a:rPr lang="en-IN" dirty="0"/>
              <a:t>, respectively. They improve performance by reducing the number of disk reads and writes.</a:t>
            </a:r>
          </a:p>
          <a:p>
            <a:endParaRPr lang="en-IN" dirty="0"/>
          </a:p>
          <a:p>
            <a:endParaRPr lang="en-IN" dirty="0"/>
          </a:p>
          <a:p>
            <a:endParaRPr lang="en-US" dirty="0"/>
          </a:p>
        </p:txBody>
      </p:sp>
    </p:spTree>
    <p:extLst>
      <p:ext uri="{BB962C8B-B14F-4D97-AF65-F5344CB8AC3E}">
        <p14:creationId xmlns:p14="http://schemas.microsoft.com/office/powerpoint/2010/main" val="1687838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76B5-2B2E-B99E-643F-17CB758951BB}"/>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1F35E5F3-8EFF-CA37-34C7-9F22BE58B3A6}"/>
              </a:ext>
            </a:extLst>
          </p:cNvPr>
          <p:cNvSpPr>
            <a:spLocks noGrp="1"/>
          </p:cNvSpPr>
          <p:nvPr>
            <p:ph idx="1"/>
          </p:nvPr>
        </p:nvSpPr>
        <p:spPr/>
        <p:txBody>
          <a:bodyPr>
            <a:normAutofit lnSpcReduction="10000"/>
          </a:bodyPr>
          <a:lstStyle/>
          <a:p>
            <a:r>
              <a:rPr lang="en-IN" b="1" dirty="0" err="1"/>
              <a:t>InputStream</a:t>
            </a:r>
            <a:r>
              <a:rPr lang="en-IN" b="1" dirty="0"/>
              <a:t> and </a:t>
            </a:r>
            <a:r>
              <a:rPr lang="en-IN" b="1" dirty="0" err="1"/>
              <a:t>OutputStream</a:t>
            </a:r>
            <a:r>
              <a:rPr lang="en-IN" b="1" dirty="0"/>
              <a:t> classes: </a:t>
            </a:r>
            <a:r>
              <a:rPr lang="en-IN" dirty="0"/>
              <a:t>These classes are the foundation of byte-oriented I/O in Java. They are used for reading and writing binary data, such as images or audio files. </a:t>
            </a:r>
            <a:r>
              <a:rPr lang="en-IN" dirty="0" err="1"/>
              <a:t>InputStream</a:t>
            </a:r>
            <a:r>
              <a:rPr lang="en-IN" dirty="0"/>
              <a:t> is an abstract class, while </a:t>
            </a:r>
            <a:r>
              <a:rPr lang="en-IN" dirty="0" err="1"/>
              <a:t>OutputStream</a:t>
            </a:r>
            <a:r>
              <a:rPr lang="en-IN" dirty="0"/>
              <a:t> is an abstract class with various concrete implementations.</a:t>
            </a:r>
          </a:p>
          <a:p>
            <a:r>
              <a:rPr lang="en-IN" b="1" dirty="0" err="1"/>
              <a:t>FileInputStream</a:t>
            </a:r>
            <a:r>
              <a:rPr lang="en-IN" b="1" dirty="0"/>
              <a:t> and </a:t>
            </a:r>
            <a:r>
              <a:rPr lang="en-IN" b="1" dirty="0" err="1"/>
              <a:t>FileOutputStream</a:t>
            </a:r>
            <a:r>
              <a:rPr lang="en-IN" b="1" dirty="0"/>
              <a:t> classes: </a:t>
            </a:r>
            <a:r>
              <a:rPr lang="en-IN" dirty="0"/>
              <a:t>These classes are concrete implementations of </a:t>
            </a:r>
            <a:r>
              <a:rPr lang="en-IN" dirty="0" err="1"/>
              <a:t>InputStream</a:t>
            </a:r>
            <a:r>
              <a:rPr lang="en-IN" dirty="0"/>
              <a:t> and </a:t>
            </a:r>
            <a:r>
              <a:rPr lang="en-IN" dirty="0" err="1"/>
              <a:t>OutputStream</a:t>
            </a:r>
            <a:r>
              <a:rPr lang="en-IN" dirty="0"/>
              <a:t>, respectively, specifically designed for reading and writing data from files.</a:t>
            </a:r>
          </a:p>
          <a:p>
            <a:r>
              <a:rPr lang="en-IN" b="1" dirty="0" err="1"/>
              <a:t>DataInputStream</a:t>
            </a:r>
            <a:r>
              <a:rPr lang="en-IN" b="1" dirty="0"/>
              <a:t> and </a:t>
            </a:r>
            <a:r>
              <a:rPr lang="en-IN" b="1" dirty="0" err="1"/>
              <a:t>DataOutputStream</a:t>
            </a:r>
            <a:r>
              <a:rPr lang="en-IN" b="1" dirty="0"/>
              <a:t> classes: </a:t>
            </a:r>
            <a:r>
              <a:rPr lang="en-IN" dirty="0"/>
              <a:t>These classes provide higher-level methods for reading and writing data types such as integers, floats, and strings. They wrap an underlying </a:t>
            </a:r>
            <a:r>
              <a:rPr lang="en-IN" dirty="0" err="1"/>
              <a:t>InputStream</a:t>
            </a:r>
            <a:r>
              <a:rPr lang="en-IN" dirty="0"/>
              <a:t> or </a:t>
            </a:r>
            <a:r>
              <a:rPr lang="en-IN" dirty="0" err="1"/>
              <a:t>OutputStream</a:t>
            </a:r>
            <a:r>
              <a:rPr lang="en-IN" dirty="0"/>
              <a:t> to provide convenient methods.</a:t>
            </a:r>
          </a:p>
          <a:p>
            <a:endParaRPr lang="en-US" dirty="0"/>
          </a:p>
        </p:txBody>
      </p:sp>
    </p:spTree>
    <p:extLst>
      <p:ext uri="{BB962C8B-B14F-4D97-AF65-F5344CB8AC3E}">
        <p14:creationId xmlns:p14="http://schemas.microsoft.com/office/powerpoint/2010/main" val="627529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2044-9A10-068B-EB11-8D895276AE06}"/>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74B90678-4006-CA0F-576E-83919E41BCD1}"/>
              </a:ext>
            </a:extLst>
          </p:cNvPr>
          <p:cNvSpPr>
            <a:spLocks noGrp="1"/>
          </p:cNvSpPr>
          <p:nvPr>
            <p:ph idx="1"/>
          </p:nvPr>
        </p:nvSpPr>
        <p:spPr/>
        <p:txBody>
          <a:bodyPr/>
          <a:lstStyle/>
          <a:p>
            <a:r>
              <a:rPr lang="en-IN" b="1" dirty="0" err="1"/>
              <a:t>ObjectInputStream</a:t>
            </a:r>
            <a:r>
              <a:rPr lang="en-IN" b="1" dirty="0"/>
              <a:t> and </a:t>
            </a:r>
            <a:r>
              <a:rPr lang="en-IN" b="1" dirty="0" err="1"/>
              <a:t>ObjectOutputStream</a:t>
            </a:r>
            <a:r>
              <a:rPr lang="en-IN" b="1" dirty="0"/>
              <a:t> classes: These classes are used for reading and writing serialized objects. They can read/write entire objects from/to files, allowing you to store and retrieve complex data structures.</a:t>
            </a:r>
          </a:p>
          <a:p>
            <a:r>
              <a:rPr lang="en-IN" b="1" dirty="0" err="1"/>
              <a:t>RandomAccessFile</a:t>
            </a:r>
            <a:r>
              <a:rPr lang="en-IN" b="1" dirty="0"/>
              <a:t> class: This class provides random access to files, allowing you to read from or write to any position within the file. It supports both text and binary data.</a:t>
            </a:r>
          </a:p>
          <a:p>
            <a:pPr marL="0" indent="0">
              <a:buNone/>
            </a:pPr>
            <a:endParaRPr lang="en-US" dirty="0"/>
          </a:p>
        </p:txBody>
      </p:sp>
    </p:spTree>
    <p:extLst>
      <p:ext uri="{BB962C8B-B14F-4D97-AF65-F5344CB8AC3E}">
        <p14:creationId xmlns:p14="http://schemas.microsoft.com/office/powerpoint/2010/main" val="2085202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41E6-5C9E-7680-06E8-79A6D54DF69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C5530BA6-9F7B-C2A2-ACCD-4B1213A431C8}"/>
              </a:ext>
            </a:extLst>
          </p:cNvPr>
          <p:cNvSpPr>
            <a:spLocks noGrp="1"/>
          </p:cNvSpPr>
          <p:nvPr>
            <p:ph idx="1"/>
          </p:nvPr>
        </p:nvSpPr>
        <p:spPr/>
        <p:txBody>
          <a:bodyPr/>
          <a:lstStyle/>
          <a:p>
            <a:r>
              <a:rPr lang="en-US" dirty="0"/>
              <a:t>Read data from existing file</a:t>
            </a:r>
          </a:p>
          <a:p>
            <a:r>
              <a:rPr lang="en-US" dirty="0"/>
              <a:t>Write data to existing file</a:t>
            </a:r>
          </a:p>
          <a:p>
            <a:r>
              <a:rPr lang="en-US" dirty="0"/>
              <a:t>Create new file and read/write data</a:t>
            </a:r>
          </a:p>
          <a:p>
            <a:r>
              <a:rPr lang="en-US" dirty="0"/>
              <a:t>Relative vs Absolute path</a:t>
            </a:r>
          </a:p>
          <a:p>
            <a:r>
              <a:rPr lang="en-US" dirty="0"/>
              <a:t>Read/write binary file </a:t>
            </a:r>
          </a:p>
          <a:p>
            <a:pPr marL="0" indent="0">
              <a:buNone/>
            </a:pPr>
            <a:endParaRPr lang="en-US" dirty="0"/>
          </a:p>
        </p:txBody>
      </p:sp>
    </p:spTree>
    <p:extLst>
      <p:ext uri="{BB962C8B-B14F-4D97-AF65-F5344CB8AC3E}">
        <p14:creationId xmlns:p14="http://schemas.microsoft.com/office/powerpoint/2010/main" val="79628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BA10-7FFB-CFC7-632B-2E6107D5FC2C}"/>
              </a:ext>
            </a:extLst>
          </p:cNvPr>
          <p:cNvSpPr>
            <a:spLocks noGrp="1"/>
          </p:cNvSpPr>
          <p:nvPr>
            <p:ph type="title"/>
          </p:nvPr>
        </p:nvSpPr>
        <p:spPr/>
        <p:txBody>
          <a:bodyPr/>
          <a:lstStyle/>
          <a:p>
            <a:r>
              <a:rPr lang="en-US" dirty="0"/>
              <a:t>What is Java ?</a:t>
            </a:r>
          </a:p>
        </p:txBody>
      </p:sp>
      <p:sp>
        <p:nvSpPr>
          <p:cNvPr id="3" name="Content Placeholder 2">
            <a:extLst>
              <a:ext uri="{FF2B5EF4-FFF2-40B4-BE49-F238E27FC236}">
                <a16:creationId xmlns:a16="http://schemas.microsoft.com/office/drawing/2014/main" id="{AD685FAD-FD69-EF0B-62B3-B8DFDDE2810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Java is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high-level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object-oriented</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programming language. </a:t>
            </a:r>
          </a:p>
          <a:p>
            <a:r>
              <a:rPr lang="en-US" sz="1800" dirty="0">
                <a:latin typeface="Calibri" panose="020F0502020204030204" pitchFamily="34" charset="0"/>
                <a:ea typeface="Calibri" panose="020F0502020204030204" pitchFamily="34" charset="0"/>
                <a:cs typeface="Times New Roman" panose="02020603050405020304" pitchFamily="18" charset="0"/>
              </a:rPr>
              <a:t>Java is simple and easy to learn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Java is platform independent </a:t>
            </a:r>
          </a:p>
          <a:p>
            <a:r>
              <a:rPr lang="en-US" sz="1800" dirty="0">
                <a:latin typeface="Calibri" panose="020F0502020204030204" pitchFamily="34" charset="0"/>
                <a:ea typeface="Calibri" panose="020F0502020204030204" pitchFamily="34" charset="0"/>
                <a:cs typeface="Times New Roman" panose="02020603050405020304" pitchFamily="18" charset="0"/>
              </a:rPr>
              <a:t>Java has </a:t>
            </a:r>
            <a:r>
              <a:rPr lang="en-US" sz="1800" b="1" dirty="0">
                <a:latin typeface="Calibri" panose="020F0502020204030204" pitchFamily="34" charset="0"/>
                <a:ea typeface="Calibri" panose="020F0502020204030204" pitchFamily="34" charset="0"/>
                <a:cs typeface="Times New Roman" panose="02020603050405020304" pitchFamily="18" charset="0"/>
              </a:rPr>
              <a:t>a</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utomatic </a:t>
            </a:r>
            <a:r>
              <a:rPr lang="en-US" sz="1800" dirty="0">
                <a:latin typeface="Calibri" panose="020F0502020204030204" pitchFamily="34" charset="0"/>
                <a:ea typeface="Calibri" panose="020F0502020204030204" pitchFamily="34" charset="0"/>
                <a:cs typeface="Times New Roman" panose="02020603050405020304" pitchFamily="18" charset="0"/>
              </a:rPr>
              <a:t> memory management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Java support</a:t>
            </a:r>
            <a:r>
              <a:rPr lang="en-US" sz="1800" dirty="0">
                <a:latin typeface="Calibri" panose="020F0502020204030204" pitchFamily="34" charset="0"/>
                <a:ea typeface="Calibri" panose="020F0502020204030204" pitchFamily="34" charset="0"/>
                <a:cs typeface="Times New Roman" panose="02020603050405020304" pitchFamily="18" charset="0"/>
              </a:rPr>
              <a:t>s </a:t>
            </a:r>
            <a:r>
              <a:rPr lang="en-US" sz="1800" b="1" dirty="0">
                <a:latin typeface="Calibri" panose="020F0502020204030204" pitchFamily="34" charset="0"/>
                <a:ea typeface="Calibri" panose="020F0502020204030204" pitchFamily="34" charset="0"/>
                <a:cs typeface="Times New Roman" panose="02020603050405020304" pitchFamily="18" charset="0"/>
              </a:rPr>
              <a:t>M</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ulti-threading and Concurrency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Java has strong community support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Java has built-in security mechanisms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Its popularity ensures a high demand for Java developers, offering ample job opportunities.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04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CA48-F6CD-DF0E-2E13-F8E29BD590DE}"/>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225A9470-98E6-A472-6BCB-FB1689A17D5D}"/>
              </a:ext>
            </a:extLst>
          </p:cNvPr>
          <p:cNvSpPr>
            <a:spLocks noGrp="1"/>
          </p:cNvSpPr>
          <p:nvPr>
            <p:ph idx="1"/>
          </p:nvPr>
        </p:nvSpPr>
        <p:spPr/>
        <p:txBody>
          <a:bodyPr>
            <a:normAutofit lnSpcReduction="10000"/>
          </a:bodyPr>
          <a:lstStyle/>
          <a:p>
            <a:pPr marL="0" indent="0" algn="l">
              <a:buNone/>
            </a:pPr>
            <a:r>
              <a:rPr lang="en-IN" b="1" dirty="0"/>
              <a:t>Assignment: File Information</a:t>
            </a:r>
          </a:p>
          <a:p>
            <a:pPr lvl="1" indent="0" algn="l">
              <a:buNone/>
            </a:pPr>
            <a:r>
              <a:rPr lang="en-IN" sz="2000" b="1" dirty="0"/>
              <a:t>Write a Java program that takes a file path as input and displays the following information File </a:t>
            </a:r>
            <a:r>
              <a:rPr lang="en-IN" sz="2000" b="1" dirty="0" err="1"/>
              <a:t>name,Absolute</a:t>
            </a:r>
            <a:r>
              <a:rPr lang="en-IN" sz="2000" b="1" dirty="0"/>
              <a:t> </a:t>
            </a:r>
            <a:r>
              <a:rPr lang="en-IN" sz="2000" b="1" dirty="0" err="1"/>
              <a:t>path,Size</a:t>
            </a:r>
            <a:r>
              <a:rPr lang="en-IN" sz="2000" b="1" dirty="0"/>
              <a:t> (in bytes,;</a:t>
            </a:r>
            <a:r>
              <a:rPr lang="en-IN" sz="2000" b="1" dirty="0" err="1"/>
              <a:t>ast</a:t>
            </a:r>
            <a:r>
              <a:rPr lang="en-IN" sz="2000" b="1" dirty="0"/>
              <a:t> modified date</a:t>
            </a:r>
          </a:p>
          <a:p>
            <a:pPr marL="0" indent="0" algn="l">
              <a:buNone/>
            </a:pPr>
            <a:r>
              <a:rPr lang="en-IN" b="1" dirty="0"/>
              <a:t>Assignment: File Copy</a:t>
            </a:r>
          </a:p>
          <a:p>
            <a:pPr lvl="1" indent="0" algn="l">
              <a:buNone/>
            </a:pPr>
            <a:r>
              <a:rPr lang="en-IN" sz="2000" b="1" dirty="0"/>
              <a:t>Write a Java program that copies the contents of one text file to another.</a:t>
            </a:r>
          </a:p>
          <a:p>
            <a:pPr marL="914400" lvl="2" indent="0" algn="l">
              <a:buNone/>
            </a:pPr>
            <a:r>
              <a:rPr lang="en-IN" sz="2000" b="1" dirty="0"/>
              <a:t>Implement the file copying logic using </a:t>
            </a:r>
            <a:r>
              <a:rPr lang="en-IN" sz="2000" b="1" dirty="0" err="1"/>
              <a:t>FileReader</a:t>
            </a:r>
            <a:r>
              <a:rPr lang="en-IN" sz="2000" b="1" dirty="0"/>
              <a:t> and </a:t>
            </a:r>
            <a:r>
              <a:rPr lang="en-IN" sz="2000" b="1" dirty="0" err="1"/>
              <a:t>FileWriter</a:t>
            </a:r>
            <a:r>
              <a:rPr lang="en-IN" sz="2000" b="1" dirty="0"/>
              <a:t> classes.</a:t>
            </a:r>
          </a:p>
          <a:p>
            <a:pPr marL="0" indent="0" algn="l">
              <a:buNone/>
            </a:pPr>
            <a:r>
              <a:rPr lang="en-IN" b="1" dirty="0"/>
              <a:t>Assignment: Binary File Analysis</a:t>
            </a:r>
          </a:p>
          <a:p>
            <a:pPr marL="0" indent="0" algn="l">
              <a:buNone/>
            </a:pPr>
            <a:r>
              <a:rPr lang="en-IN" b="1" dirty="0"/>
              <a:t>	Write a Java program that reads a binary file (e.g., image file) and performs analysis on 	Its contents. Display the file size, file type, and any other relevant information</a:t>
            </a:r>
            <a:r>
              <a:rPr lang="en-IN" b="0" i="0" dirty="0">
                <a:solidFill>
                  <a:srgbClr val="D1D5DB"/>
                </a:solidFill>
                <a:effectLst/>
                <a:latin typeface="Söhne"/>
              </a:rPr>
              <a:t>.</a:t>
            </a:r>
            <a:endParaRPr lang="en-IN" b="1" dirty="0"/>
          </a:p>
          <a:p>
            <a:pPr marL="914400" lvl="2" indent="0" algn="l">
              <a:buNone/>
            </a:pPr>
            <a:endParaRPr lang="en-IN" sz="2000" b="1" dirty="0"/>
          </a:p>
          <a:p>
            <a:pPr lvl="1" indent="0" algn="l">
              <a:buNone/>
            </a:pPr>
            <a:endParaRPr lang="en-IN" sz="2000" b="1" dirty="0"/>
          </a:p>
          <a:p>
            <a:pPr lvl="1" indent="0" algn="l">
              <a:buNone/>
            </a:pPr>
            <a:endParaRPr lang="en-IN" sz="2000" b="1" dirty="0"/>
          </a:p>
          <a:p>
            <a:endParaRPr lang="en-US" dirty="0"/>
          </a:p>
        </p:txBody>
      </p:sp>
    </p:spTree>
    <p:extLst>
      <p:ext uri="{BB962C8B-B14F-4D97-AF65-F5344CB8AC3E}">
        <p14:creationId xmlns:p14="http://schemas.microsoft.com/office/powerpoint/2010/main" val="1421672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06A8-5A83-33D2-E87A-98D8C9904673}"/>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6B34A6B8-5AE6-9D0C-1F26-B283FD17B3D6}"/>
              </a:ext>
            </a:extLst>
          </p:cNvPr>
          <p:cNvSpPr>
            <a:spLocks noGrp="1"/>
          </p:cNvSpPr>
          <p:nvPr>
            <p:ph idx="1"/>
          </p:nvPr>
        </p:nvSpPr>
        <p:spPr/>
        <p:txBody>
          <a:bodyPr/>
          <a:lstStyle/>
          <a:p>
            <a:pPr marL="0" indent="0" algn="l">
              <a:buNone/>
            </a:pPr>
            <a:r>
              <a:rPr lang="en-IN" b="1" dirty="0"/>
              <a:t>Assignment: File Search</a:t>
            </a:r>
          </a:p>
          <a:p>
            <a:pPr lvl="1" indent="0" algn="l">
              <a:buNone/>
            </a:pPr>
            <a:r>
              <a:rPr lang="en-IN" sz="2000" b="1" dirty="0"/>
              <a:t>Write a Java program that searches for a specific keyword in a directory of text files.</a:t>
            </a:r>
          </a:p>
          <a:p>
            <a:pPr marL="1143000" lvl="2" indent="-228600" algn="l">
              <a:buFont typeface="+mj-lt"/>
              <a:buAutoNum type="arabicPeriod"/>
            </a:pPr>
            <a:r>
              <a:rPr lang="en-IN" sz="2000" b="1" dirty="0"/>
              <a:t>Prompt the user to enter a directory path and a keyword to search for.</a:t>
            </a:r>
          </a:p>
          <a:p>
            <a:pPr marL="1143000" lvl="2" indent="-228600" algn="l">
              <a:buFont typeface="+mj-lt"/>
              <a:buAutoNum type="arabicPeriod"/>
            </a:pPr>
            <a:r>
              <a:rPr lang="en-IN" sz="2000" b="1" dirty="0"/>
              <a:t>Traverse all text files in the directory and its subdirectories.</a:t>
            </a:r>
          </a:p>
          <a:p>
            <a:pPr marL="1143000" lvl="2" indent="-228600" algn="l">
              <a:buFont typeface="+mj-lt"/>
              <a:buAutoNum type="arabicPeriod"/>
            </a:pPr>
            <a:r>
              <a:rPr lang="en-IN" sz="2000" b="1" dirty="0"/>
              <a:t>Display the names of files that contain the keyword.</a:t>
            </a:r>
          </a:p>
          <a:p>
            <a:endParaRPr lang="en-US" dirty="0"/>
          </a:p>
        </p:txBody>
      </p:sp>
    </p:spTree>
    <p:extLst>
      <p:ext uri="{BB962C8B-B14F-4D97-AF65-F5344CB8AC3E}">
        <p14:creationId xmlns:p14="http://schemas.microsoft.com/office/powerpoint/2010/main" val="1914324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E49F-1BC5-2C98-B3CB-E2593C4DDF3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8FE3D1-9972-FFE6-43E9-E002F6D35A23}"/>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Thank you !!</a:t>
            </a:r>
          </a:p>
          <a:p>
            <a:pPr marL="0" indent="0" algn="ctr">
              <a:buNone/>
            </a:pPr>
            <a:r>
              <a:rPr lang="en-US" dirty="0"/>
              <a:t>Connect@ https://</a:t>
            </a:r>
            <a:r>
              <a:rPr lang="en-US" dirty="0" err="1"/>
              <a:t>dattadiware.github.io</a:t>
            </a:r>
            <a:r>
              <a:rPr lang="en-US" dirty="0"/>
              <a:t>/</a:t>
            </a:r>
          </a:p>
        </p:txBody>
      </p:sp>
    </p:spTree>
    <p:extLst>
      <p:ext uri="{BB962C8B-B14F-4D97-AF65-F5344CB8AC3E}">
        <p14:creationId xmlns:p14="http://schemas.microsoft.com/office/powerpoint/2010/main" val="349013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93AF-443B-574B-C7EB-925FD41D96A0}"/>
              </a:ext>
            </a:extLst>
          </p:cNvPr>
          <p:cNvSpPr>
            <a:spLocks noGrp="1"/>
          </p:cNvSpPr>
          <p:nvPr>
            <p:ph type="title"/>
          </p:nvPr>
        </p:nvSpPr>
        <p:spPr/>
        <p:txBody>
          <a:bodyPr>
            <a:normAutofit/>
          </a:bodyPr>
          <a:lstStyle/>
          <a:p>
            <a:r>
              <a:rPr lang="en-US" dirty="0"/>
              <a:t>What is platform independence ? </a:t>
            </a:r>
          </a:p>
        </p:txBody>
      </p:sp>
      <p:sp>
        <p:nvSpPr>
          <p:cNvPr id="4" name="Rectangle 2">
            <a:extLst>
              <a:ext uri="{FF2B5EF4-FFF2-40B4-BE49-F238E27FC236}">
                <a16:creationId xmlns:a16="http://schemas.microsoft.com/office/drawing/2014/main" id="{16EF0130-A2F7-EA89-F57C-3B9690084F2C}"/>
              </a:ext>
            </a:extLst>
          </p:cNvPr>
          <p:cNvSpPr>
            <a:spLocks noChangeArrowheads="1"/>
          </p:cNvSpPr>
          <p:nvPr/>
        </p:nvSpPr>
        <p:spPr bwMode="auto">
          <a:xfrm>
            <a:off x="3986032" y="20027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5" descr="A picture containing text, diagram, font, design&#10;&#10;Description automatically generated">
            <a:extLst>
              <a:ext uri="{FF2B5EF4-FFF2-40B4-BE49-F238E27FC236}">
                <a16:creationId xmlns:a16="http://schemas.microsoft.com/office/drawing/2014/main" id="{578C51AF-6908-2C2D-0396-5307BD4CB51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667034" y="2754630"/>
            <a:ext cx="4857931" cy="34140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EB54693-53AB-B825-3EFF-4AB825E459F0}"/>
              </a:ext>
            </a:extLst>
          </p:cNvPr>
          <p:cNvSpPr txBox="1"/>
          <p:nvPr/>
        </p:nvSpPr>
        <p:spPr>
          <a:xfrm>
            <a:off x="765810" y="2055541"/>
            <a:ext cx="10946130" cy="646331"/>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rgbClr val="000000"/>
                </a:solidFill>
                <a:effectLst/>
                <a:latin typeface="Lora" panose="020F0502020204030204" pitchFamily="34" charset="0"/>
              </a:rPr>
              <a:t>Platform Dependent means the program / software that we have developed can run /execute (show results) on a specific platform. That is on a specific operating system.</a:t>
            </a:r>
            <a:endParaRPr lang="en-US" dirty="0"/>
          </a:p>
        </p:txBody>
      </p:sp>
    </p:spTree>
    <p:extLst>
      <p:ext uri="{BB962C8B-B14F-4D97-AF65-F5344CB8AC3E}">
        <p14:creationId xmlns:p14="http://schemas.microsoft.com/office/powerpoint/2010/main" val="284716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9102-4EF2-F648-DD3C-4E46F1BCE1EC}"/>
              </a:ext>
            </a:extLst>
          </p:cNvPr>
          <p:cNvSpPr>
            <a:spLocks noGrp="1"/>
          </p:cNvSpPr>
          <p:nvPr>
            <p:ph type="title"/>
          </p:nvPr>
        </p:nvSpPr>
        <p:spPr>
          <a:xfrm>
            <a:off x="571500" y="689290"/>
            <a:ext cx="11049000" cy="712790"/>
          </a:xfrm>
        </p:spPr>
        <p:txBody>
          <a:bodyPr/>
          <a:lstStyle/>
          <a:p>
            <a:r>
              <a:rPr lang="en-US" dirty="0"/>
              <a:t>Contd.</a:t>
            </a:r>
          </a:p>
        </p:txBody>
      </p:sp>
      <p:pic>
        <p:nvPicPr>
          <p:cNvPr id="4101" name="Picture 6" descr="A picture containing text, diagram, font&#10;&#10;Description automatically generated">
            <a:extLst>
              <a:ext uri="{FF2B5EF4-FFF2-40B4-BE49-F238E27FC236}">
                <a16:creationId xmlns:a16="http://schemas.microsoft.com/office/drawing/2014/main" id="{D57DA6B0-7675-2369-7380-EB2B4EC249B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00338" y="3093720"/>
            <a:ext cx="5643561" cy="31927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C75D8A-2E5F-9540-B64F-DD60D7A40E56}"/>
              </a:ext>
            </a:extLst>
          </p:cNvPr>
          <p:cNvSpPr txBox="1"/>
          <p:nvPr/>
        </p:nvSpPr>
        <p:spPr>
          <a:xfrm>
            <a:off x="571500" y="2270760"/>
            <a:ext cx="111785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Platform Dependent means the program / software that we have developed can run /execute (show results) on a specific platform. That is on a specific operating system.</a:t>
            </a:r>
          </a:p>
        </p:txBody>
      </p:sp>
    </p:spTree>
    <p:extLst>
      <p:ext uri="{BB962C8B-B14F-4D97-AF65-F5344CB8AC3E}">
        <p14:creationId xmlns:p14="http://schemas.microsoft.com/office/powerpoint/2010/main" val="295379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119D-EC2C-9ADF-6B56-06BE85A0588E}"/>
              </a:ext>
            </a:extLst>
          </p:cNvPr>
          <p:cNvSpPr>
            <a:spLocks noGrp="1"/>
          </p:cNvSpPr>
          <p:nvPr>
            <p:ph type="title"/>
          </p:nvPr>
        </p:nvSpPr>
        <p:spPr/>
        <p:txBody>
          <a:bodyPr/>
          <a:lstStyle/>
          <a:p>
            <a:r>
              <a:rPr lang="en-US" dirty="0"/>
              <a:t>Let’s get hands dirty </a:t>
            </a:r>
          </a:p>
        </p:txBody>
      </p:sp>
      <p:pic>
        <p:nvPicPr>
          <p:cNvPr id="5122" name="Picture 2" descr="Linus Torvalds Quote: “Talk is cheap. Show me the code.”">
            <a:extLst>
              <a:ext uri="{FF2B5EF4-FFF2-40B4-BE49-F238E27FC236}">
                <a16:creationId xmlns:a16="http://schemas.microsoft.com/office/drawing/2014/main" id="{47ED69E4-FBDE-FD4F-D20D-E206C5585B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1787" y="2076450"/>
            <a:ext cx="6705335" cy="391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37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12F3-DB2D-FBC2-BC6A-0A475D13E65A}"/>
              </a:ext>
            </a:extLst>
          </p:cNvPr>
          <p:cNvSpPr>
            <a:spLocks noGrp="1"/>
          </p:cNvSpPr>
          <p:nvPr>
            <p:ph type="title"/>
          </p:nvPr>
        </p:nvSpPr>
        <p:spPr/>
        <p:txBody>
          <a:bodyPr/>
          <a:lstStyle/>
          <a:p>
            <a:r>
              <a:rPr lang="en-US" dirty="0"/>
              <a:t>Java I/O</a:t>
            </a:r>
          </a:p>
        </p:txBody>
      </p:sp>
      <p:sp>
        <p:nvSpPr>
          <p:cNvPr id="4" name="Rectangle 2">
            <a:extLst>
              <a:ext uri="{FF2B5EF4-FFF2-40B4-BE49-F238E27FC236}">
                <a16:creationId xmlns:a16="http://schemas.microsoft.com/office/drawing/2014/main" id="{C093914A-A694-AC85-887C-93631B1D2F4B}"/>
              </a:ext>
            </a:extLst>
          </p:cNvPr>
          <p:cNvSpPr>
            <a:spLocks noChangeArrowheads="1"/>
          </p:cNvSpPr>
          <p:nvPr/>
        </p:nvSpPr>
        <p:spPr bwMode="auto">
          <a:xfrm>
            <a:off x="3257550" y="2425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8" descr="Java Tutorials - Stream in java">
            <a:extLst>
              <a:ext uri="{FF2B5EF4-FFF2-40B4-BE49-F238E27FC236}">
                <a16:creationId xmlns:a16="http://schemas.microsoft.com/office/drawing/2014/main" id="{8DA2641C-D162-9B45-F3E7-BC36C5205E0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00189" y="2057406"/>
            <a:ext cx="8201024" cy="411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35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4E2D-F7BE-EED8-ED38-724B7E003319}"/>
              </a:ext>
            </a:extLst>
          </p:cNvPr>
          <p:cNvSpPr>
            <a:spLocks noGrp="1"/>
          </p:cNvSpPr>
          <p:nvPr>
            <p:ph type="title"/>
          </p:nvPr>
        </p:nvSpPr>
        <p:spPr/>
        <p:txBody>
          <a:bodyPr/>
          <a:lstStyle/>
          <a:p>
            <a:r>
              <a:rPr lang="en-US" dirty="0"/>
              <a:t>Java I/O</a:t>
            </a:r>
          </a:p>
        </p:txBody>
      </p:sp>
      <p:pic>
        <p:nvPicPr>
          <p:cNvPr id="5" name="Content Placeholder 4">
            <a:extLst>
              <a:ext uri="{FF2B5EF4-FFF2-40B4-BE49-F238E27FC236}">
                <a16:creationId xmlns:a16="http://schemas.microsoft.com/office/drawing/2014/main" id="{F95017CD-C0FA-5739-6F06-A11E9A0B0E07}"/>
              </a:ext>
            </a:extLst>
          </p:cNvPr>
          <p:cNvPicPr>
            <a:picLocks noGrp="1" noChangeAspect="1"/>
          </p:cNvPicPr>
          <p:nvPr>
            <p:ph idx="1"/>
          </p:nvPr>
        </p:nvPicPr>
        <p:blipFill>
          <a:blip r:embed="rId2"/>
          <a:stretch>
            <a:fillRect/>
          </a:stretch>
        </p:blipFill>
        <p:spPr>
          <a:xfrm>
            <a:off x="2000250" y="1900237"/>
            <a:ext cx="8058150" cy="4371976"/>
          </a:xfrm>
          <a:prstGeom prst="rect">
            <a:avLst/>
          </a:prstGeom>
        </p:spPr>
      </p:pic>
    </p:spTree>
    <p:extLst>
      <p:ext uri="{BB962C8B-B14F-4D97-AF65-F5344CB8AC3E}">
        <p14:creationId xmlns:p14="http://schemas.microsoft.com/office/powerpoint/2010/main" val="2190525196"/>
      </p:ext>
    </p:extLst>
  </p:cSld>
  <p:clrMapOvr>
    <a:masterClrMapping/>
  </p:clrMapOvr>
</p:sld>
</file>

<file path=ppt/theme/theme1.xml><?xml version="1.0" encoding="utf-8"?>
<a:theme xmlns:a="http://schemas.openxmlformats.org/drawingml/2006/main" name="Alignment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Override1.xml><?xml version="1.0" encoding="utf-8"?>
<a:themeOverride xmlns:a="http://schemas.openxmlformats.org/drawingml/2006/main">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1725</TotalTime>
  <Words>1675</Words>
  <Application>Microsoft Macintosh PowerPoint</Application>
  <PresentationFormat>Widescreen</PresentationFormat>
  <Paragraphs>179</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Batang</vt:lpstr>
      <vt:lpstr>Arial</vt:lpstr>
      <vt:lpstr>Avenir Next LT Pro Light</vt:lpstr>
      <vt:lpstr>Calibri</vt:lpstr>
      <vt:lpstr>Lora</vt:lpstr>
      <vt:lpstr>Söhne</vt:lpstr>
      <vt:lpstr>Source Sans Pro</vt:lpstr>
      <vt:lpstr>AlignmentVTI</vt:lpstr>
      <vt:lpstr>Java Bootcamp</vt:lpstr>
      <vt:lpstr>Agenda</vt:lpstr>
      <vt:lpstr>Introduction to Java</vt:lpstr>
      <vt:lpstr>What is Java ?</vt:lpstr>
      <vt:lpstr>What is platform independence ? </vt:lpstr>
      <vt:lpstr>Contd.</vt:lpstr>
      <vt:lpstr>Let’s get hands dirty </vt:lpstr>
      <vt:lpstr>Java I/O</vt:lpstr>
      <vt:lpstr>Java I/O</vt:lpstr>
      <vt:lpstr>Java I/O</vt:lpstr>
      <vt:lpstr>Java Data Structures</vt:lpstr>
      <vt:lpstr>Data Structure </vt:lpstr>
      <vt:lpstr>Characteristics of Data Structure</vt:lpstr>
      <vt:lpstr>Data Structure Hierarchy</vt:lpstr>
      <vt:lpstr>Data Structure - Array</vt:lpstr>
      <vt:lpstr>Data Structure - Array</vt:lpstr>
      <vt:lpstr>Data Structure – LinkedList</vt:lpstr>
      <vt:lpstr>Array vs LinkedList</vt:lpstr>
      <vt:lpstr>Assignments </vt:lpstr>
      <vt:lpstr>Data Structure : Stack</vt:lpstr>
      <vt:lpstr>Data Structure : Stack</vt:lpstr>
      <vt:lpstr>Stack contd.</vt:lpstr>
      <vt:lpstr>Stack contd.</vt:lpstr>
      <vt:lpstr>Java Stack Implementation</vt:lpstr>
      <vt:lpstr>Data Structure : Queue</vt:lpstr>
      <vt:lpstr>Data Structure : Queue</vt:lpstr>
      <vt:lpstr>Java Exceptions</vt:lpstr>
      <vt:lpstr>Java Errors</vt:lpstr>
      <vt:lpstr>What is Exception Handling ? </vt:lpstr>
      <vt:lpstr>Types of Exceptions</vt:lpstr>
      <vt:lpstr>Types of Exceptions</vt:lpstr>
      <vt:lpstr>Class hierarchy </vt:lpstr>
      <vt:lpstr>Exception Handling process</vt:lpstr>
      <vt:lpstr>Keywords</vt:lpstr>
      <vt:lpstr>Java File I/O</vt:lpstr>
      <vt:lpstr>Contd</vt:lpstr>
      <vt:lpstr>Contd</vt:lpstr>
      <vt:lpstr>Contd</vt:lpstr>
      <vt:lpstr>Examples</vt:lpstr>
      <vt:lpstr>Assignments</vt:lpstr>
      <vt:lpstr>Assignments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Bootcamp</dc:title>
  <dc:creator>Datta Diware</dc:creator>
  <cp:lastModifiedBy>Datta Diware</cp:lastModifiedBy>
  <cp:revision>12</cp:revision>
  <dcterms:created xsi:type="dcterms:W3CDTF">2023-05-18T07:50:54Z</dcterms:created>
  <dcterms:modified xsi:type="dcterms:W3CDTF">2023-05-27T04:39:59Z</dcterms:modified>
</cp:coreProperties>
</file>