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328" r:id="rId2"/>
    <p:sldId id="313" r:id="rId3"/>
    <p:sldId id="262" r:id="rId4"/>
    <p:sldId id="329" r:id="rId5"/>
    <p:sldId id="331" r:id="rId6"/>
    <p:sldId id="330" r:id="rId7"/>
    <p:sldId id="332" r:id="rId8"/>
    <p:sldId id="333" r:id="rId9"/>
    <p:sldId id="274" r:id="rId10"/>
    <p:sldId id="335" r:id="rId11"/>
    <p:sldId id="334" r:id="rId12"/>
    <p:sldId id="336" r:id="rId13"/>
    <p:sldId id="267"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DM Sans" pitchFamily="2" charset="0"/>
      <p:regular r:id="rId20"/>
      <p:bold r:id="rId21"/>
      <p:italic r:id="rId22"/>
      <p:boldItalic r:id="rId23"/>
    </p:embeddedFont>
    <p:embeddedFont>
      <p:font typeface="Nunito Light" pitchFamily="2" charset="0"/>
      <p:regular r:id="rId24"/>
      <p:italic r:id="rId25"/>
    </p:embeddedFont>
    <p:embeddedFont>
      <p:font typeface="Outfit"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C2CC23-DC2C-4697-9EA0-3D0021B46C6F}">
  <a:tblStyle styleId="{35C2CC23-DC2C-4697-9EA0-3D0021B46C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165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58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39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31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77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4033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974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454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45865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9035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77" r:id="rId5"/>
    <p:sldLayoutId id="2147483678" r:id="rId6"/>
    <p:sldLayoutId id="2147483682"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gelone.in/knowledge-center/demat-account/cdsl-demat-accou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angelone.in/knowledge-center/share-market/nsdl-national-securities-depository-limite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angelone.in/knowledge-center/trading-account/what-is-trading-accoun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6.jpg"/><Relationship Id="rId4" Type="http://schemas.openxmlformats.org/officeDocument/2006/relationships/hyperlink" Target="https://www.angelone.in/products/currency-trad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hittorgarh.com/article/broking_industry_in_india/9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1156000"/>
            <a:ext cx="4160700" cy="1517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300" b="1" dirty="0"/>
              <a:t>Social Media Analytics</a:t>
            </a:r>
            <a:endParaRPr lang="en-IN" sz="1800" dirty="0"/>
          </a:p>
        </p:txBody>
      </p:sp>
      <p:sp>
        <p:nvSpPr>
          <p:cNvPr id="345" name="Google Shape;345;p36"/>
          <p:cNvSpPr txBox="1">
            <a:spLocks noGrp="1"/>
          </p:cNvSpPr>
          <p:nvPr>
            <p:ph type="subTitle" idx="1"/>
          </p:nvPr>
        </p:nvSpPr>
        <p:spPr>
          <a:xfrm>
            <a:off x="713225" y="2886594"/>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 No. : 8</a:t>
            </a:r>
            <a:endParaRPr dirty="0"/>
          </a:p>
        </p:txBody>
      </p:sp>
      <p:cxnSp>
        <p:nvCxnSpPr>
          <p:cNvPr id="346" name="Google Shape;346;p36"/>
          <p:cNvCxnSpPr/>
          <p:nvPr/>
        </p:nvCxnSpPr>
        <p:spPr>
          <a:xfrm>
            <a:off x="823425" y="1033595"/>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345;p36">
            <a:extLst>
              <a:ext uri="{FF2B5EF4-FFF2-40B4-BE49-F238E27FC236}">
                <a16:creationId xmlns:a16="http://schemas.microsoft.com/office/drawing/2014/main" id="{E49C8C6E-451C-D753-0600-907ADBEF7377}"/>
              </a:ext>
            </a:extLst>
          </p:cNvPr>
          <p:cNvSpPr txBox="1">
            <a:spLocks/>
          </p:cNvSpPr>
          <p:nvPr/>
        </p:nvSpPr>
        <p:spPr>
          <a:xfrm>
            <a:off x="713225" y="3235764"/>
            <a:ext cx="4160700" cy="1214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5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800" b="1" dirty="0"/>
              <a:t>Design the creative content for</a:t>
            </a:r>
          </a:p>
          <a:p>
            <a:pPr marL="0" indent="0"/>
            <a:r>
              <a:rPr lang="en-US" sz="1800" b="1" dirty="0"/>
              <a:t>promotion of your business on social media platform	</a:t>
            </a:r>
            <a:endParaRPr lang="en-US"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960938" y="353568"/>
            <a:ext cx="4266338" cy="1292352"/>
          </a:xfrm>
          <a:prstGeom prst="rect">
            <a:avLst/>
          </a:prstGeom>
        </p:spPr>
        <p:txBody>
          <a:bodyPr spcFirstLastPara="1" wrap="square" lIns="91425" tIns="91425" rIns="91425" bIns="91425" anchor="b" anchorCtr="0">
            <a:noAutofit/>
          </a:bodyPr>
          <a:lstStyle/>
          <a:p>
            <a:pPr algn="l"/>
            <a:r>
              <a:rPr lang="en-IN" b="1" i="0" dirty="0">
                <a:solidFill>
                  <a:srgbClr val="333333"/>
                </a:solidFill>
                <a:effectLst/>
                <a:highlight>
                  <a:srgbClr val="FFFFFF"/>
                </a:highlight>
                <a:latin typeface="Barlow" panose="00000500000000000000" pitchFamily="2" charset="0"/>
              </a:rPr>
              <a:t>Depository concepts</a:t>
            </a:r>
          </a:p>
        </p:txBody>
      </p:sp>
      <p:sp>
        <p:nvSpPr>
          <p:cNvPr id="750" name="Google Shape;750;p54"/>
          <p:cNvSpPr txBox="1">
            <a:spLocks noGrp="1"/>
          </p:cNvSpPr>
          <p:nvPr>
            <p:ph type="subTitle" idx="1"/>
          </p:nvPr>
        </p:nvSpPr>
        <p:spPr>
          <a:xfrm>
            <a:off x="960938" y="1645920"/>
            <a:ext cx="3852000" cy="2461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45454"/>
                </a:solidFill>
                <a:effectLst/>
                <a:highlight>
                  <a:srgbClr val="FFFFFF"/>
                </a:highlight>
                <a:latin typeface="Barlow" panose="00000500000000000000" pitchFamily="2" charset="0"/>
              </a:rPr>
              <a:t>A depository is a </a:t>
            </a:r>
            <a:r>
              <a:rPr lang="en-US" b="0" i="0" dirty="0" err="1">
                <a:solidFill>
                  <a:srgbClr val="545454"/>
                </a:solidFill>
                <a:effectLst/>
                <a:highlight>
                  <a:srgbClr val="FFFFFF"/>
                </a:highlight>
                <a:latin typeface="Barlow" panose="00000500000000000000" pitchFamily="2" charset="0"/>
              </a:rPr>
              <a:t>centralised</a:t>
            </a:r>
            <a:r>
              <a:rPr lang="en-US" b="0" i="0" dirty="0">
                <a:solidFill>
                  <a:srgbClr val="545454"/>
                </a:solidFill>
                <a:effectLst/>
                <a:highlight>
                  <a:srgbClr val="FFFFFF"/>
                </a:highlight>
                <a:latin typeface="Barlow" panose="00000500000000000000" pitchFamily="2" charset="0"/>
              </a:rPr>
              <a:t> location where all electronic securities are held. India has two such depositories, namely the Central Depository Services Limited (</a:t>
            </a:r>
            <a:r>
              <a:rPr lang="en-US" b="0" i="0" u="none" strike="noStrike" dirty="0">
                <a:solidFill>
                  <a:srgbClr val="0865AB"/>
                </a:solidFill>
                <a:effectLst/>
                <a:highlight>
                  <a:srgbClr val="FFFFFF"/>
                </a:highlight>
                <a:latin typeface="Barlow" panose="00000500000000000000" pitchFamily="2" charset="0"/>
                <a:hlinkClick r:id="rId3"/>
              </a:rPr>
              <a:t>CDSL</a:t>
            </a:r>
            <a:r>
              <a:rPr lang="en-US" b="0" i="0" dirty="0">
                <a:solidFill>
                  <a:srgbClr val="545454"/>
                </a:solidFill>
                <a:effectLst/>
                <a:highlight>
                  <a:srgbClr val="FFFFFF"/>
                </a:highlight>
                <a:latin typeface="Barlow" panose="00000500000000000000" pitchFamily="2" charset="0"/>
              </a:rPr>
              <a:t>) and the National Securities Depository Limited (</a:t>
            </a:r>
            <a:r>
              <a:rPr lang="en-US" b="0" i="0" u="none" strike="noStrike" dirty="0">
                <a:solidFill>
                  <a:srgbClr val="0865AB"/>
                </a:solidFill>
                <a:effectLst/>
                <a:highlight>
                  <a:srgbClr val="FFFFFF"/>
                </a:highlight>
                <a:latin typeface="Barlow" panose="00000500000000000000" pitchFamily="2" charset="0"/>
                <a:hlinkClick r:id="rId4"/>
              </a:rPr>
              <a:t>NSDL</a:t>
            </a:r>
            <a:r>
              <a:rPr lang="en-US" b="0" i="0" dirty="0">
                <a:solidFill>
                  <a:srgbClr val="545454"/>
                </a:solidFill>
                <a:effectLst/>
                <a:highlight>
                  <a:srgbClr val="FFFFFF"/>
                </a:highlight>
                <a:latin typeface="Barlow" panose="00000500000000000000" pitchFamily="2" charset="0"/>
              </a:rPr>
              <a:t>). Under the Depositories Act, individuals can avail these services through one of the DPs.</a:t>
            </a:r>
            <a:endParaRPr lang="en-US" dirty="0"/>
          </a:p>
        </p:txBody>
      </p:sp>
      <p:pic>
        <p:nvPicPr>
          <p:cNvPr id="3" name="Picture 2">
            <a:extLst>
              <a:ext uri="{FF2B5EF4-FFF2-40B4-BE49-F238E27FC236}">
                <a16:creationId xmlns:a16="http://schemas.microsoft.com/office/drawing/2014/main" id="{EACD7100-9B97-34DD-1CEA-88BD1EE1BD8D}"/>
              </a:ext>
            </a:extLst>
          </p:cNvPr>
          <p:cNvPicPr>
            <a:picLocks noChangeAspect="1"/>
          </p:cNvPicPr>
          <p:nvPr/>
        </p:nvPicPr>
        <p:blipFill>
          <a:blip r:embed="rId5"/>
          <a:stretch>
            <a:fillRect/>
          </a:stretch>
        </p:blipFill>
        <p:spPr>
          <a:xfrm>
            <a:off x="4812938" y="1182433"/>
            <a:ext cx="3600450" cy="1266825"/>
          </a:xfrm>
          <a:prstGeom prst="rect">
            <a:avLst/>
          </a:prstGeom>
        </p:spPr>
      </p:pic>
      <p:pic>
        <p:nvPicPr>
          <p:cNvPr id="6" name="Picture 5">
            <a:extLst>
              <a:ext uri="{FF2B5EF4-FFF2-40B4-BE49-F238E27FC236}">
                <a16:creationId xmlns:a16="http://schemas.microsoft.com/office/drawing/2014/main" id="{AD103E2C-21B6-7917-F423-46534160D552}"/>
              </a:ext>
            </a:extLst>
          </p:cNvPr>
          <p:cNvPicPr>
            <a:picLocks noChangeAspect="1"/>
          </p:cNvPicPr>
          <p:nvPr/>
        </p:nvPicPr>
        <p:blipFill>
          <a:blip r:embed="rId6"/>
          <a:stretch>
            <a:fillRect/>
          </a:stretch>
        </p:blipFill>
        <p:spPr>
          <a:xfrm>
            <a:off x="5007102" y="2795222"/>
            <a:ext cx="3600450" cy="946388"/>
          </a:xfrm>
          <a:prstGeom prst="rect">
            <a:avLst/>
          </a:prstGeom>
        </p:spPr>
      </p:pic>
    </p:spTree>
    <p:extLst>
      <p:ext uri="{BB962C8B-B14F-4D97-AF65-F5344CB8AC3E}">
        <p14:creationId xmlns:p14="http://schemas.microsoft.com/office/powerpoint/2010/main" val="142846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960938" y="-475488"/>
            <a:ext cx="4266338" cy="2154300"/>
          </a:xfrm>
          <a:prstGeom prst="rect">
            <a:avLst/>
          </a:prstGeom>
        </p:spPr>
        <p:txBody>
          <a:bodyPr spcFirstLastPara="1" wrap="square" lIns="91425" tIns="91425" rIns="91425" bIns="91425" anchor="b" anchorCtr="0">
            <a:noAutofit/>
          </a:bodyPr>
          <a:lstStyle/>
          <a:p>
            <a:pPr algn="l"/>
            <a:r>
              <a:rPr lang="en-US" dirty="0">
                <a:solidFill>
                  <a:srgbClr val="333333"/>
                </a:solidFill>
                <a:highlight>
                  <a:srgbClr val="FFFFFF"/>
                </a:highlight>
                <a:latin typeface="Barlow" panose="00000500000000000000" pitchFamily="2" charset="0"/>
              </a:rPr>
              <a:t>Buying</a:t>
            </a:r>
            <a:r>
              <a:rPr lang="en-US" b="1" i="0" dirty="0">
                <a:solidFill>
                  <a:srgbClr val="333333"/>
                </a:solidFill>
                <a:effectLst/>
                <a:highlight>
                  <a:srgbClr val="FFFFFF"/>
                </a:highlight>
                <a:latin typeface="Barlow" panose="00000500000000000000" pitchFamily="2" charset="0"/>
              </a:rPr>
              <a:t> And Selling Shares</a:t>
            </a:r>
          </a:p>
        </p:txBody>
      </p:sp>
      <p:sp>
        <p:nvSpPr>
          <p:cNvPr id="750" name="Google Shape;750;p54"/>
          <p:cNvSpPr txBox="1">
            <a:spLocks noGrp="1"/>
          </p:cNvSpPr>
          <p:nvPr>
            <p:ph type="subTitle" idx="1"/>
          </p:nvPr>
        </p:nvSpPr>
        <p:spPr>
          <a:xfrm>
            <a:off x="960938" y="1780032"/>
            <a:ext cx="3852000" cy="32674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45454"/>
                </a:solidFill>
                <a:effectLst/>
                <a:highlight>
                  <a:srgbClr val="FFFFFF"/>
                </a:highlight>
                <a:latin typeface="Barlow" panose="00000500000000000000" pitchFamily="2" charset="0"/>
              </a:rPr>
              <a:t>After opening a Demat account for the share market, you can begin trading shares. Before getting into how to buy shares or sell them, it is essential to become familiar with your trading platform’s user interface, including its functionalities like market orders, limit orders, cover orders, and bracket orders. Although Demat accounts allow for one-click transactions, it is vital to avoid any erroneous trading moves that may result in financial losses. </a:t>
            </a:r>
            <a:endParaRPr lang="en-US" dirty="0"/>
          </a:p>
        </p:txBody>
      </p:sp>
      <p:pic>
        <p:nvPicPr>
          <p:cNvPr id="3" name="Picture 2">
            <a:extLst>
              <a:ext uri="{FF2B5EF4-FFF2-40B4-BE49-F238E27FC236}">
                <a16:creationId xmlns:a16="http://schemas.microsoft.com/office/drawing/2014/main" id="{36EB76C4-E20C-0D3F-1CCF-85508F4C0E95}"/>
              </a:ext>
            </a:extLst>
          </p:cNvPr>
          <p:cNvPicPr>
            <a:picLocks noChangeAspect="1"/>
          </p:cNvPicPr>
          <p:nvPr/>
        </p:nvPicPr>
        <p:blipFill>
          <a:blip r:embed="rId3"/>
          <a:stretch>
            <a:fillRect/>
          </a:stretch>
        </p:blipFill>
        <p:spPr>
          <a:xfrm>
            <a:off x="5303520" y="1146049"/>
            <a:ext cx="3157728" cy="3157728"/>
          </a:xfrm>
          <a:prstGeom prst="rect">
            <a:avLst/>
          </a:prstGeom>
        </p:spPr>
      </p:pic>
    </p:spTree>
    <p:extLst>
      <p:ext uri="{BB962C8B-B14F-4D97-AF65-F5344CB8AC3E}">
        <p14:creationId xmlns:p14="http://schemas.microsoft.com/office/powerpoint/2010/main" val="15382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960938" y="280416"/>
            <a:ext cx="4266338" cy="755428"/>
          </a:xfrm>
          <a:prstGeom prst="rect">
            <a:avLst/>
          </a:prstGeom>
        </p:spPr>
        <p:txBody>
          <a:bodyPr spcFirstLastPara="1" wrap="square" lIns="91425" tIns="91425" rIns="91425" bIns="91425" anchor="b" anchorCtr="0">
            <a:noAutofit/>
          </a:bodyPr>
          <a:lstStyle/>
          <a:p>
            <a:pPr algn="l"/>
            <a:r>
              <a:rPr lang="en-US" b="1" i="0" dirty="0">
                <a:solidFill>
                  <a:srgbClr val="333333"/>
                </a:solidFill>
                <a:effectLst/>
                <a:highlight>
                  <a:srgbClr val="FFFFFF"/>
                </a:highlight>
                <a:latin typeface="Barlow" panose="00000500000000000000" pitchFamily="2" charset="0"/>
              </a:rPr>
              <a:t>Benefits </a:t>
            </a:r>
          </a:p>
        </p:txBody>
      </p:sp>
      <p:sp>
        <p:nvSpPr>
          <p:cNvPr id="750" name="Google Shape;750;p54"/>
          <p:cNvSpPr txBox="1">
            <a:spLocks noGrp="1"/>
          </p:cNvSpPr>
          <p:nvPr>
            <p:ph type="subTitle" idx="1"/>
          </p:nvPr>
        </p:nvSpPr>
        <p:spPr>
          <a:xfrm>
            <a:off x="960938" y="1255776"/>
            <a:ext cx="3852000" cy="2851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45454"/>
                </a:solidFill>
                <a:effectLst/>
                <a:highlight>
                  <a:srgbClr val="FFFFFF"/>
                </a:highlight>
                <a:latin typeface="Barlow" panose="00000500000000000000" pitchFamily="2" charset="0"/>
              </a:rPr>
              <a:t>A </a:t>
            </a:r>
            <a:r>
              <a:rPr lang="en-US" b="0" i="0" u="none" strike="noStrike" dirty="0">
                <a:solidFill>
                  <a:srgbClr val="0865AB"/>
                </a:solidFill>
                <a:effectLst/>
                <a:highlight>
                  <a:srgbClr val="FFFFFF"/>
                </a:highlight>
                <a:latin typeface="Barlow" panose="00000500000000000000" pitchFamily="2" charset="0"/>
                <a:hlinkClick r:id="rId3"/>
              </a:rPr>
              <a:t>trading account</a:t>
            </a:r>
            <a:r>
              <a:rPr lang="en-US" b="0" i="0" dirty="0">
                <a:solidFill>
                  <a:srgbClr val="545454"/>
                </a:solidFill>
                <a:effectLst/>
                <a:highlight>
                  <a:srgbClr val="FFFFFF"/>
                </a:highlight>
                <a:latin typeface="Barlow" panose="00000500000000000000" pitchFamily="2" charset="0"/>
              </a:rPr>
              <a:t> helps you trade financial instruments like equity, stock, </a:t>
            </a:r>
            <a:r>
              <a:rPr lang="en-US" b="0" i="0" u="none" strike="noStrike" dirty="0">
                <a:solidFill>
                  <a:srgbClr val="0865AB"/>
                </a:solidFill>
                <a:effectLst/>
                <a:highlight>
                  <a:srgbClr val="FFFFFF"/>
                </a:highlight>
                <a:latin typeface="Barlow" panose="00000500000000000000" pitchFamily="2" charset="0"/>
                <a:hlinkClick r:id="rId4"/>
              </a:rPr>
              <a:t>currencies</a:t>
            </a:r>
            <a:r>
              <a:rPr lang="en-US" b="0" i="0" dirty="0">
                <a:solidFill>
                  <a:srgbClr val="545454"/>
                </a:solidFill>
                <a:effectLst/>
                <a:highlight>
                  <a:srgbClr val="FFFFFF"/>
                </a:highlight>
                <a:latin typeface="Barlow" panose="00000500000000000000" pitchFamily="2" charset="0"/>
              </a:rPr>
              <a:t>, Forex, commodities, etc. Nowadays, trading accounts are held by investors online. It helps you conduct buy/sell transactions at a click of the mouse. A trading account also contains a wealth of information about your trading details. Hence, you can make financially sound decisions to increase profitability.</a:t>
            </a:r>
            <a:endParaRPr lang="en-US" dirty="0"/>
          </a:p>
        </p:txBody>
      </p:sp>
      <p:pic>
        <p:nvPicPr>
          <p:cNvPr id="4" name="Picture 3">
            <a:extLst>
              <a:ext uri="{FF2B5EF4-FFF2-40B4-BE49-F238E27FC236}">
                <a16:creationId xmlns:a16="http://schemas.microsoft.com/office/drawing/2014/main" id="{08B3A4DC-0F75-209F-74FC-059D4FEFDF59}"/>
              </a:ext>
            </a:extLst>
          </p:cNvPr>
          <p:cNvPicPr>
            <a:picLocks noChangeAspect="1"/>
          </p:cNvPicPr>
          <p:nvPr/>
        </p:nvPicPr>
        <p:blipFill>
          <a:blip r:embed="rId5"/>
          <a:stretch>
            <a:fillRect/>
          </a:stretch>
        </p:blipFill>
        <p:spPr>
          <a:xfrm>
            <a:off x="5108448" y="1035844"/>
            <a:ext cx="3291839" cy="3071812"/>
          </a:xfrm>
          <a:prstGeom prst="rect">
            <a:avLst/>
          </a:prstGeom>
        </p:spPr>
      </p:pic>
    </p:spTree>
    <p:extLst>
      <p:ext uri="{BB962C8B-B14F-4D97-AF65-F5344CB8AC3E}">
        <p14:creationId xmlns:p14="http://schemas.microsoft.com/office/powerpoint/2010/main" val="250744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4182894" y="1663850"/>
            <a:ext cx="4247881"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39" name="Google Shape;639;p47"/>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65" y="1793514"/>
            <a:ext cx="4567800" cy="6196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Group Members</a:t>
            </a:r>
            <a:endParaRPr sz="3200" dirty="0"/>
          </a:p>
        </p:txBody>
      </p:sp>
      <p:sp>
        <p:nvSpPr>
          <p:cNvPr id="405" name="Google Shape;405;p39"/>
          <p:cNvSpPr txBox="1">
            <a:spLocks noGrp="1"/>
          </p:cNvSpPr>
          <p:nvPr>
            <p:ph type="subTitle" idx="1"/>
          </p:nvPr>
        </p:nvSpPr>
        <p:spPr>
          <a:xfrm>
            <a:off x="3862965" y="2411424"/>
            <a:ext cx="4567800" cy="968120"/>
          </a:xfrm>
          <a:prstGeom prst="rect">
            <a:avLst/>
          </a:prstGeom>
        </p:spPr>
        <p:txBody>
          <a:bodyPr spcFirstLastPara="1" wrap="square" lIns="91425" tIns="91425" rIns="91425" bIns="91425" anchor="t" anchorCtr="0">
            <a:noAutofit/>
          </a:bodyPr>
          <a:lstStyle/>
          <a:p>
            <a:pPr marL="0" indent="0"/>
            <a:r>
              <a:rPr lang="en-IN" dirty="0" err="1"/>
              <a:t>Sanket</a:t>
            </a:r>
            <a:r>
              <a:rPr lang="en-IN" dirty="0"/>
              <a:t> Mane(24)</a:t>
            </a:r>
          </a:p>
          <a:p>
            <a:pPr marL="0" indent="0"/>
            <a:r>
              <a:rPr lang="en-IN" dirty="0"/>
              <a:t>Dattatray Mundhe(28)</a:t>
            </a:r>
          </a:p>
          <a:p>
            <a:pPr marL="0" indent="0"/>
            <a:endParaRPr lang="en-IN" dirty="0"/>
          </a:p>
          <a:p>
            <a:pPr marL="0" indent="0"/>
            <a:endParaRPr lang="en-IN"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6233287" y="0"/>
            <a:ext cx="3852189" cy="5256323"/>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2"/>
          <p:cNvSpPr txBox="1">
            <a:spLocks noGrp="1"/>
          </p:cNvSpPr>
          <p:nvPr>
            <p:ph type="title"/>
          </p:nvPr>
        </p:nvSpPr>
        <p:spPr>
          <a:xfrm>
            <a:off x="683586" y="483852"/>
            <a:ext cx="5549700" cy="11980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What is Social Media Marketing?</a:t>
            </a:r>
            <a:endParaRPr dirty="0"/>
          </a:p>
        </p:txBody>
      </p:sp>
      <p:sp>
        <p:nvSpPr>
          <p:cNvPr id="2" name="Google Shape;463;p42">
            <a:extLst>
              <a:ext uri="{FF2B5EF4-FFF2-40B4-BE49-F238E27FC236}">
                <a16:creationId xmlns:a16="http://schemas.microsoft.com/office/drawing/2014/main" id="{4FAD6578-8E42-A0E4-6B95-D97DAAB6EE85}"/>
              </a:ext>
            </a:extLst>
          </p:cNvPr>
          <p:cNvSpPr txBox="1">
            <a:spLocks/>
          </p:cNvSpPr>
          <p:nvPr/>
        </p:nvSpPr>
        <p:spPr>
          <a:xfrm>
            <a:off x="692539" y="1726675"/>
            <a:ext cx="5670029" cy="2598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US" dirty="0"/>
              <a:t>Social media marketing (SMM) is a digital marketing strategy focused on using social media platforms to create and share content, engage with audiences, build brand awareness, and drive business goals. It involves activities such as content creation, audience </a:t>
            </a:r>
            <a:r>
              <a:rPr lang="en-US" dirty="0">
                <a:solidFill>
                  <a:schemeClr val="tx1"/>
                </a:solidFill>
              </a:rPr>
              <a:t>engagement</a:t>
            </a:r>
            <a:r>
              <a:rPr lang="en-US" dirty="0"/>
              <a:t>, influencer partnerships, paid advertising, and analytics to reach a targeted audience, foster relationships, and drive conversions. SMM offers businesses the opportunity to connect with customers, gain insights into their preferences, and optimize marketing efforts in a cost-effective and measurable way within the dynamic landscape of social media.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6233287" y="0"/>
            <a:ext cx="3852189" cy="5256323"/>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2"/>
          <p:cNvSpPr txBox="1">
            <a:spLocks noGrp="1"/>
          </p:cNvSpPr>
          <p:nvPr>
            <p:ph type="title"/>
          </p:nvPr>
        </p:nvSpPr>
        <p:spPr>
          <a:xfrm>
            <a:off x="683586" y="483852"/>
            <a:ext cx="5549700" cy="7091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Outfit" pitchFamily="2" charset="0"/>
                <a:ea typeface="Cambria" panose="02040503050406030204" pitchFamily="18" charset="0"/>
              </a:rPr>
              <a:t>Steps for Marketing:-</a:t>
            </a:r>
            <a:endParaRPr dirty="0">
              <a:latin typeface="Outfit" pitchFamily="2" charset="0"/>
            </a:endParaRPr>
          </a:p>
        </p:txBody>
      </p:sp>
      <p:sp>
        <p:nvSpPr>
          <p:cNvPr id="2" name="Google Shape;463;p42">
            <a:extLst>
              <a:ext uri="{FF2B5EF4-FFF2-40B4-BE49-F238E27FC236}">
                <a16:creationId xmlns:a16="http://schemas.microsoft.com/office/drawing/2014/main" id="{4FAD6578-8E42-A0E4-6B95-D97DAAB6EE85}"/>
              </a:ext>
            </a:extLst>
          </p:cNvPr>
          <p:cNvSpPr txBox="1">
            <a:spLocks/>
          </p:cNvSpPr>
          <p:nvPr/>
        </p:nvSpPr>
        <p:spPr>
          <a:xfrm>
            <a:off x="623421" y="1243312"/>
            <a:ext cx="5670029" cy="3364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Set Goals and Objectives</a:t>
            </a:r>
            <a:r>
              <a:rPr lang="en-US" sz="1400" b="0" i="0" dirty="0">
                <a:solidFill>
                  <a:srgbClr val="0D0D0D"/>
                </a:solidFill>
                <a:effectLst/>
                <a:latin typeface="DM Sans" pitchFamily="2" charset="0"/>
                <a:ea typeface="Cambria" panose="02040503050406030204" pitchFamily="18" charset="0"/>
              </a:rPr>
              <a:t>: Define clear and specific goals for your social media marketing efforts. These could include increasing brand awareness, driving website traffic, generating leads, or boosting sales.</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Know Your Audience</a:t>
            </a:r>
            <a:r>
              <a:rPr lang="en-US" sz="1400" b="0" i="0" dirty="0">
                <a:solidFill>
                  <a:srgbClr val="0D0D0D"/>
                </a:solidFill>
                <a:effectLst/>
                <a:latin typeface="DM Sans" pitchFamily="2" charset="0"/>
                <a:ea typeface="Cambria" panose="02040503050406030204" pitchFamily="18" charset="0"/>
              </a:rPr>
              <a:t>: Conduct research to understand your target audience's demographics, interests, behaviors, and preferences. This will help you create content that resonates with them and engages them effectively.</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Choose the Right Platforms</a:t>
            </a:r>
            <a:r>
              <a:rPr lang="en-US" sz="1400" b="0" i="0" dirty="0">
                <a:solidFill>
                  <a:srgbClr val="0D0D0D"/>
                </a:solidFill>
                <a:effectLst/>
                <a:latin typeface="DM Sans" pitchFamily="2" charset="0"/>
                <a:ea typeface="Cambria" panose="02040503050406030204" pitchFamily="18" charset="0"/>
              </a:rPr>
              <a:t>: Identify which social media platforms your target audience is most active on. Focus your efforts on platforms where your audience is present and where your content is likely to perform well.</a:t>
            </a:r>
          </a:p>
        </p:txBody>
      </p:sp>
    </p:spTree>
    <p:extLst>
      <p:ext uri="{BB962C8B-B14F-4D97-AF65-F5344CB8AC3E}">
        <p14:creationId xmlns:p14="http://schemas.microsoft.com/office/powerpoint/2010/main" val="166043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6233287" y="0"/>
            <a:ext cx="3852189" cy="5256323"/>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2"/>
          <p:cNvSpPr txBox="1">
            <a:spLocks noGrp="1"/>
          </p:cNvSpPr>
          <p:nvPr>
            <p:ph type="title"/>
          </p:nvPr>
        </p:nvSpPr>
        <p:spPr>
          <a:xfrm>
            <a:off x="683586" y="483852"/>
            <a:ext cx="5549700" cy="7091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Outfit" pitchFamily="2" charset="0"/>
                <a:ea typeface="Cambria" panose="02040503050406030204" pitchFamily="18" charset="0"/>
              </a:rPr>
              <a:t>Steps for Marketing:-</a:t>
            </a:r>
            <a:endParaRPr dirty="0">
              <a:latin typeface="Outfit" pitchFamily="2" charset="0"/>
            </a:endParaRPr>
          </a:p>
        </p:txBody>
      </p:sp>
      <p:sp>
        <p:nvSpPr>
          <p:cNvPr id="2" name="Google Shape;463;p42">
            <a:extLst>
              <a:ext uri="{FF2B5EF4-FFF2-40B4-BE49-F238E27FC236}">
                <a16:creationId xmlns:a16="http://schemas.microsoft.com/office/drawing/2014/main" id="{4FAD6578-8E42-A0E4-6B95-D97DAAB6EE85}"/>
              </a:ext>
            </a:extLst>
          </p:cNvPr>
          <p:cNvSpPr txBox="1">
            <a:spLocks/>
          </p:cNvSpPr>
          <p:nvPr/>
        </p:nvSpPr>
        <p:spPr>
          <a:xfrm>
            <a:off x="623421" y="1243312"/>
            <a:ext cx="5670029" cy="3364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482600" indent="-342900" algn="just">
              <a:buFont typeface="+mj-lt"/>
              <a:buAutoNum type="arabicPeriod" startAt="4"/>
            </a:pPr>
            <a:r>
              <a:rPr lang="en-US" sz="1400" b="1" i="0" dirty="0">
                <a:solidFill>
                  <a:srgbClr val="384655"/>
                </a:solidFill>
                <a:effectLst/>
                <a:latin typeface="DM Sans" pitchFamily="2" charset="0"/>
                <a:ea typeface="Cambria" panose="02040503050406030204" pitchFamily="18" charset="0"/>
              </a:rPr>
              <a:t>Create Compelling Content</a:t>
            </a:r>
            <a:r>
              <a:rPr lang="en-US" sz="1400" b="0" i="0" dirty="0">
                <a:solidFill>
                  <a:srgbClr val="384655"/>
                </a:solidFill>
                <a:effectLst/>
                <a:latin typeface="DM Sans" pitchFamily="2" charset="0"/>
                <a:ea typeface="Cambria" panose="02040503050406030204" pitchFamily="18" charset="0"/>
              </a:rPr>
              <a:t>: Develop a content strategy that includes a mix of content types, such as blog posts, images, videos, infographics, and user-generated content. </a:t>
            </a:r>
          </a:p>
          <a:p>
            <a:pPr algn="just">
              <a:buFont typeface="+mj-lt"/>
              <a:buAutoNum type="arabicPeriod" startAt="4"/>
            </a:pPr>
            <a:r>
              <a:rPr lang="en-US" sz="1400" b="1" i="0" dirty="0">
                <a:solidFill>
                  <a:srgbClr val="384655"/>
                </a:solidFill>
                <a:effectLst/>
                <a:latin typeface="DM Sans" pitchFamily="2" charset="0"/>
                <a:ea typeface="Cambria" panose="02040503050406030204" pitchFamily="18" charset="0"/>
              </a:rPr>
              <a:t>Engage with Your Audience</a:t>
            </a:r>
            <a:r>
              <a:rPr lang="en-US" sz="1400" b="0" i="0" dirty="0">
                <a:solidFill>
                  <a:srgbClr val="384655"/>
                </a:solidFill>
                <a:effectLst/>
                <a:latin typeface="DM Sans" pitchFamily="2" charset="0"/>
                <a:ea typeface="Cambria" panose="02040503050406030204" pitchFamily="18" charset="0"/>
              </a:rPr>
              <a:t>: Actively engage with your audience by responding to comments, messages, and mentions. Encourage conversations, ask questions, and seek feedback to foster meaningful interactions with your audience.</a:t>
            </a:r>
          </a:p>
          <a:p>
            <a:pPr algn="just">
              <a:buFont typeface="+mj-lt"/>
              <a:buAutoNum type="arabicPeriod" startAt="4"/>
            </a:pPr>
            <a:r>
              <a:rPr lang="en-US" sz="1400" b="1" i="0" dirty="0">
                <a:solidFill>
                  <a:srgbClr val="384655"/>
                </a:solidFill>
                <a:effectLst/>
                <a:latin typeface="DM Sans" pitchFamily="2" charset="0"/>
                <a:ea typeface="Cambria" panose="02040503050406030204" pitchFamily="18" charset="0"/>
              </a:rPr>
              <a:t>Monitor and Measure Performance</a:t>
            </a:r>
            <a:r>
              <a:rPr lang="en-US" sz="1400" b="0" i="0" dirty="0">
                <a:solidFill>
                  <a:srgbClr val="384655"/>
                </a:solidFill>
                <a:effectLst/>
                <a:latin typeface="DM Sans" pitchFamily="2" charset="0"/>
                <a:ea typeface="Cambria" panose="02040503050406030204" pitchFamily="18" charset="0"/>
              </a:rPr>
              <a:t>: Use social media analytics tools to track the performance of your social media marketing efforts. Monitor key metrics such as reach, engagement, clicks, conversions, and ROI. </a:t>
            </a:r>
            <a:endParaRPr lang="en-IN" sz="1400" dirty="0">
              <a:solidFill>
                <a:srgbClr val="384655"/>
              </a:solidFill>
              <a:latin typeface="DM Sans" pitchFamily="2" charset="0"/>
              <a:ea typeface="Cambria" panose="02040503050406030204" pitchFamily="18" charset="0"/>
            </a:endParaRPr>
          </a:p>
        </p:txBody>
      </p:sp>
    </p:spTree>
    <p:extLst>
      <p:ext uri="{BB962C8B-B14F-4D97-AF65-F5344CB8AC3E}">
        <p14:creationId xmlns:p14="http://schemas.microsoft.com/office/powerpoint/2010/main" val="366818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6233287" y="0"/>
            <a:ext cx="3852189" cy="5256323"/>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2"/>
          <p:cNvSpPr txBox="1">
            <a:spLocks noGrp="1"/>
          </p:cNvSpPr>
          <p:nvPr>
            <p:ph type="title"/>
          </p:nvPr>
        </p:nvSpPr>
        <p:spPr>
          <a:xfrm>
            <a:off x="756980" y="290508"/>
            <a:ext cx="5852945" cy="12663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latin typeface="Outfit" pitchFamily="2" charset="0"/>
                <a:ea typeface="Cambria" panose="02040503050406030204" pitchFamily="18" charset="0"/>
              </a:rPr>
              <a:t>Strategy for Social Media Marketing:-</a:t>
            </a:r>
            <a:endParaRPr dirty="0">
              <a:latin typeface="Outfit" pitchFamily="2" charset="0"/>
            </a:endParaRPr>
          </a:p>
        </p:txBody>
      </p:sp>
      <p:sp>
        <p:nvSpPr>
          <p:cNvPr id="2" name="Google Shape;463;p42">
            <a:extLst>
              <a:ext uri="{FF2B5EF4-FFF2-40B4-BE49-F238E27FC236}">
                <a16:creationId xmlns:a16="http://schemas.microsoft.com/office/drawing/2014/main" id="{4FAD6578-8E42-A0E4-6B95-D97DAAB6EE85}"/>
              </a:ext>
            </a:extLst>
          </p:cNvPr>
          <p:cNvSpPr txBox="1">
            <a:spLocks/>
          </p:cNvSpPr>
          <p:nvPr/>
        </p:nvSpPr>
        <p:spPr>
          <a:xfrm>
            <a:off x="574362" y="1573113"/>
            <a:ext cx="5670029" cy="30593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Set Objectives</a:t>
            </a:r>
            <a:r>
              <a:rPr lang="en-US" sz="1400" b="0" i="0" dirty="0">
                <a:solidFill>
                  <a:srgbClr val="0D0D0D"/>
                </a:solidFill>
                <a:effectLst/>
                <a:latin typeface="DM Sans" pitchFamily="2" charset="0"/>
                <a:ea typeface="Cambria" panose="02040503050406030204" pitchFamily="18" charset="0"/>
              </a:rPr>
              <a:t>: Define clear and measurable goals for your social media marketing efforts.</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Know Your Audience</a:t>
            </a:r>
            <a:r>
              <a:rPr lang="en-US" sz="1400" b="0" i="0" dirty="0">
                <a:solidFill>
                  <a:srgbClr val="0D0D0D"/>
                </a:solidFill>
                <a:effectLst/>
                <a:latin typeface="DM Sans" pitchFamily="2" charset="0"/>
                <a:ea typeface="Cambria" panose="02040503050406030204" pitchFamily="18" charset="0"/>
              </a:rPr>
              <a:t>: Understand who your target audience is and what they are interested in.</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Choose Platforms</a:t>
            </a:r>
            <a:r>
              <a:rPr lang="en-US" sz="1400" b="0" i="0" dirty="0">
                <a:solidFill>
                  <a:srgbClr val="0D0D0D"/>
                </a:solidFill>
                <a:effectLst/>
                <a:latin typeface="DM Sans" pitchFamily="2" charset="0"/>
                <a:ea typeface="Cambria" panose="02040503050406030204" pitchFamily="18" charset="0"/>
              </a:rPr>
              <a:t>: Select the social media platforms where your audience is most active.</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Competitor Analysis</a:t>
            </a:r>
            <a:r>
              <a:rPr lang="en-US" sz="1400" b="0" i="0" dirty="0">
                <a:solidFill>
                  <a:srgbClr val="0D0D0D"/>
                </a:solidFill>
                <a:effectLst/>
                <a:latin typeface="DM Sans" pitchFamily="2" charset="0"/>
                <a:ea typeface="Cambria" panose="02040503050406030204" pitchFamily="18" charset="0"/>
              </a:rPr>
              <a:t>: Research your competitors' social media presence to identify opportunities.</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Content Strategy</a:t>
            </a:r>
            <a:r>
              <a:rPr lang="en-US" sz="1400" b="0" i="0" dirty="0">
                <a:solidFill>
                  <a:srgbClr val="0D0D0D"/>
                </a:solidFill>
                <a:effectLst/>
                <a:latin typeface="DM Sans" pitchFamily="2" charset="0"/>
                <a:ea typeface="Cambria" panose="02040503050406030204" pitchFamily="18" charset="0"/>
              </a:rPr>
              <a:t>: Develop a plan for creating valuable and engaging content for your audience.</a:t>
            </a:r>
          </a:p>
          <a:p>
            <a:pPr algn="just">
              <a:buFont typeface="+mj-lt"/>
              <a:buAutoNum type="arabicPeriod"/>
            </a:pPr>
            <a:r>
              <a:rPr lang="en-US" sz="1400" b="1" i="0" dirty="0">
                <a:solidFill>
                  <a:srgbClr val="0D0D0D"/>
                </a:solidFill>
                <a:effectLst/>
                <a:latin typeface="DM Sans" pitchFamily="2" charset="0"/>
                <a:ea typeface="Cambria" panose="02040503050406030204" pitchFamily="18" charset="0"/>
              </a:rPr>
              <a:t>Engagement Strategy</a:t>
            </a:r>
            <a:r>
              <a:rPr lang="en-US" sz="1400" b="0" i="0" dirty="0">
                <a:solidFill>
                  <a:srgbClr val="0D0D0D"/>
                </a:solidFill>
                <a:effectLst/>
                <a:latin typeface="DM Sans" pitchFamily="2" charset="0"/>
                <a:ea typeface="Cambria" panose="02040503050406030204" pitchFamily="18" charset="0"/>
              </a:rPr>
              <a:t>: Interact with your audience by responding to comments, messages, and mentions.</a:t>
            </a:r>
          </a:p>
        </p:txBody>
      </p:sp>
    </p:spTree>
    <p:extLst>
      <p:ext uri="{BB962C8B-B14F-4D97-AF65-F5344CB8AC3E}">
        <p14:creationId xmlns:p14="http://schemas.microsoft.com/office/powerpoint/2010/main" val="62697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6233287" y="0"/>
            <a:ext cx="3852189" cy="5256323"/>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2"/>
          <p:cNvSpPr txBox="1">
            <a:spLocks noGrp="1"/>
          </p:cNvSpPr>
          <p:nvPr>
            <p:ph type="title"/>
          </p:nvPr>
        </p:nvSpPr>
        <p:spPr>
          <a:xfrm>
            <a:off x="716643" y="547069"/>
            <a:ext cx="5852945" cy="12663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latin typeface="Outfit" pitchFamily="2" charset="0"/>
                <a:ea typeface="Cambria" panose="02040503050406030204" pitchFamily="18" charset="0"/>
              </a:rPr>
              <a:t>Strategy for Social Media Marketing:-</a:t>
            </a:r>
            <a:endParaRPr dirty="0">
              <a:latin typeface="Outfit" pitchFamily="2" charset="0"/>
            </a:endParaRPr>
          </a:p>
        </p:txBody>
      </p:sp>
      <p:sp>
        <p:nvSpPr>
          <p:cNvPr id="2" name="Google Shape;463;p42">
            <a:extLst>
              <a:ext uri="{FF2B5EF4-FFF2-40B4-BE49-F238E27FC236}">
                <a16:creationId xmlns:a16="http://schemas.microsoft.com/office/drawing/2014/main" id="{4FAD6578-8E42-A0E4-6B95-D97DAAB6EE85}"/>
              </a:ext>
            </a:extLst>
          </p:cNvPr>
          <p:cNvSpPr txBox="1">
            <a:spLocks/>
          </p:cNvSpPr>
          <p:nvPr/>
        </p:nvSpPr>
        <p:spPr>
          <a:xfrm>
            <a:off x="574362" y="1838590"/>
            <a:ext cx="5670029" cy="2528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482600" indent="-342900" algn="just">
              <a:buFont typeface="+mj-lt"/>
              <a:buAutoNum type="arabicPeriod" startAt="7"/>
            </a:pPr>
            <a:r>
              <a:rPr lang="en-US" sz="1400" b="1" i="0" dirty="0">
                <a:solidFill>
                  <a:srgbClr val="384655"/>
                </a:solidFill>
                <a:effectLst/>
                <a:latin typeface="DM Sans" pitchFamily="2" charset="0"/>
                <a:ea typeface="Cambria" panose="02040503050406030204" pitchFamily="18" charset="0"/>
              </a:rPr>
              <a:t>Paid Advertising</a:t>
            </a:r>
            <a:r>
              <a:rPr lang="en-US" sz="1400" b="0" i="0" dirty="0">
                <a:solidFill>
                  <a:srgbClr val="384655"/>
                </a:solidFill>
                <a:effectLst/>
                <a:latin typeface="DM Sans" pitchFamily="2" charset="0"/>
                <a:ea typeface="Cambria" panose="02040503050406030204" pitchFamily="18" charset="0"/>
              </a:rPr>
              <a:t>: Consider using paid advertising to reach a larger audience and achieve specific goals.</a:t>
            </a:r>
          </a:p>
          <a:p>
            <a:pPr marL="482600" indent="-342900" algn="just">
              <a:buFont typeface="+mj-lt"/>
              <a:buAutoNum type="arabicPeriod" startAt="7"/>
            </a:pPr>
            <a:r>
              <a:rPr lang="en-US" sz="1400" b="1" i="0" dirty="0">
                <a:solidFill>
                  <a:srgbClr val="384655"/>
                </a:solidFill>
                <a:effectLst/>
                <a:latin typeface="DM Sans" pitchFamily="2" charset="0"/>
                <a:ea typeface="Cambria" panose="02040503050406030204" pitchFamily="18" charset="0"/>
              </a:rPr>
              <a:t>Measurement</a:t>
            </a:r>
            <a:r>
              <a:rPr lang="en-US" sz="1400" b="0" i="0" dirty="0">
                <a:solidFill>
                  <a:srgbClr val="384655"/>
                </a:solidFill>
                <a:effectLst/>
                <a:latin typeface="DM Sans" pitchFamily="2" charset="0"/>
                <a:ea typeface="Cambria" panose="02040503050406030204" pitchFamily="18" charset="0"/>
              </a:rPr>
              <a:t>: Use analytics tools to track the performance of your social media efforts.</a:t>
            </a:r>
          </a:p>
          <a:p>
            <a:pPr algn="just">
              <a:buFont typeface="+mj-lt"/>
              <a:buAutoNum type="arabicPeriod" startAt="7"/>
            </a:pPr>
            <a:r>
              <a:rPr lang="en-US" sz="1400" b="1" i="0" dirty="0">
                <a:solidFill>
                  <a:srgbClr val="384655"/>
                </a:solidFill>
                <a:effectLst/>
                <a:latin typeface="DM Sans" pitchFamily="2" charset="0"/>
                <a:ea typeface="Cambria" panose="02040503050406030204" pitchFamily="18" charset="0"/>
              </a:rPr>
              <a:t>Optimization</a:t>
            </a:r>
            <a:r>
              <a:rPr lang="en-US" sz="1400" b="0" i="0" dirty="0">
                <a:solidFill>
                  <a:srgbClr val="384655"/>
                </a:solidFill>
                <a:effectLst/>
                <a:latin typeface="DM Sans" pitchFamily="2" charset="0"/>
                <a:ea typeface="Cambria" panose="02040503050406030204" pitchFamily="18" charset="0"/>
              </a:rPr>
              <a:t>: Adjust your strategy based on performance data to improve results over time.</a:t>
            </a:r>
          </a:p>
        </p:txBody>
      </p:sp>
    </p:spTree>
    <p:extLst>
      <p:ext uri="{BB962C8B-B14F-4D97-AF65-F5344CB8AC3E}">
        <p14:creationId xmlns:p14="http://schemas.microsoft.com/office/powerpoint/2010/main" val="194823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6233287" y="0"/>
            <a:ext cx="3852189" cy="5256323"/>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2"/>
          <p:cNvSpPr txBox="1">
            <a:spLocks noGrp="1"/>
          </p:cNvSpPr>
          <p:nvPr>
            <p:ph type="title"/>
          </p:nvPr>
        </p:nvSpPr>
        <p:spPr>
          <a:xfrm>
            <a:off x="805739" y="562924"/>
            <a:ext cx="5549700" cy="7091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Outfit" pitchFamily="2" charset="0"/>
                <a:ea typeface="Cambria" panose="02040503050406030204" pitchFamily="18" charset="0"/>
              </a:rPr>
              <a:t>Tool Used:- 	</a:t>
            </a:r>
            <a:endParaRPr dirty="0">
              <a:latin typeface="Outfit" pitchFamily="2" charset="0"/>
            </a:endParaRPr>
          </a:p>
        </p:txBody>
      </p:sp>
      <p:sp>
        <p:nvSpPr>
          <p:cNvPr id="2" name="Google Shape;463;p42">
            <a:extLst>
              <a:ext uri="{FF2B5EF4-FFF2-40B4-BE49-F238E27FC236}">
                <a16:creationId xmlns:a16="http://schemas.microsoft.com/office/drawing/2014/main" id="{4FAD6578-8E42-A0E4-6B95-D97DAAB6EE85}"/>
              </a:ext>
            </a:extLst>
          </p:cNvPr>
          <p:cNvSpPr txBox="1">
            <a:spLocks/>
          </p:cNvSpPr>
          <p:nvPr/>
        </p:nvSpPr>
        <p:spPr>
          <a:xfrm>
            <a:off x="632137" y="1351150"/>
            <a:ext cx="5670029" cy="3792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algn="just"/>
            <a:r>
              <a:rPr lang="en-US" sz="1600" b="0" i="0" dirty="0">
                <a:effectLst/>
                <a:latin typeface="Calibri" panose="020F0502020204030204" pitchFamily="34" charset="0"/>
                <a:ea typeface="Calibri" panose="020F0502020204030204" pitchFamily="34" charset="0"/>
                <a:cs typeface="Calibri" panose="020F0502020204030204" pitchFamily="34" charset="0"/>
              </a:rPr>
              <a:t>Angel One Limited is a Fintech company providing broking services, margin trading facility, research services, depository services, investment education and financial products distribution to its clients, on a mission to become the No. 1.</a:t>
            </a:r>
            <a:r>
              <a:rPr lang="en-US" sz="1600" b="0" i="0" dirty="0">
                <a:solidFill>
                  <a:srgbClr val="44424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Angel One is a </a:t>
            </a:r>
            <a:r>
              <a:rPr lang="en-US" sz="16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tooltip="Comparison of Full Service Brokers and Discount Brokers"/>
              </a:rPr>
              <a:t>full-service stock broker</a:t>
            </a:r>
            <a:r>
              <a:rPr lang="en-US" sz="1600" b="0" i="0" dirty="0">
                <a:solidFill>
                  <a:srgbClr val="44424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company offers its services online as well as offline. It has a strong network of branches and sub-brokers in more than 1800 cities</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sz="1600" dirty="0">
              <a:solidFill>
                <a:srgbClr val="384655"/>
              </a:solidFill>
              <a:latin typeface="-apple-system"/>
              <a:ea typeface="Cambria" panose="02040503050406030204" pitchFamily="18" charset="0"/>
            </a:endParaRPr>
          </a:p>
          <a:p>
            <a:pPr algn="just"/>
            <a:r>
              <a:rPr lang="en-US" sz="1600" b="0" i="0" dirty="0">
                <a:solidFill>
                  <a:srgbClr val="444242"/>
                </a:solidFill>
                <a:effectLst/>
                <a:highlight>
                  <a:srgbClr val="FFFFFF"/>
                </a:highlight>
                <a:latin typeface="system-ui"/>
              </a:rPr>
              <a:t>Angel also offers research services wherein it publishes research reports on the stock market, economy etc., and recommends stocks based on fundamental and technical analysis.</a:t>
            </a:r>
            <a:endParaRPr lang="en-US" sz="1600" b="0" i="0" dirty="0">
              <a:solidFill>
                <a:srgbClr val="384655"/>
              </a:solidFill>
              <a:effectLst/>
              <a:latin typeface="DM Sans" pitchFamily="2" charset="0"/>
              <a:ea typeface="Cambria" panose="02040503050406030204" pitchFamily="18" charset="0"/>
            </a:endParaRPr>
          </a:p>
        </p:txBody>
      </p:sp>
      <p:pic>
        <p:nvPicPr>
          <p:cNvPr id="5" name="Picture 4">
            <a:extLst>
              <a:ext uri="{FF2B5EF4-FFF2-40B4-BE49-F238E27FC236}">
                <a16:creationId xmlns:a16="http://schemas.microsoft.com/office/drawing/2014/main" id="{816BF3CA-447E-F626-41EB-699220FA0A21}"/>
              </a:ext>
            </a:extLst>
          </p:cNvPr>
          <p:cNvPicPr>
            <a:picLocks noChangeAspect="1"/>
          </p:cNvPicPr>
          <p:nvPr/>
        </p:nvPicPr>
        <p:blipFill>
          <a:blip r:embed="rId4"/>
          <a:stretch>
            <a:fillRect/>
          </a:stretch>
        </p:blipFill>
        <p:spPr>
          <a:xfrm>
            <a:off x="3312116" y="483852"/>
            <a:ext cx="2637580" cy="1057406"/>
          </a:xfrm>
          <a:prstGeom prst="rect">
            <a:avLst/>
          </a:prstGeom>
        </p:spPr>
      </p:pic>
    </p:spTree>
    <p:extLst>
      <p:ext uri="{BB962C8B-B14F-4D97-AF65-F5344CB8AC3E}">
        <p14:creationId xmlns:p14="http://schemas.microsoft.com/office/powerpoint/2010/main" val="184328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960938" y="339852"/>
            <a:ext cx="4266338" cy="1379220"/>
          </a:xfrm>
          <a:prstGeom prst="rect">
            <a:avLst/>
          </a:prstGeom>
        </p:spPr>
        <p:txBody>
          <a:bodyPr spcFirstLastPara="1" wrap="square" lIns="91425" tIns="91425" rIns="91425" bIns="91425" anchor="b" anchorCtr="0">
            <a:noAutofit/>
          </a:bodyPr>
          <a:lstStyle/>
          <a:p>
            <a:pPr algn="l"/>
            <a:r>
              <a:rPr lang="en-US" b="1" i="0" dirty="0">
                <a:solidFill>
                  <a:srgbClr val="333333"/>
                </a:solidFill>
                <a:effectLst/>
                <a:highlight>
                  <a:srgbClr val="FFFFFF"/>
                </a:highlight>
                <a:latin typeface="Barlow" panose="00000500000000000000" pitchFamily="2" charset="0"/>
              </a:rPr>
              <a:t>Transfer, Closure, cum Waiver (TCW)</a:t>
            </a:r>
          </a:p>
        </p:txBody>
      </p:sp>
      <p:sp>
        <p:nvSpPr>
          <p:cNvPr id="750" name="Google Shape;750;p54"/>
          <p:cNvSpPr txBox="1">
            <a:spLocks noGrp="1"/>
          </p:cNvSpPr>
          <p:nvPr>
            <p:ph type="subTitle" idx="1"/>
          </p:nvPr>
        </p:nvSpPr>
        <p:spPr>
          <a:xfrm>
            <a:off x="960938" y="1719072"/>
            <a:ext cx="3852000" cy="3084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45454"/>
                </a:solidFill>
                <a:effectLst/>
                <a:highlight>
                  <a:srgbClr val="FFFFFF"/>
                </a:highlight>
                <a:latin typeface="Barlow" panose="00000500000000000000" pitchFamily="2" charset="0"/>
              </a:rPr>
              <a:t>Individuals can transfer their holdings from an existing Demat account to another institution without any additional charge. If they opt for this choice, the Beneficiary Owners’ (BO) accounts at both the transferor Depository Participant (DP) and transferee DP is identical. If they wish to transfer a joint Demat account, they will have to open the new one with the same names.</a:t>
            </a:r>
            <a:endParaRPr lang="en-US" dirty="0"/>
          </a:p>
        </p:txBody>
      </p:sp>
      <p:pic>
        <p:nvPicPr>
          <p:cNvPr id="4" name="Picture 3">
            <a:extLst>
              <a:ext uri="{FF2B5EF4-FFF2-40B4-BE49-F238E27FC236}">
                <a16:creationId xmlns:a16="http://schemas.microsoft.com/office/drawing/2014/main" id="{B80FA789-181C-3DAC-C5D2-872730781B3A}"/>
              </a:ext>
            </a:extLst>
          </p:cNvPr>
          <p:cNvPicPr>
            <a:picLocks noChangeAspect="1"/>
          </p:cNvPicPr>
          <p:nvPr/>
        </p:nvPicPr>
        <p:blipFill>
          <a:blip r:embed="rId3"/>
          <a:stretch>
            <a:fillRect/>
          </a:stretch>
        </p:blipFill>
        <p:spPr>
          <a:xfrm>
            <a:off x="2009774" y="1060704"/>
            <a:ext cx="7016560" cy="2987040"/>
          </a:xfrm>
          <a:prstGeom prst="rect">
            <a:avLst/>
          </a:prstGeom>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918</Words>
  <Application>Microsoft Office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DM Sans</vt:lpstr>
      <vt:lpstr>Outfit</vt:lpstr>
      <vt:lpstr>Barlow</vt:lpstr>
      <vt:lpstr>system-ui</vt:lpstr>
      <vt:lpstr>Arial</vt:lpstr>
      <vt:lpstr>Calibri</vt:lpstr>
      <vt:lpstr>Nunito Light</vt:lpstr>
      <vt:lpstr>-apple-system</vt:lpstr>
      <vt:lpstr>Data Collection and Analysis - Master of Science in Community Health and Prevention Research by Slidesgo</vt:lpstr>
      <vt:lpstr>Social Media Analytics</vt:lpstr>
      <vt:lpstr>Group Members</vt:lpstr>
      <vt:lpstr>What is Social Media Marketing?</vt:lpstr>
      <vt:lpstr>Steps for Marketing:-</vt:lpstr>
      <vt:lpstr>Steps for Marketing:-</vt:lpstr>
      <vt:lpstr>Strategy for Social Media Marketing:-</vt:lpstr>
      <vt:lpstr>Strategy for Social Media Marketing:-</vt:lpstr>
      <vt:lpstr>Tool Used:-  </vt:lpstr>
      <vt:lpstr>Transfer, Closure, cum Waiver (TCW)</vt:lpstr>
      <vt:lpstr>Depository concepts</vt:lpstr>
      <vt:lpstr>Buying And Selling Shares</vt:lpstr>
      <vt:lpstr>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Analysis Data Pre-Processing</dc:title>
  <dc:creator>Shivam Narkhede</dc:creator>
  <cp:lastModifiedBy>Dattatraya Mundhe</cp:lastModifiedBy>
  <cp:revision>10</cp:revision>
  <dcterms:modified xsi:type="dcterms:W3CDTF">2024-04-22T07:53:17Z</dcterms:modified>
</cp:coreProperties>
</file>