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2097152" name="Picture 6" descr="Celestia-R1---OverlayTitleHD.png"/>
          <p:cNvPicPr>
            <a:picLocks noChangeAspect="1"/>
          </p:cNvPicPr>
          <p:nvPr/>
        </p:nvPicPr>
        <p:blipFill>
          <a:blip r:embed="rId2"/>
          <a:stretch>
            <a:fillRect/>
          </a:stretch>
        </p:blipFill>
        <p:spPr>
          <a:xfrm>
            <a:off x="0" y="0"/>
            <a:ext cx="12188825" cy="6856214"/>
          </a:xfrm>
          <a:prstGeom prst="rect">
            <a:avLst/>
          </a:prstGeom>
        </p:spPr>
      </p:pic>
      <p:sp>
        <p:nvSpPr>
          <p:cNvPr id="1048581"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1048582"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83"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t>4/22/2024</a:t>
            </a:fld>
            <a:endParaRPr lang="en-US" dirty="0"/>
          </a:p>
        </p:txBody>
      </p:sp>
      <p:sp>
        <p:nvSpPr>
          <p:cNvPr id="1048584" name="Footer Placeholder 4"/>
          <p:cNvSpPr>
            <a:spLocks noGrp="1"/>
          </p:cNvSpPr>
          <p:nvPr>
            <p:ph type="ftr" sz="quarter" idx="11"/>
          </p:nvPr>
        </p:nvSpPr>
        <p:spPr>
          <a:xfrm>
            <a:off x="3962399" y="5870575"/>
            <a:ext cx="4893958" cy="377825"/>
          </a:xfrm>
        </p:spPr>
        <p:txBody>
          <a:bodyPr/>
          <a:lstStyle/>
          <a:p>
            <a:endParaRPr lang="en-US" dirty="0"/>
          </a:p>
        </p:txBody>
      </p:sp>
      <p:sp>
        <p:nvSpPr>
          <p:cNvPr id="1048585"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72"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3"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1048664"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5"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6" name="Date Placeholder 4"/>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67" name="Footer Placeholder 5"/>
          <p:cNvSpPr>
            <a:spLocks noGrp="1"/>
          </p:cNvSpPr>
          <p:nvPr>
            <p:ph type="ftr" sz="quarter" idx="11"/>
          </p:nvPr>
        </p:nvSpPr>
        <p:spPr/>
        <p:txBody>
          <a:bodyPr/>
          <a:lstStyle/>
          <a:p>
            <a:endParaRPr lang="en-US" dirty="0"/>
          </a:p>
        </p:txBody>
      </p:sp>
      <p:sp>
        <p:nvSpPr>
          <p:cNvPr id="1048668"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65"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17"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1048618"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9" name="Date Placeholder 3"/>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20" name="Footer Placeholder 4"/>
          <p:cNvSpPr>
            <a:spLocks noGrp="1"/>
          </p:cNvSpPr>
          <p:nvPr>
            <p:ph type="ftr" sz="quarter" idx="11"/>
          </p:nvPr>
        </p:nvSpPr>
        <p:spPr/>
        <p:txBody>
          <a:bodyPr/>
          <a:lstStyle/>
          <a:p>
            <a:endParaRPr lang="en-US" dirty="0"/>
          </a:p>
        </p:txBody>
      </p:sp>
      <p:sp>
        <p:nvSpPr>
          <p:cNvPr id="104862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71" name="Picture 10"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55"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56"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57"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58" name="Text Placeholder 9"/>
          <p:cNvSpPr>
            <a:spLocks noGrp="1"/>
          </p:cNvSpPr>
          <p:nvPr>
            <p:ph type="body" sz="quarter" idx="13"/>
          </p:nvPr>
        </p:nvSpPr>
        <p:spPr>
          <a:xfrm>
            <a:off x="1097875" y="3352800"/>
            <a:ext cx="9339184"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59"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61" name="Footer Placeholder 4"/>
          <p:cNvSpPr>
            <a:spLocks noGrp="1"/>
          </p:cNvSpPr>
          <p:nvPr>
            <p:ph type="ftr" sz="quarter" idx="11"/>
          </p:nvPr>
        </p:nvSpPr>
        <p:spPr/>
        <p:txBody>
          <a:bodyPr/>
          <a:lstStyle/>
          <a:p>
            <a:endParaRPr lang="en-US" dirty="0"/>
          </a:p>
        </p:txBody>
      </p:sp>
      <p:sp>
        <p:nvSpPr>
          <p:cNvPr id="104866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64"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1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104861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4" name="Date Placeholder 3"/>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15" name="Footer Placeholder 4"/>
          <p:cNvSpPr>
            <a:spLocks noGrp="1"/>
          </p:cNvSpPr>
          <p:nvPr>
            <p:ph type="ftr" sz="quarter" idx="11"/>
          </p:nvPr>
        </p:nvSpPr>
        <p:spPr/>
        <p:txBody>
          <a:bodyPr/>
          <a:lstStyle/>
          <a:p>
            <a:endParaRPr lang="en-US" dirty="0"/>
          </a:p>
        </p:txBody>
      </p:sp>
      <p:sp>
        <p:nvSpPr>
          <p:cNvPr id="104861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097174" name="Picture 10"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75"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6"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48677"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48678"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79"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0" name="Date Placeholder 3"/>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81" name="Footer Placeholder 4"/>
          <p:cNvSpPr>
            <a:spLocks noGrp="1"/>
          </p:cNvSpPr>
          <p:nvPr>
            <p:ph type="ftr" sz="quarter" idx="11"/>
          </p:nvPr>
        </p:nvSpPr>
        <p:spPr/>
        <p:txBody>
          <a:bodyPr/>
          <a:lstStyle/>
          <a:p>
            <a:endParaRPr lang="en-US" dirty="0"/>
          </a:p>
        </p:txBody>
      </p:sp>
      <p:sp>
        <p:nvSpPr>
          <p:cNvPr id="104868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097167"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28"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29"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1048630"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32" name="Footer Placeholder 4"/>
          <p:cNvSpPr>
            <a:spLocks noGrp="1"/>
          </p:cNvSpPr>
          <p:nvPr>
            <p:ph type="ftr" sz="quarter" idx="11"/>
          </p:nvPr>
        </p:nvSpPr>
        <p:spPr/>
        <p:txBody>
          <a:bodyPr/>
          <a:lstStyle/>
          <a:p>
            <a:endParaRPr lang="en-US" dirty="0"/>
          </a:p>
        </p:txBody>
      </p:sp>
      <p:sp>
        <p:nvSpPr>
          <p:cNvPr id="104863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176"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9"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1048690"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Date Placeholder 3"/>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92" name="Footer Placeholder 4"/>
          <p:cNvSpPr>
            <a:spLocks noGrp="1"/>
          </p:cNvSpPr>
          <p:nvPr>
            <p:ph type="ftr" sz="quarter" idx="11"/>
          </p:nvPr>
        </p:nvSpPr>
        <p:spPr/>
        <p:txBody>
          <a:bodyPr/>
          <a:lstStyle/>
          <a:p>
            <a:endParaRPr lang="en-US" dirty="0"/>
          </a:p>
        </p:txBody>
      </p:sp>
      <p:sp>
        <p:nvSpPr>
          <p:cNvPr id="104869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097170"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50"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1048651"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2" name="Date Placeholder 3"/>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53" name="Footer Placeholder 4"/>
          <p:cNvSpPr>
            <a:spLocks noGrp="1"/>
          </p:cNvSpPr>
          <p:nvPr>
            <p:ph type="ftr" sz="quarter" idx="11"/>
          </p:nvPr>
        </p:nvSpPr>
        <p:spPr/>
        <p:txBody>
          <a:bodyPr/>
          <a:lstStyle/>
          <a:p>
            <a:endParaRPr lang="en-US" dirty="0"/>
          </a:p>
        </p:txBody>
      </p:sp>
      <p:sp>
        <p:nvSpPr>
          <p:cNvPr id="1048654"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3"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588" name="Title 1"/>
          <p:cNvSpPr>
            <a:spLocks noGrp="1"/>
          </p:cNvSpPr>
          <p:nvPr>
            <p:ph type="title"/>
          </p:nvPr>
        </p:nvSpPr>
        <p:spPr/>
        <p:txBody>
          <a:bodyPr/>
          <a:lstStyle/>
          <a:p>
            <a:r>
              <a:rPr lang="en-US"/>
              <a:t>Click to edit Master title style</a:t>
            </a:r>
            <a:endParaRPr lang="en-US" dirty="0"/>
          </a:p>
        </p:txBody>
      </p:sp>
      <p:sp>
        <p:nvSpPr>
          <p:cNvPr id="1048589"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0" name="Date Placeholder 3"/>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591" name="Footer Placeholder 4"/>
          <p:cNvSpPr>
            <a:spLocks noGrp="1"/>
          </p:cNvSpPr>
          <p:nvPr>
            <p:ph type="ftr" sz="quarter" idx="11"/>
          </p:nvPr>
        </p:nvSpPr>
        <p:spPr/>
        <p:txBody>
          <a:bodyPr/>
          <a:lstStyle/>
          <a:p>
            <a:endParaRPr lang="en-US" dirty="0"/>
          </a:p>
        </p:txBody>
      </p:sp>
      <p:sp>
        <p:nvSpPr>
          <p:cNvPr id="104859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68" name="Picture 6"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34"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1048635"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37" name="Footer Placeholder 4"/>
          <p:cNvSpPr>
            <a:spLocks noGrp="1"/>
          </p:cNvSpPr>
          <p:nvPr>
            <p:ph type="ftr" sz="quarter" idx="11"/>
          </p:nvPr>
        </p:nvSpPr>
        <p:spPr/>
        <p:txBody>
          <a:bodyPr/>
          <a:lstStyle/>
          <a:p>
            <a:endParaRPr lang="en-US" dirty="0"/>
          </a:p>
        </p:txBody>
      </p:sp>
      <p:sp>
        <p:nvSpPr>
          <p:cNvPr id="104863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73"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69" name="Title 1"/>
          <p:cNvSpPr>
            <a:spLocks noGrp="1"/>
          </p:cNvSpPr>
          <p:nvPr>
            <p:ph type="title"/>
          </p:nvPr>
        </p:nvSpPr>
        <p:spPr/>
        <p:txBody>
          <a:bodyPr/>
          <a:lstStyle/>
          <a:p>
            <a:r>
              <a:rPr lang="en-US"/>
              <a:t>Click to edit Master title style</a:t>
            </a:r>
            <a:endParaRPr lang="en-US" dirty="0"/>
          </a:p>
        </p:txBody>
      </p:sp>
      <p:sp>
        <p:nvSpPr>
          <p:cNvPr id="1048670"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Date Placeholder 4"/>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73" name="Footer Placeholder 5"/>
          <p:cNvSpPr>
            <a:spLocks noGrp="1"/>
          </p:cNvSpPr>
          <p:nvPr>
            <p:ph type="ftr" sz="quarter" idx="11"/>
          </p:nvPr>
        </p:nvSpPr>
        <p:spPr/>
        <p:txBody>
          <a:bodyPr/>
          <a:lstStyle/>
          <a:p>
            <a:endParaRPr lang="en-US" dirty="0"/>
          </a:p>
        </p:txBody>
      </p:sp>
      <p:sp>
        <p:nvSpPr>
          <p:cNvPr id="1048674"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US" dirty="0"/>
          </a:p>
        </p:txBody>
      </p:sp>
      <p:sp>
        <p:nvSpPr>
          <p:cNvPr id="1048640"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1"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3"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Date Placeholder 6"/>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45" name="Footer Placeholder 7"/>
          <p:cNvSpPr>
            <a:spLocks noGrp="1"/>
          </p:cNvSpPr>
          <p:nvPr>
            <p:ph type="ftr" sz="quarter" idx="11"/>
          </p:nvPr>
        </p:nvSpPr>
        <p:spPr/>
        <p:txBody>
          <a:bodyPr/>
          <a:lstStyle/>
          <a:p>
            <a:endParaRPr lang="en-US" dirty="0"/>
          </a:p>
        </p:txBody>
      </p:sp>
      <p:sp>
        <p:nvSpPr>
          <p:cNvPr id="1048646"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63" name="Picture 5"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08" name="Title 1"/>
          <p:cNvSpPr>
            <a:spLocks noGrp="1"/>
          </p:cNvSpPr>
          <p:nvPr>
            <p:ph type="title"/>
          </p:nvPr>
        </p:nvSpPr>
        <p:spPr/>
        <p:txBody>
          <a:bodyPr/>
          <a:lstStyle/>
          <a:p>
            <a:r>
              <a:rPr lang="en-US"/>
              <a:t>Click to edit Master title style</a:t>
            </a:r>
            <a:endParaRPr lang="en-US" dirty="0"/>
          </a:p>
        </p:txBody>
      </p:sp>
      <p:sp>
        <p:nvSpPr>
          <p:cNvPr id="1048609" name="Date Placeholder 2"/>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10" name="Footer Placeholder 3"/>
          <p:cNvSpPr>
            <a:spLocks noGrp="1"/>
          </p:cNvSpPr>
          <p:nvPr>
            <p:ph type="ftr" sz="quarter" idx="11"/>
          </p:nvPr>
        </p:nvSpPr>
        <p:spPr/>
        <p:txBody>
          <a:bodyPr/>
          <a:lstStyle/>
          <a:p>
            <a:endParaRPr lang="en-US" dirty="0"/>
          </a:p>
        </p:txBody>
      </p:sp>
      <p:sp>
        <p:nvSpPr>
          <p:cNvPr id="1048611"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69" name="Picture 4"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47" name="Date Placeholder 1"/>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48" name="Footer Placeholder 2"/>
          <p:cNvSpPr>
            <a:spLocks noGrp="1"/>
          </p:cNvSpPr>
          <p:nvPr>
            <p:ph type="ftr" sz="quarter" idx="11"/>
          </p:nvPr>
        </p:nvSpPr>
        <p:spPr/>
        <p:txBody>
          <a:bodyPr/>
          <a:lstStyle/>
          <a:p>
            <a:endParaRPr lang="en-US" dirty="0"/>
          </a:p>
        </p:txBody>
      </p:sp>
      <p:sp>
        <p:nvSpPr>
          <p:cNvPr id="1048649"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175"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83"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1048684"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6" name="Date Placeholder 4"/>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87" name="Footer Placeholder 5"/>
          <p:cNvSpPr>
            <a:spLocks noGrp="1"/>
          </p:cNvSpPr>
          <p:nvPr>
            <p:ph type="ftr" sz="quarter" idx="11"/>
          </p:nvPr>
        </p:nvSpPr>
        <p:spPr/>
        <p:txBody>
          <a:bodyPr/>
          <a:lstStyle/>
          <a:p>
            <a:endParaRPr lang="en-US" dirty="0"/>
          </a:p>
        </p:txBody>
      </p:sp>
      <p:sp>
        <p:nvSpPr>
          <p:cNvPr id="1048688"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66" name="Picture 7" descr="Celestia-R1---OverlayContentHD.png"/>
          <p:cNvPicPr>
            <a:picLocks noChangeAspect="1"/>
          </p:cNvPicPr>
          <p:nvPr/>
        </p:nvPicPr>
        <p:blipFill>
          <a:blip r:embed="rId2"/>
          <a:stretch>
            <a:fillRect/>
          </a:stretch>
        </p:blipFill>
        <p:spPr>
          <a:xfrm>
            <a:off x="0" y="0"/>
            <a:ext cx="12188825" cy="6856214"/>
          </a:xfrm>
          <a:prstGeom prst="rect">
            <a:avLst/>
          </a:prstGeom>
        </p:spPr>
      </p:pic>
      <p:sp>
        <p:nvSpPr>
          <p:cNvPr id="104862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048623"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2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5" name="Date Placeholder 4"/>
          <p:cNvSpPr>
            <a:spLocks noGrp="1"/>
          </p:cNvSpPr>
          <p:nvPr>
            <p:ph type="dt" sz="half" idx="10"/>
          </p:nvPr>
        </p:nvSpPr>
        <p:spPr/>
        <p:txBody>
          <a:bodyPr/>
          <a:lstStyle/>
          <a:p>
            <a:fld id="{B61BEF0D-F0BB-DE4B-95CE-6DB70DBA9567}" type="datetimeFigureOut">
              <a:rPr lang="en-US" dirty="0"/>
              <a:t>4/22/2024</a:t>
            </a:fld>
            <a:endParaRPr lang="en-US" dirty="0"/>
          </a:p>
        </p:txBody>
      </p:sp>
      <p:sp>
        <p:nvSpPr>
          <p:cNvPr id="1048626" name="Footer Placeholder 5"/>
          <p:cNvSpPr>
            <a:spLocks noGrp="1"/>
          </p:cNvSpPr>
          <p:nvPr>
            <p:ph type="ftr" sz="quarter" idx="11"/>
          </p:nvPr>
        </p:nvSpPr>
        <p:spPr/>
        <p:txBody>
          <a:bodyPr/>
          <a:lstStyle/>
          <a:p>
            <a:endParaRPr lang="en-US" dirty="0"/>
          </a:p>
        </p:txBody>
      </p:sp>
      <p:sp>
        <p:nvSpPr>
          <p:cNvPr id="104862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t>4/22/2024</a:t>
            </a:fld>
            <a:endParaRPr lang="en-US" dirty="0"/>
          </a:p>
        </p:txBody>
      </p:sp>
      <p:sp>
        <p:nvSpPr>
          <p:cNvPr id="1048579"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1048580"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398979" y="381083"/>
            <a:ext cx="11394040" cy="1960920"/>
          </a:xfrm>
        </p:spPr>
        <p:txBody>
          <a:bodyPr>
            <a:normAutofit/>
          </a:bodyPr>
          <a:lstStyle/>
          <a:p>
            <a:pPr algn="ctr"/>
            <a:r>
              <a:rPr lang="en-US" b="1" dirty="0">
                <a:solidFill>
                  <a:srgbClr val="36363D"/>
                </a:solidFill>
              </a:rPr>
              <a:t>Social media Analytics  </a:t>
            </a:r>
            <a:br>
              <a:rPr lang="en-US" b="1" dirty="0">
                <a:solidFill>
                  <a:srgbClr val="36363D"/>
                </a:solidFill>
              </a:rPr>
            </a:br>
            <a:r>
              <a:rPr lang="en-US" b="1" dirty="0">
                <a:solidFill>
                  <a:srgbClr val="36363D"/>
                </a:solidFill>
              </a:rPr>
              <a:t>Experiment No 10</a:t>
            </a:r>
            <a:endParaRPr lang="en-IN" b="1" dirty="0">
              <a:solidFill>
                <a:srgbClr val="36363D"/>
              </a:solidFill>
            </a:endParaRPr>
          </a:p>
        </p:txBody>
      </p:sp>
      <p:sp>
        <p:nvSpPr>
          <p:cNvPr id="1048587" name="Subtitle 2"/>
          <p:cNvSpPr>
            <a:spLocks noGrp="1"/>
          </p:cNvSpPr>
          <p:nvPr>
            <p:ph type="subTitle" idx="1"/>
          </p:nvPr>
        </p:nvSpPr>
        <p:spPr>
          <a:xfrm>
            <a:off x="1902290" y="3410445"/>
            <a:ext cx="5105274" cy="1734142"/>
          </a:xfrm>
        </p:spPr>
        <p:txBody>
          <a:bodyPr>
            <a:normAutofit/>
          </a:bodyPr>
          <a:lstStyle/>
          <a:p>
            <a:pPr marL="0" marR="0" lvl="0" indent="0" algn="l" defTabSz="914400" rtl="0" eaLnBrk="1" fontAlgn="auto" latinLnBrk="0" hangingPunct="1">
              <a:lnSpc>
                <a:spcPct val="115000"/>
              </a:lnSpc>
              <a:spcBef>
                <a:spcPts val="0"/>
              </a:spcBef>
              <a:spcAft>
                <a:spcPts val="0"/>
              </a:spcAft>
              <a:buClr>
                <a:srgbClr val="384655"/>
              </a:buClr>
              <a:buSzPts val="1400"/>
              <a:buFont typeface="DM Sans"/>
              <a:buNone/>
              <a:tabLst/>
              <a:defRPr/>
            </a:pPr>
            <a:r>
              <a:rPr kumimoji="0" lang="en-IN" sz="2800" b="0" i="0" u="none" strike="noStrike" kern="0" cap="none" spc="0" normalizeH="0" baseline="0" noProof="0" dirty="0" err="1">
                <a:ln>
                  <a:noFill/>
                </a:ln>
                <a:solidFill>
                  <a:srgbClr val="384655"/>
                </a:solidFill>
                <a:effectLst/>
                <a:uLnTx/>
                <a:uFillTx/>
                <a:latin typeface="DM Sans"/>
                <a:sym typeface="DM Sans"/>
              </a:rPr>
              <a:t>Sanket</a:t>
            </a:r>
            <a:r>
              <a:rPr kumimoji="0" lang="en-IN" sz="2800" b="0" i="0" u="none" strike="noStrike" kern="0" cap="none" spc="0" normalizeH="0" baseline="0" noProof="0" dirty="0">
                <a:ln>
                  <a:noFill/>
                </a:ln>
                <a:solidFill>
                  <a:srgbClr val="384655"/>
                </a:solidFill>
                <a:effectLst/>
                <a:uLnTx/>
                <a:uFillTx/>
                <a:latin typeface="DM Sans"/>
                <a:sym typeface="DM Sans"/>
              </a:rPr>
              <a:t> mane (24)</a:t>
            </a:r>
          </a:p>
          <a:p>
            <a:pPr marL="0" marR="0" lvl="0" indent="0" algn="l" defTabSz="914400" rtl="0" eaLnBrk="1" fontAlgn="auto" latinLnBrk="0" hangingPunct="1">
              <a:lnSpc>
                <a:spcPct val="115000"/>
              </a:lnSpc>
              <a:spcBef>
                <a:spcPts val="0"/>
              </a:spcBef>
              <a:spcAft>
                <a:spcPts val="0"/>
              </a:spcAft>
              <a:buClr>
                <a:srgbClr val="384655"/>
              </a:buClr>
              <a:buSzPts val="1400"/>
              <a:buFont typeface="DM Sans"/>
              <a:buNone/>
              <a:tabLst/>
              <a:defRPr/>
            </a:pPr>
            <a:r>
              <a:rPr kumimoji="0" lang="en-IN" sz="2800" b="0" i="0" u="none" strike="noStrike" kern="0" cap="none" spc="0" normalizeH="0" baseline="0" noProof="0" dirty="0">
                <a:ln>
                  <a:noFill/>
                </a:ln>
                <a:solidFill>
                  <a:srgbClr val="384655"/>
                </a:solidFill>
                <a:effectLst/>
                <a:uLnTx/>
                <a:uFillTx/>
                <a:latin typeface="DM Sans"/>
                <a:sym typeface="DM Sans"/>
              </a:rPr>
              <a:t>Dattatray Mundhe(28)</a:t>
            </a:r>
          </a:p>
          <a:p>
            <a:pPr algn="l"/>
            <a:endParaRPr lang="en-IN" sz="2800" dirty="0">
              <a:solidFill>
                <a:srgbClr val="3636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pPr algn="ctr"/>
            <a:r>
              <a:rPr lang="en-IN" b="1" dirty="0">
                <a:solidFill>
                  <a:srgbClr val="36363D"/>
                </a:solidFill>
              </a:rPr>
              <a:t>Nltk analysis</a:t>
            </a:r>
          </a:p>
        </p:txBody>
      </p:sp>
      <p:pic>
        <p:nvPicPr>
          <p:cNvPr id="2097160" name="Picture 2"/>
          <p:cNvPicPr>
            <a:picLocks noGrp="1" noChangeAspect="1" noChangeArrowheads="1"/>
          </p:cNvPicPr>
          <p:nvPr>
            <p:ph idx="1"/>
          </p:nvPr>
        </p:nvPicPr>
        <p:blipFill>
          <a:blip r:embed="rId3"/>
          <a:srcRect/>
          <a:stretch>
            <a:fillRect/>
          </a:stretch>
        </p:blipFill>
        <p:spPr bwMode="auto">
          <a:xfrm>
            <a:off x="3133618" y="1941817"/>
            <a:ext cx="5250094" cy="413021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5" name="Title 1"/>
          <p:cNvSpPr>
            <a:spLocks noGrp="1"/>
          </p:cNvSpPr>
          <p:nvPr>
            <p:ph type="title"/>
          </p:nvPr>
        </p:nvSpPr>
        <p:spPr>
          <a:xfrm>
            <a:off x="-369871" y="2434976"/>
            <a:ext cx="6709026" cy="1325366"/>
          </a:xfrm>
        </p:spPr>
        <p:txBody>
          <a:bodyPr/>
          <a:lstStyle/>
          <a:p>
            <a:pPr algn="ctr"/>
            <a:r>
              <a:rPr lang="en-IN" b="1" dirty="0">
                <a:solidFill>
                  <a:srgbClr val="36363D"/>
                </a:solidFill>
              </a:rPr>
              <a:t>Customer feedback </a:t>
            </a:r>
            <a:br>
              <a:rPr lang="en-IN" b="1" dirty="0">
                <a:solidFill>
                  <a:srgbClr val="36363D"/>
                </a:solidFill>
              </a:rPr>
            </a:br>
            <a:r>
              <a:rPr lang="en-IN" b="1" dirty="0">
                <a:solidFill>
                  <a:srgbClr val="36363D"/>
                </a:solidFill>
              </a:rPr>
              <a:t>form</a:t>
            </a:r>
          </a:p>
        </p:txBody>
      </p:sp>
      <p:pic>
        <p:nvPicPr>
          <p:cNvPr id="2097161" name="Content Placeholder 4"/>
          <p:cNvPicPr>
            <a:picLocks noGrp="1" noChangeAspect="1"/>
          </p:cNvPicPr>
          <p:nvPr>
            <p:ph idx="1"/>
          </p:nvPr>
        </p:nvPicPr>
        <p:blipFill>
          <a:blip r:embed="rId3"/>
          <a:stretch>
            <a:fillRect/>
          </a:stretch>
        </p:blipFill>
        <p:spPr>
          <a:xfrm>
            <a:off x="6000107" y="228600"/>
            <a:ext cx="5794625" cy="644960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6" name="Title 1"/>
          <p:cNvSpPr>
            <a:spLocks noGrp="1"/>
          </p:cNvSpPr>
          <p:nvPr>
            <p:ph type="title"/>
          </p:nvPr>
        </p:nvSpPr>
        <p:spPr>
          <a:xfrm>
            <a:off x="2768312" y="0"/>
            <a:ext cx="7220811" cy="1993824"/>
          </a:xfrm>
        </p:spPr>
        <p:txBody>
          <a:bodyPr/>
          <a:lstStyle/>
          <a:p>
            <a:pPr algn="ctr"/>
            <a:r>
              <a:rPr lang="en-IN" b="1" dirty="0">
                <a:solidFill>
                  <a:srgbClr val="36363D"/>
                </a:solidFill>
              </a:rPr>
              <a:t>Conclusion</a:t>
            </a:r>
          </a:p>
        </p:txBody>
      </p:sp>
      <p:sp>
        <p:nvSpPr>
          <p:cNvPr id="1048607" name="Content Placeholder 2"/>
          <p:cNvSpPr>
            <a:spLocks noGrp="1"/>
          </p:cNvSpPr>
          <p:nvPr>
            <p:ph idx="1"/>
          </p:nvPr>
        </p:nvSpPr>
        <p:spPr>
          <a:xfrm>
            <a:off x="1620120" y="1428940"/>
            <a:ext cx="9517196" cy="4000120"/>
          </a:xfrm>
        </p:spPr>
        <p:txBody>
          <a:bodyPr>
            <a:normAutofit fontScale="92857" lnSpcReduction="20000"/>
          </a:bodyPr>
          <a:lstStyle/>
          <a:p>
            <a:pPr marL="0" indent="0" algn="just">
              <a:buNone/>
            </a:pPr>
            <a:r>
              <a:rPr lang="en-US" sz="2800" dirty="0">
                <a:solidFill>
                  <a:srgbClr val="36363D"/>
                </a:solidFill>
              </a:rPr>
              <a:t>The sentiment analysis of the Roblox dataset offers valuable insights into the sentiments expressed by users towards the platform and its content. By analyzing a sample of reviews from the dataset, we were able to gain a deeper understanding of the overall sentiment trends, identify common themes, and assess the general sentiment polarity of the user feedback. The sentiment analysis revealed that the majority of reviews exhibited a positive sentiment, indicating that users' opinions towards Roblox are generally balanced and positive in nature. The findings of this sentiment analysis can inform strategic initiatives aimed at fostering a positive and engaging environment for the Roblox community.</a:t>
            </a:r>
            <a:endParaRPr lang="en-IN" sz="2800" dirty="0">
              <a:solidFill>
                <a:srgbClr val="36363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3" name="Title 1"/>
          <p:cNvSpPr>
            <a:spLocks noGrp="1"/>
          </p:cNvSpPr>
          <p:nvPr>
            <p:ph type="title"/>
          </p:nvPr>
        </p:nvSpPr>
        <p:spPr>
          <a:xfrm>
            <a:off x="1865011" y="262212"/>
            <a:ext cx="10131425" cy="1422971"/>
          </a:xfrm>
        </p:spPr>
        <p:txBody>
          <a:bodyPr/>
          <a:lstStyle/>
          <a:p>
            <a:pPr algn="ctr"/>
            <a:r>
              <a:rPr lang="en-US" b="1" dirty="0">
                <a:solidFill>
                  <a:srgbClr val="36363D"/>
                </a:solidFill>
              </a:rPr>
              <a:t>Introduction </a:t>
            </a:r>
            <a:endParaRPr lang="en-IN" b="1" dirty="0">
              <a:solidFill>
                <a:srgbClr val="36363D"/>
              </a:solidFill>
            </a:endParaRPr>
          </a:p>
        </p:txBody>
      </p:sp>
      <p:sp>
        <p:nvSpPr>
          <p:cNvPr id="1048594" name="Content Placeholder 2"/>
          <p:cNvSpPr>
            <a:spLocks noGrp="1"/>
          </p:cNvSpPr>
          <p:nvPr>
            <p:ph idx="1"/>
          </p:nvPr>
        </p:nvSpPr>
        <p:spPr>
          <a:xfrm>
            <a:off x="2227454" y="1685182"/>
            <a:ext cx="8695748" cy="5048743"/>
          </a:xfrm>
        </p:spPr>
        <p:txBody>
          <a:bodyPr>
            <a:noAutofit/>
          </a:bodyPr>
          <a:lstStyle/>
          <a:p>
            <a:pPr marL="0" indent="0" algn="l">
              <a:buNone/>
            </a:pPr>
            <a:r>
              <a:rPr lang="en-US" sz="1800" dirty="0">
                <a:solidFill>
                  <a:srgbClr val="36363D"/>
                </a:solidFill>
              </a:rPr>
              <a:t>Sentiment analysis, also known as opinion mining, is a technique used in social media analytics to analyze and understand the sentiment or emotional tone expressed in textual data, such as social media posts, comments, reviews, and other forms of user-generated content. It involves automatically categorizing the sentiment of the text as positive, negative, or neutral. Here's an explanation of sentiment analysis in the context of social media analytics:</a:t>
            </a:r>
          </a:p>
          <a:p>
            <a:pPr marL="0" indent="0" algn="l">
              <a:buNone/>
            </a:pPr>
            <a:r>
              <a:rPr lang="en-US" sz="1800" dirty="0">
                <a:solidFill>
                  <a:srgbClr val="36363D"/>
                </a:solidFill>
              </a:rPr>
              <a:t>Understanding Sentiment: Sentiment analysis aims to understand the underlying sentiment or opinion expressed in textual data. It helps in determining whether the sentiment conveyed by a piece of text is positive, negative, or neutral.</a:t>
            </a:r>
          </a:p>
          <a:p>
            <a:pPr marL="0" indent="0" algn="l">
              <a:buNone/>
            </a:pPr>
            <a:r>
              <a:rPr lang="en-US" sz="1800" dirty="0">
                <a:solidFill>
                  <a:srgbClr val="36363D"/>
                </a:solidFill>
              </a:rPr>
              <a:t>Text Processing: Sentiment analysis starts with text processing, which involves tokenization (breaking text into words or phrases), removing </a:t>
            </a:r>
            <a:r>
              <a:rPr lang="en-US" sz="1800" dirty="0" err="1">
                <a:solidFill>
                  <a:srgbClr val="36363D"/>
                </a:solidFill>
              </a:rPr>
              <a:t>stopwords</a:t>
            </a:r>
            <a:r>
              <a:rPr lang="en-US" sz="1800" dirty="0">
                <a:solidFill>
                  <a:srgbClr val="36363D"/>
                </a:solidFill>
              </a:rPr>
              <a:t> (commonly occurring words that do not carry significant meaning), and stemming or lemmatization (reducing words to their base or root form).</a:t>
            </a:r>
          </a:p>
          <a:p>
            <a:pPr marL="0" indent="0" algn="l">
              <a:buNone/>
            </a:pPr>
            <a:r>
              <a:rPr lang="en-US" sz="1800" dirty="0">
                <a:solidFill>
                  <a:srgbClr val="36363D"/>
                </a:solidFill>
              </a:rPr>
              <a:t>Sentiment Classification: After text processing, sentiment analysis algorithms classify the text into different sentiment categories. There are various approaches to sentiment classification, including rule-based methods, machine learning techniques (such as Naive Bayes, Support Vector Machines, and Neural Networks), and lexicon-based methods.</a:t>
            </a:r>
          </a:p>
        </p:txBody>
      </p:sp>
      <p:sp>
        <p:nvSpPr>
          <p:cNvPr id="2" name="TextBox 1">
            <a:extLst>
              <a:ext uri="{FF2B5EF4-FFF2-40B4-BE49-F238E27FC236}">
                <a16:creationId xmlns:a16="http://schemas.microsoft.com/office/drawing/2014/main" id="{EBA99BDA-2C78-A946-9646-8B5127F6B60F}"/>
              </a:ext>
            </a:extLst>
          </p:cNvPr>
          <p:cNvSpPr txBox="1"/>
          <p:nvPr/>
        </p:nvSpPr>
        <p:spPr>
          <a:xfrm>
            <a:off x="5180981" y="2518311"/>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5" name="Title 1"/>
          <p:cNvSpPr>
            <a:spLocks noGrp="1"/>
          </p:cNvSpPr>
          <p:nvPr>
            <p:ph type="title"/>
          </p:nvPr>
        </p:nvSpPr>
        <p:spPr>
          <a:xfrm>
            <a:off x="685801" y="215758"/>
            <a:ext cx="10131425" cy="1479478"/>
          </a:xfrm>
        </p:spPr>
        <p:txBody>
          <a:bodyPr/>
          <a:lstStyle/>
          <a:p>
            <a:pPr algn="ctr"/>
            <a:r>
              <a:rPr lang="en-IN" b="1" dirty="0">
                <a:solidFill>
                  <a:srgbClr val="36363D"/>
                </a:solidFill>
              </a:rPr>
              <a:t>Use in Business:</a:t>
            </a:r>
          </a:p>
        </p:txBody>
      </p:sp>
      <p:sp>
        <p:nvSpPr>
          <p:cNvPr id="1048596" name="Content Placeholder 2"/>
          <p:cNvSpPr>
            <a:spLocks noGrp="1"/>
          </p:cNvSpPr>
          <p:nvPr>
            <p:ph idx="1"/>
          </p:nvPr>
        </p:nvSpPr>
        <p:spPr>
          <a:xfrm>
            <a:off x="685801" y="1150706"/>
            <a:ext cx="10131425" cy="5589141"/>
          </a:xfrm>
        </p:spPr>
        <p:txBody>
          <a:bodyPr>
            <a:normAutofit/>
          </a:bodyPr>
          <a:lstStyle/>
          <a:p>
            <a:pPr algn="just">
              <a:buFont typeface="Wingdings" panose="05000000000000000000" pitchFamily="2" charset="2"/>
              <a:buChar char="Ø"/>
            </a:pPr>
            <a:r>
              <a:rPr lang="en-US" sz="2000" dirty="0">
                <a:solidFill>
                  <a:srgbClr val="36363D"/>
                </a:solidFill>
              </a:rPr>
              <a:t>Brand Monitoring: Businesses use sentiment analysis to monitor the sentiment surrounding their brand, products, and services across social media platforms. </a:t>
            </a:r>
          </a:p>
          <a:p>
            <a:pPr algn="just">
              <a:buFont typeface="Wingdings" panose="05000000000000000000" pitchFamily="2" charset="2"/>
              <a:buChar char="Ø"/>
            </a:pPr>
            <a:r>
              <a:rPr lang="en-US" sz="2000" dirty="0">
                <a:solidFill>
                  <a:srgbClr val="36363D"/>
                </a:solidFill>
              </a:rPr>
              <a:t>Competitor Analysis: Sentiment analysis allows businesses to monitor the sentiment surrounding their competitors' brands and products. By comparing sentiment trends, businesses can identify competitive strengths and weaknesses and capitalize on market opportunities.</a:t>
            </a:r>
          </a:p>
          <a:p>
            <a:pPr algn="just">
              <a:buFont typeface="Wingdings" panose="05000000000000000000" pitchFamily="2" charset="2"/>
              <a:buChar char="Ø"/>
            </a:pPr>
            <a:r>
              <a:rPr lang="en-US" sz="2000" dirty="0">
                <a:solidFill>
                  <a:srgbClr val="36363D"/>
                </a:solidFill>
              </a:rPr>
              <a:t>Customer Feedback Analysis: Sentiment analysis helps businesses analyze customer feedback from social media channels. By categorizing feedback as positive, negative, or neutral, businesses can identify recurring themes, issues, and pain points raised by customers. </a:t>
            </a:r>
          </a:p>
          <a:p>
            <a:pPr algn="just">
              <a:buFont typeface="Wingdings" panose="05000000000000000000" pitchFamily="2" charset="2"/>
              <a:buChar char="Ø"/>
            </a:pPr>
            <a:r>
              <a:rPr lang="en-US" sz="2000" dirty="0">
                <a:solidFill>
                  <a:srgbClr val="36363D"/>
                </a:solidFill>
              </a:rPr>
              <a:t>Reputation Management: Sentiment analysis is essential for reputation management, enabling businesses to track and manage their online reputation effectively. </a:t>
            </a:r>
          </a:p>
          <a:p>
            <a:pPr algn="just">
              <a:buFont typeface="Wingdings" panose="05000000000000000000" pitchFamily="2" charset="2"/>
              <a:buChar char="Ø"/>
            </a:pPr>
            <a:r>
              <a:rPr lang="en-US" sz="2000" dirty="0">
                <a:solidFill>
                  <a:srgbClr val="36363D"/>
                </a:solidFill>
              </a:rPr>
              <a:t>Market Research and Trend Analysis: Sentiment analysis provides valuable insights for market research and trend analysis. By analyzing sentiment across social media conversations, businesses can identify emerging trends, consumer preferences, and market sentiments. </a:t>
            </a:r>
            <a:endParaRPr lang="en-IN" sz="2000" dirty="0">
              <a:solidFill>
                <a:srgbClr val="36363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7" name="Title 1"/>
          <p:cNvSpPr>
            <a:spLocks noGrp="1"/>
          </p:cNvSpPr>
          <p:nvPr>
            <p:ph type="title"/>
          </p:nvPr>
        </p:nvSpPr>
        <p:spPr>
          <a:xfrm>
            <a:off x="685801" y="133565"/>
            <a:ext cx="10131425" cy="1294544"/>
          </a:xfrm>
        </p:spPr>
        <p:txBody>
          <a:bodyPr/>
          <a:lstStyle/>
          <a:p>
            <a:pPr algn="ctr"/>
            <a:r>
              <a:rPr lang="en-IN" b="1" dirty="0">
                <a:solidFill>
                  <a:srgbClr val="36363D"/>
                </a:solidFill>
              </a:rPr>
              <a:t>Classifying reviews</a:t>
            </a:r>
          </a:p>
        </p:txBody>
      </p:sp>
      <p:sp>
        <p:nvSpPr>
          <p:cNvPr id="1048598" name="Content Placeholder 2"/>
          <p:cNvSpPr>
            <a:spLocks noGrp="1"/>
          </p:cNvSpPr>
          <p:nvPr>
            <p:ph idx="1"/>
          </p:nvPr>
        </p:nvSpPr>
        <p:spPr>
          <a:xfrm>
            <a:off x="685801" y="1222625"/>
            <a:ext cx="10131425" cy="5501810"/>
          </a:xfrm>
        </p:spPr>
        <p:txBody>
          <a:bodyPr>
            <a:normAutofit fontScale="95000"/>
          </a:bodyPr>
          <a:lstStyle/>
          <a:p>
            <a:pPr>
              <a:buFont typeface="Wingdings" panose="05000000000000000000" pitchFamily="2" charset="2"/>
              <a:buChar char="v"/>
            </a:pPr>
            <a:r>
              <a:rPr lang="en-US" sz="2000" dirty="0">
                <a:solidFill>
                  <a:srgbClr val="36363D"/>
                </a:solidFill>
              </a:rPr>
              <a:t>Gather reviews from various sources such as e-commerce platforms, social media, review websites, or internal customer feedback systems. Ensure that the data covers a diverse range of products or services and represents different customer experiences.</a:t>
            </a:r>
          </a:p>
          <a:p>
            <a:pPr>
              <a:buFont typeface="Wingdings" panose="05000000000000000000" pitchFamily="2" charset="2"/>
              <a:buChar char="v"/>
            </a:pPr>
            <a:r>
              <a:rPr lang="en-US" sz="2000" dirty="0">
                <a:solidFill>
                  <a:srgbClr val="36363D"/>
                </a:solidFill>
              </a:rPr>
              <a:t>Sentiment Analysis: Use sentiment analysis techniques to determine the sentiment expressed in each review. Common approaches include:</a:t>
            </a:r>
          </a:p>
          <a:p>
            <a:pPr>
              <a:buFont typeface="Wingdings" panose="05000000000000000000" pitchFamily="2" charset="2"/>
              <a:buChar char="§"/>
            </a:pPr>
            <a:r>
              <a:rPr lang="en-US" sz="2000" dirty="0">
                <a:solidFill>
                  <a:srgbClr val="36363D"/>
                </a:solidFill>
              </a:rPr>
              <a:t>Lexicon-based methods: Assign sentiment scores to words based on a predefined sentiment lexicon or dictionary. Calculate the overall sentiment score for the review by aggregating the scores of individual words.</a:t>
            </a:r>
          </a:p>
          <a:p>
            <a:pPr>
              <a:buFont typeface="Wingdings" panose="05000000000000000000" pitchFamily="2" charset="2"/>
              <a:buChar char="§"/>
            </a:pPr>
            <a:r>
              <a:rPr lang="en-US" sz="2000" dirty="0">
                <a:solidFill>
                  <a:srgbClr val="36363D"/>
                </a:solidFill>
              </a:rPr>
              <a:t>Machine learning algorithms: Train a sentiment classification model on labeled review data to predict the sentiment of new reviews. Features may include word embeddings, TF-IDF vectors, or n-grams.</a:t>
            </a:r>
          </a:p>
          <a:p>
            <a:pPr>
              <a:buFont typeface="Wingdings" panose="05000000000000000000" pitchFamily="2" charset="2"/>
              <a:buChar char="§"/>
            </a:pPr>
            <a:r>
              <a:rPr lang="en-US" sz="2000" dirty="0">
                <a:solidFill>
                  <a:srgbClr val="36363D"/>
                </a:solidFill>
              </a:rPr>
              <a:t>Sentiment Classification: Classify reviews into positive, negative, or neutral categories based on their sentiment scores. Define thresholds or rules to determine the sentiment polarity of each review. For example, reviews with a sentiment score above a certain threshold may be classified as positive, while those below the threshold are negative.</a:t>
            </a:r>
            <a:endParaRPr lang="en-IN" sz="2000" dirty="0">
              <a:solidFill>
                <a:srgbClr val="3636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9" name="Title 1"/>
          <p:cNvSpPr>
            <a:spLocks noGrp="1"/>
          </p:cNvSpPr>
          <p:nvPr>
            <p:ph type="title"/>
          </p:nvPr>
        </p:nvSpPr>
        <p:spPr>
          <a:xfrm>
            <a:off x="685801" y="1"/>
            <a:ext cx="10131425" cy="1674688"/>
          </a:xfrm>
        </p:spPr>
        <p:txBody>
          <a:bodyPr/>
          <a:lstStyle/>
          <a:p>
            <a:pPr algn="ctr"/>
            <a:r>
              <a:rPr lang="en-IN" b="1" dirty="0">
                <a:solidFill>
                  <a:srgbClr val="36363D"/>
                </a:solidFill>
              </a:rPr>
              <a:t>Sentiment analysis using python on </a:t>
            </a:r>
            <a:r>
              <a:rPr lang="en-IN" b="1" dirty="0" err="1">
                <a:solidFill>
                  <a:srgbClr val="36363D"/>
                </a:solidFill>
              </a:rPr>
              <a:t>roblox</a:t>
            </a:r>
            <a:r>
              <a:rPr lang="en-IN" b="1" dirty="0">
                <a:solidFill>
                  <a:srgbClr val="36363D"/>
                </a:solidFill>
              </a:rPr>
              <a:t> dataset reviews</a:t>
            </a:r>
          </a:p>
        </p:txBody>
      </p:sp>
      <p:pic>
        <p:nvPicPr>
          <p:cNvPr id="2097154" name="Content Placeholder 4"/>
          <p:cNvPicPr>
            <a:picLocks noGrp="1" noChangeAspect="1"/>
          </p:cNvPicPr>
          <p:nvPr>
            <p:ph idx="1"/>
          </p:nvPr>
        </p:nvPicPr>
        <p:blipFill>
          <a:blip r:embed="rId3"/>
          <a:stretch>
            <a:fillRect/>
          </a:stretch>
        </p:blipFill>
        <p:spPr>
          <a:xfrm>
            <a:off x="1397285" y="1674688"/>
            <a:ext cx="8969339" cy="488022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0" name="Title 1"/>
          <p:cNvSpPr>
            <a:spLocks noGrp="1"/>
          </p:cNvSpPr>
          <p:nvPr>
            <p:ph type="title"/>
          </p:nvPr>
        </p:nvSpPr>
        <p:spPr>
          <a:xfrm>
            <a:off x="685801" y="154112"/>
            <a:ext cx="10131425" cy="1510301"/>
          </a:xfrm>
        </p:spPr>
        <p:txBody>
          <a:bodyPr/>
          <a:lstStyle/>
          <a:p>
            <a:pPr algn="ctr"/>
            <a:r>
              <a:rPr lang="en-IN" dirty="0">
                <a:solidFill>
                  <a:srgbClr val="36363D"/>
                </a:solidFill>
              </a:rPr>
              <a:t>Sentiment analysis using python</a:t>
            </a:r>
          </a:p>
        </p:txBody>
      </p:sp>
      <p:pic>
        <p:nvPicPr>
          <p:cNvPr id="2097155" name="Content Placeholder 4"/>
          <p:cNvPicPr>
            <a:picLocks noGrp="1" noChangeAspect="1"/>
          </p:cNvPicPr>
          <p:nvPr>
            <p:ph idx="1"/>
          </p:nvPr>
        </p:nvPicPr>
        <p:blipFill>
          <a:blip r:embed="rId3"/>
          <a:stretch>
            <a:fillRect/>
          </a:stretch>
        </p:blipFill>
        <p:spPr>
          <a:xfrm>
            <a:off x="1551398" y="1510302"/>
            <a:ext cx="9265828" cy="3626778"/>
          </a:xfrm>
        </p:spPr>
      </p:pic>
      <p:pic>
        <p:nvPicPr>
          <p:cNvPr id="2097156" name="Content Placeholder 4"/>
          <p:cNvPicPr>
            <a:picLocks noChangeAspect="1"/>
          </p:cNvPicPr>
          <p:nvPr/>
        </p:nvPicPr>
        <p:blipFill>
          <a:blip r:embed="rId4"/>
          <a:stretch>
            <a:fillRect/>
          </a:stretch>
        </p:blipFill>
        <p:spPr>
          <a:xfrm>
            <a:off x="1551398" y="5347698"/>
            <a:ext cx="9265828" cy="7448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pPr algn="ctr"/>
            <a:r>
              <a:rPr lang="en-IN" b="1" dirty="0">
                <a:solidFill>
                  <a:srgbClr val="36363D"/>
                </a:solidFill>
              </a:rPr>
              <a:t>Positive wordcloud using python</a:t>
            </a:r>
          </a:p>
        </p:txBody>
      </p:sp>
      <p:pic>
        <p:nvPicPr>
          <p:cNvPr id="2097157" name="Content Placeholder 8"/>
          <p:cNvPicPr>
            <a:picLocks noGrp="1" noChangeAspect="1"/>
          </p:cNvPicPr>
          <p:nvPr>
            <p:ph idx="1"/>
          </p:nvPr>
        </p:nvPicPr>
        <p:blipFill>
          <a:blip r:embed="rId3"/>
          <a:stretch>
            <a:fillRect/>
          </a:stretch>
        </p:blipFill>
        <p:spPr>
          <a:xfrm>
            <a:off x="3339101" y="1993187"/>
            <a:ext cx="4582274" cy="425521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pPr algn="ctr"/>
            <a:r>
              <a:rPr lang="en-IN" b="1" dirty="0">
                <a:solidFill>
                  <a:srgbClr val="36363D"/>
                </a:solidFill>
              </a:rPr>
              <a:t>Negative wordcloud using python</a:t>
            </a:r>
          </a:p>
        </p:txBody>
      </p:sp>
      <p:pic>
        <p:nvPicPr>
          <p:cNvPr id="2097158" name="Picture 2"/>
          <p:cNvPicPr>
            <a:picLocks noGrp="1" noChangeAspect="1" noChangeArrowheads="1"/>
          </p:cNvPicPr>
          <p:nvPr>
            <p:ph idx="1"/>
          </p:nvPr>
        </p:nvPicPr>
        <p:blipFill>
          <a:blip r:embed="rId3"/>
          <a:srcRect/>
          <a:stretch>
            <a:fillRect/>
          </a:stretch>
        </p:blipFill>
        <p:spPr bwMode="auto">
          <a:xfrm>
            <a:off x="3349374" y="1972637"/>
            <a:ext cx="4623371" cy="42757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pPr algn="ctr"/>
            <a:r>
              <a:rPr lang="en-IN" b="1" dirty="0">
                <a:solidFill>
                  <a:srgbClr val="36363D"/>
                </a:solidFill>
              </a:rPr>
              <a:t>Hugging face analysis</a:t>
            </a:r>
          </a:p>
        </p:txBody>
      </p:sp>
      <p:pic>
        <p:nvPicPr>
          <p:cNvPr id="2097159" name="Picture 2"/>
          <p:cNvPicPr>
            <a:picLocks noGrp="1" noChangeAspect="1" noChangeArrowheads="1"/>
          </p:cNvPicPr>
          <p:nvPr>
            <p:ph idx="1"/>
          </p:nvPr>
        </p:nvPicPr>
        <p:blipFill>
          <a:blip r:embed="rId3"/>
          <a:srcRect/>
          <a:stretch>
            <a:fillRect/>
          </a:stretch>
        </p:blipFill>
        <p:spPr bwMode="auto">
          <a:xfrm>
            <a:off x="3113069" y="1869897"/>
            <a:ext cx="5548045" cy="4232951"/>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733</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DM Sans</vt:lpstr>
      <vt:lpstr>Wingdings</vt:lpstr>
      <vt:lpstr>Celestial</vt:lpstr>
      <vt:lpstr>Social media Analytics   Experiment No 10</vt:lpstr>
      <vt:lpstr>Introduction </vt:lpstr>
      <vt:lpstr>Use in Business:</vt:lpstr>
      <vt:lpstr>Classifying reviews</vt:lpstr>
      <vt:lpstr>Sentiment analysis using python on roblox dataset reviews</vt:lpstr>
      <vt:lpstr>Sentiment analysis using python</vt:lpstr>
      <vt:lpstr>Positive wordcloud using python</vt:lpstr>
      <vt:lpstr>Negative wordcloud using python</vt:lpstr>
      <vt:lpstr>Hugging face analysis</vt:lpstr>
      <vt:lpstr>Nltk analysis</vt:lpstr>
      <vt:lpstr>Customer feedback  form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Experiment no. 10</dc:title>
  <dc:creator>Omkar Bolke</dc:creator>
  <cp:lastModifiedBy>Dattatraya Mundhe</cp:lastModifiedBy>
  <cp:revision>3</cp:revision>
  <dcterms:created xsi:type="dcterms:W3CDTF">2024-04-09T04:29:24Z</dcterms:created>
  <dcterms:modified xsi:type="dcterms:W3CDTF">2024-04-22T08:48:21Z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9cae213346cc4bc1aaee405d4b00a68d</vt:lpwstr>
  </property>
</Properties>
</file>