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0" r:id="rId3"/>
    <p:sldId id="269" r:id="rId4"/>
    <p:sldId id="258" r:id="rId5"/>
    <p:sldId id="261" r:id="rId6"/>
    <p:sldId id="262" r:id="rId7"/>
    <p:sldId id="264" r:id="rId8"/>
    <p:sldId id="272" r:id="rId9"/>
    <p:sldId id="265" r:id="rId10"/>
    <p:sldId id="271" r:id="rId11"/>
    <p:sldId id="266" r:id="rId12"/>
    <p:sldId id="267" r:id="rId13"/>
    <p:sldId id="268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D3C"/>
    <a:srgbClr val="F15525"/>
    <a:srgbClr val="AFA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Opinon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341-4459-8140-612DB1EE3A2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341-4459-8140-612DB1EE3A2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8341-4459-8140-612DB1EE3A2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8341-4459-8140-612DB1EE3A28}"/>
              </c:ext>
            </c:extLst>
          </c:dPt>
          <c:cat>
            <c:strRef>
              <c:f>Sheet1!$A$2:$A$5</c:f>
              <c:strCache>
                <c:ptCount val="3"/>
                <c:pt idx="0">
                  <c:v>Positive</c:v>
                </c:pt>
                <c:pt idx="1">
                  <c:v>Negetive</c:v>
                </c:pt>
                <c:pt idx="2">
                  <c:v>Neutral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1356</c:v>
                </c:pt>
                <c:pt idx="1">
                  <c:v>434</c:v>
                </c:pt>
                <c:pt idx="2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2F-4954-9458-3019CF8876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8051A-EF47-EA6C-5794-E99581521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93C55-208C-22A5-63F2-BFD88945F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B4504-C29A-CEFA-27D2-89625B1D5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06CA-9623-490A-88FE-0688BF3289EB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A1FEB-3B1A-E265-F9FA-236B5E810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5EDF6-0C86-6E65-D1A7-0DA51F342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B1831-429B-408B-991E-E1B4B90BC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73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B5B72-6D82-2739-0754-0A72515BD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012CF-9D5C-08AB-2623-7FB03FA7D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01BF3-8790-AC0F-1C6B-E74069FD0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06CA-9623-490A-88FE-0688BF3289EB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E1E43-EB12-96E5-7762-239BF07F0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19EBB-9928-BDDC-2FCB-771522CA2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B1831-429B-408B-991E-E1B4B90BC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30022A-D01D-8456-5AEF-753997D3B1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3303A-4D8D-FFD8-6583-6B8F7211E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6D5E4-B9A3-6AD6-9912-BDA6EF305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06CA-9623-490A-88FE-0688BF3289EB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8764B-78C8-6308-782E-12267D15B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35EC2-F89A-C800-2678-9BB622A10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B1831-429B-408B-991E-E1B4B90BC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126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C08EA-F311-3F63-49AF-F2870A9BC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CEB07-BF8D-2270-63E8-2734FD1B8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21DAE-CC87-4A36-406F-B0D434B06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06CA-9623-490A-88FE-0688BF3289EB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CBC74-9BAE-CDF5-6319-6F57C1C43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C01D0-445A-5D9B-AD34-1C19B0ABB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B1831-429B-408B-991E-E1B4B90BC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298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476D1-6724-3376-300D-968C045E0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13890-635F-FAAF-6F6E-76BA94E8D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61D00-36E8-8C5C-4136-270F58BE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06CA-9623-490A-88FE-0688BF3289EB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E5CE5-CBEB-0422-2EBA-EA6D5DBD7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565B8-6444-CDF0-E75F-5439E9853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B1831-429B-408B-991E-E1B4B90BC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945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33988-D028-2703-7478-7C1B55855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E6A95-7D8B-DAF2-A329-8412969E0E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A9617-C43A-3096-C500-61F0AA935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9840F-7ACB-D7EB-3AE2-9F3CDF641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06CA-9623-490A-88FE-0688BF3289EB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EB201-3774-AA20-3A3E-31AB812B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1D5D1-9D81-CC00-3A2A-E23E86CCE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B1831-429B-408B-991E-E1B4B90BC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066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DB455-3E63-8B73-60E6-FCC643D4D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4782A-CB77-477A-C2D3-89D721443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AEF73B-14ED-1120-F762-865361EF0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1A86A5-9A21-05FD-D2D4-E0DE2C3D7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F84675-2F4B-C12D-3259-A0AE755940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47EE1D-BDC8-74C0-A602-7C7209FC3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06CA-9623-490A-88FE-0688BF3289EB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6F8EFD-6A34-7B3E-536E-7B91598FE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EA10FE-C803-3C6A-B638-8FB0C7B05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B1831-429B-408B-991E-E1B4B90BC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69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CA447-F8DF-86B9-3616-06FD89BA4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95AEAC-18A5-A3D2-8A16-79CD5F0B5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06CA-9623-490A-88FE-0688BF3289EB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8745A0-B805-80E1-5292-A527924F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428414-4419-B2AA-51DB-E030E497A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B1831-429B-408B-991E-E1B4B90BC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793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806FDB-E752-A66A-6AE4-EA4741043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06CA-9623-490A-88FE-0688BF3289EB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7637EF-28C1-8D53-4969-540756B86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84C84E-3733-2B83-663D-665068877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B1831-429B-408B-991E-E1B4B90BC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36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ABC5D-64D4-087F-FBB6-4A7FFDFAE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78904-E64B-5716-5B75-20363414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DCE990-55D1-9A47-049A-B6B8A8C83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BA537-7072-6CFA-55AF-52543942E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06CA-9623-490A-88FE-0688BF3289EB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2305C-F558-C77B-6C7D-1B498FCB4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0CD0E-46FF-14D8-CEFA-D754D753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B1831-429B-408B-991E-E1B4B90BC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02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2C4F3-2653-AE71-4D40-BF2FDEAD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682187-61FE-610A-5D63-EEAEC5AE69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11E67-97F7-4274-828F-C390D4DC9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A689B-B628-92E0-2E0D-DE9322DE1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06CA-9623-490A-88FE-0688BF3289EB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B0B8C-E3E3-CE75-0554-B06B989E9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A4AA2-89E9-F2E3-A135-DBC9833DA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B1831-429B-408B-991E-E1B4B90BC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66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4CFEA0-EE51-6213-C094-436E08E92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2230E-C814-7400-81D1-12C9B3408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020BA-1A33-436F-55CE-C4C1D665C1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306CA-9623-490A-88FE-0688BF3289EB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DB9DE-8857-2DFC-B0F3-09335BD79F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73B96-2081-4B36-4433-42DD84CEE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B1831-429B-408B-991E-E1B4B90BC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47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F9CFE3C-5663-5EC6-2AF9-A629C98FDD05}"/>
              </a:ext>
            </a:extLst>
          </p:cNvPr>
          <p:cNvGrpSpPr/>
          <p:nvPr/>
        </p:nvGrpSpPr>
        <p:grpSpPr>
          <a:xfrm>
            <a:off x="-2" y="-6"/>
            <a:ext cx="4264094" cy="4539868"/>
            <a:chOff x="-2" y="-6"/>
            <a:chExt cx="4264094" cy="4539868"/>
          </a:xfrm>
        </p:grpSpPr>
        <p:sp>
          <p:nvSpPr>
            <p:cNvPr id="5" name="Teardrop 4">
              <a:extLst>
                <a:ext uri="{FF2B5EF4-FFF2-40B4-BE49-F238E27FC236}">
                  <a16:creationId xmlns:a16="http://schemas.microsoft.com/office/drawing/2014/main" id="{0FB03CF7-1B28-3827-EE69-D03C6BFA9F9C}"/>
                </a:ext>
              </a:extLst>
            </p:cNvPr>
            <p:cNvSpPr/>
            <p:nvPr/>
          </p:nvSpPr>
          <p:spPr>
            <a:xfrm rot="16200000">
              <a:off x="-143452" y="143448"/>
              <a:ext cx="3580610" cy="3293707"/>
            </a:xfrm>
            <a:prstGeom prst="teardrop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ardrop 5">
              <a:extLst>
                <a:ext uri="{FF2B5EF4-FFF2-40B4-BE49-F238E27FC236}">
                  <a16:creationId xmlns:a16="http://schemas.microsoft.com/office/drawing/2014/main" id="{7FD0ABCB-A140-A7DA-CFCC-F44FECA8CEED}"/>
                </a:ext>
              </a:extLst>
            </p:cNvPr>
            <p:cNvSpPr/>
            <p:nvPr/>
          </p:nvSpPr>
          <p:spPr>
            <a:xfrm rot="16200000">
              <a:off x="1256522" y="-1256526"/>
              <a:ext cx="1751048" cy="4264092"/>
            </a:xfrm>
            <a:prstGeom prst="teardrop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Teardrop 6">
              <a:extLst>
                <a:ext uri="{FF2B5EF4-FFF2-40B4-BE49-F238E27FC236}">
                  <a16:creationId xmlns:a16="http://schemas.microsoft.com/office/drawing/2014/main" id="{36A1A99E-CB78-2CF3-374C-27EBCEAB2568}"/>
                </a:ext>
              </a:extLst>
            </p:cNvPr>
            <p:cNvSpPr/>
            <p:nvPr/>
          </p:nvSpPr>
          <p:spPr>
            <a:xfrm rot="16200000">
              <a:off x="-1047625" y="1047617"/>
              <a:ext cx="4539868" cy="2444622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BCE95B8-2DF4-3684-920A-10233F581D7A}"/>
              </a:ext>
            </a:extLst>
          </p:cNvPr>
          <p:cNvGrpSpPr/>
          <p:nvPr/>
        </p:nvGrpSpPr>
        <p:grpSpPr>
          <a:xfrm rot="10800000">
            <a:off x="7507452" y="2269928"/>
            <a:ext cx="4264094" cy="4539868"/>
            <a:chOff x="-2" y="-6"/>
            <a:chExt cx="4264094" cy="4539868"/>
          </a:xfrm>
        </p:grpSpPr>
        <p:sp>
          <p:nvSpPr>
            <p:cNvPr id="10" name="Teardrop 9">
              <a:extLst>
                <a:ext uri="{FF2B5EF4-FFF2-40B4-BE49-F238E27FC236}">
                  <a16:creationId xmlns:a16="http://schemas.microsoft.com/office/drawing/2014/main" id="{866D9EF3-3F8C-EDAA-5CAD-732424FF5E83}"/>
                </a:ext>
              </a:extLst>
            </p:cNvPr>
            <p:cNvSpPr/>
            <p:nvPr/>
          </p:nvSpPr>
          <p:spPr>
            <a:xfrm rot="16200000">
              <a:off x="-143452" y="143448"/>
              <a:ext cx="3580610" cy="3293707"/>
            </a:xfrm>
            <a:prstGeom prst="teardrop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Teardrop 10">
              <a:extLst>
                <a:ext uri="{FF2B5EF4-FFF2-40B4-BE49-F238E27FC236}">
                  <a16:creationId xmlns:a16="http://schemas.microsoft.com/office/drawing/2014/main" id="{ED9767EF-1272-88FF-9801-2A3D90741538}"/>
                </a:ext>
              </a:extLst>
            </p:cNvPr>
            <p:cNvSpPr/>
            <p:nvPr/>
          </p:nvSpPr>
          <p:spPr>
            <a:xfrm rot="16200000">
              <a:off x="1256522" y="-1256526"/>
              <a:ext cx="1751048" cy="4264092"/>
            </a:xfrm>
            <a:prstGeom prst="teardrop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Teardrop 11">
              <a:extLst>
                <a:ext uri="{FF2B5EF4-FFF2-40B4-BE49-F238E27FC236}">
                  <a16:creationId xmlns:a16="http://schemas.microsoft.com/office/drawing/2014/main" id="{BB2E59FC-41D9-A114-1704-FA124E6D1937}"/>
                </a:ext>
              </a:extLst>
            </p:cNvPr>
            <p:cNvSpPr/>
            <p:nvPr/>
          </p:nvSpPr>
          <p:spPr>
            <a:xfrm rot="16200000">
              <a:off x="-1047625" y="1047617"/>
              <a:ext cx="4539868" cy="2444622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BDB5B16-ACAD-94DB-73BA-772DE6F28F4A}"/>
              </a:ext>
            </a:extLst>
          </p:cNvPr>
          <p:cNvGrpSpPr/>
          <p:nvPr/>
        </p:nvGrpSpPr>
        <p:grpSpPr>
          <a:xfrm>
            <a:off x="1445152" y="2077064"/>
            <a:ext cx="9301695" cy="2703873"/>
            <a:chOff x="1445152" y="2077064"/>
            <a:chExt cx="9301695" cy="270387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3BCD2B9-21EA-E922-DCEB-CE18F73D77F8}"/>
                </a:ext>
              </a:extLst>
            </p:cNvPr>
            <p:cNvSpPr txBox="1"/>
            <p:nvPr/>
          </p:nvSpPr>
          <p:spPr>
            <a:xfrm>
              <a:off x="1445152" y="2077064"/>
              <a:ext cx="930169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7200" b="1" dirty="0">
                  <a:solidFill>
                    <a:srgbClr val="FF0000"/>
                  </a:solidFill>
                  <a:latin typeface="+mj-lt"/>
                </a:rPr>
                <a:t>DATA &amp; PRE-PROCESSING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39212D5-E092-642E-7367-EF6D0226634E}"/>
                </a:ext>
              </a:extLst>
            </p:cNvPr>
            <p:cNvSpPr txBox="1"/>
            <p:nvPr/>
          </p:nvSpPr>
          <p:spPr>
            <a:xfrm>
              <a:off x="3469319" y="3580608"/>
              <a:ext cx="525336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7200" b="1" dirty="0">
                  <a:solidFill>
                    <a:srgbClr val="FF0000"/>
                  </a:solidFill>
                  <a:latin typeface="+mj-lt"/>
                </a:rPr>
                <a:t>RAM MANDIR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0706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A63742-9C07-3C08-62C3-F8FFE283B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2097054"/>
            <a:ext cx="5695950" cy="1987420"/>
          </a:xfrm>
          <a:prstGeom prst="rect">
            <a:avLst/>
          </a:prstGeom>
        </p:spPr>
      </p:pic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4C40B54A-9830-DB7C-36D7-BD044F860EF1}"/>
              </a:ext>
            </a:extLst>
          </p:cNvPr>
          <p:cNvSpPr/>
          <p:nvPr/>
        </p:nvSpPr>
        <p:spPr>
          <a:xfrm rot="10800000" flipH="1">
            <a:off x="0" y="0"/>
            <a:ext cx="12192000" cy="1315616"/>
          </a:xfrm>
          <a:prstGeom prst="round1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C7E4AF-E70A-92A4-A05C-D4EFD38BC78C}"/>
              </a:ext>
            </a:extLst>
          </p:cNvPr>
          <p:cNvSpPr txBox="1"/>
          <p:nvPr/>
        </p:nvSpPr>
        <p:spPr>
          <a:xfrm>
            <a:off x="-1" y="57643"/>
            <a:ext cx="92559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>
                <a:solidFill>
                  <a:schemeClr val="bg1"/>
                </a:solidFill>
                <a:latin typeface="+mj-lt"/>
              </a:rPr>
              <a:t>04. Data Cleaning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510FC2-3717-F266-A50B-91BB555CE9C5}"/>
              </a:ext>
            </a:extLst>
          </p:cNvPr>
          <p:cNvSpPr txBox="1"/>
          <p:nvPr/>
        </p:nvSpPr>
        <p:spPr>
          <a:xfrm>
            <a:off x="400050" y="1444725"/>
            <a:ext cx="5015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+mj-lt"/>
              </a:rPr>
              <a:t>Replace With Regular Expression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FEF480-729B-2E1C-99C6-06D51EE61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" y="4213583"/>
            <a:ext cx="5695951" cy="19874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ECD93D-38E4-E79F-634F-1ED8374FDB59}"/>
              </a:ext>
            </a:extLst>
          </p:cNvPr>
          <p:cNvSpPr txBox="1"/>
          <p:nvPr/>
        </p:nvSpPr>
        <p:spPr>
          <a:xfrm>
            <a:off x="6254621" y="2097054"/>
            <a:ext cx="553732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dirty="0">
                <a:effectLst/>
                <a:latin typeface="+mj-lt"/>
              </a:rPr>
              <a:t>data replacement refers to the process of filling in missing values or outliers in a dataset with alternative values. In this dataset of Ram Mandir blank spaces replaced with constant values which is zero.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C4B692-9948-4B80-FBF8-41A02D86BCEF}"/>
              </a:ext>
            </a:extLst>
          </p:cNvPr>
          <p:cNvSpPr txBox="1"/>
          <p:nvPr/>
        </p:nvSpPr>
        <p:spPr>
          <a:xfrm>
            <a:off x="6254621" y="4211039"/>
            <a:ext cx="553732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dirty="0">
                <a:effectLst/>
                <a:latin typeface="+mj-lt"/>
              </a:rPr>
              <a:t>Data removal involves completely eliminating entries or features from the dataset that are considered unusable or irrelevant.  In this dataset the unwanted data is removed to make data more clean </a:t>
            </a:r>
          </a:p>
        </p:txBody>
      </p:sp>
    </p:spTree>
    <p:extLst>
      <p:ext uri="{BB962C8B-B14F-4D97-AF65-F5344CB8AC3E}">
        <p14:creationId xmlns:p14="http://schemas.microsoft.com/office/powerpoint/2010/main" val="883515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Single Corner Rounded 1">
            <a:extLst>
              <a:ext uri="{FF2B5EF4-FFF2-40B4-BE49-F238E27FC236}">
                <a16:creationId xmlns:a16="http://schemas.microsoft.com/office/drawing/2014/main" id="{F222A42D-2C0A-7208-5D13-1B74B7C11292}"/>
              </a:ext>
            </a:extLst>
          </p:cNvPr>
          <p:cNvSpPr/>
          <p:nvPr/>
        </p:nvSpPr>
        <p:spPr>
          <a:xfrm rot="10800000" flipH="1">
            <a:off x="0" y="0"/>
            <a:ext cx="12192000" cy="1315616"/>
          </a:xfrm>
          <a:prstGeom prst="round1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5DDA4A-467F-A6D9-7980-42CCA736C54E}"/>
              </a:ext>
            </a:extLst>
          </p:cNvPr>
          <p:cNvSpPr txBox="1"/>
          <p:nvPr/>
        </p:nvSpPr>
        <p:spPr>
          <a:xfrm>
            <a:off x="-1" y="57643"/>
            <a:ext cx="92559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>
                <a:solidFill>
                  <a:schemeClr val="bg1"/>
                </a:solidFill>
                <a:latin typeface="+mj-lt"/>
              </a:rPr>
              <a:t>04. Data Cleaning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6767AE-5A4F-82D0-FF71-A7480325477F}"/>
              </a:ext>
            </a:extLst>
          </p:cNvPr>
          <p:cNvSpPr txBox="1"/>
          <p:nvPr/>
        </p:nvSpPr>
        <p:spPr>
          <a:xfrm>
            <a:off x="400050" y="1444725"/>
            <a:ext cx="4666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+mj-lt"/>
              </a:rPr>
              <a:t>Data Cleaning Using Python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7760ED-19DA-16EE-822A-840115512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2097053"/>
            <a:ext cx="11412505" cy="3059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6CE3B5-5225-0B7E-3792-E05548B7F641}"/>
              </a:ext>
            </a:extLst>
          </p:cNvPr>
          <p:cNvSpPr txBox="1"/>
          <p:nvPr/>
        </p:nvSpPr>
        <p:spPr>
          <a:xfrm>
            <a:off x="379446" y="5337110"/>
            <a:ext cx="114331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dirty="0">
                <a:latin typeface="+mj-lt"/>
              </a:rPr>
              <a:t>To clean data using python we use two techniques data replacement which replace data with some constant value &amp; data removal which remove unwanted data to make data  more clean. </a:t>
            </a:r>
          </a:p>
        </p:txBody>
      </p:sp>
    </p:spTree>
    <p:extLst>
      <p:ext uri="{BB962C8B-B14F-4D97-AF65-F5344CB8AC3E}">
        <p14:creationId xmlns:p14="http://schemas.microsoft.com/office/powerpoint/2010/main" val="1216470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Single Corner Rounded 1">
            <a:extLst>
              <a:ext uri="{FF2B5EF4-FFF2-40B4-BE49-F238E27FC236}">
                <a16:creationId xmlns:a16="http://schemas.microsoft.com/office/drawing/2014/main" id="{E6796843-ABAE-26FB-41A6-24395DBCC59B}"/>
              </a:ext>
            </a:extLst>
          </p:cNvPr>
          <p:cNvSpPr/>
          <p:nvPr/>
        </p:nvSpPr>
        <p:spPr>
          <a:xfrm rot="10800000" flipH="1">
            <a:off x="0" y="0"/>
            <a:ext cx="12192000" cy="1315616"/>
          </a:xfrm>
          <a:prstGeom prst="round1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3D5000-FC91-9553-5B07-B73D8DD0EFB1}"/>
              </a:ext>
            </a:extLst>
          </p:cNvPr>
          <p:cNvSpPr txBox="1"/>
          <p:nvPr/>
        </p:nvSpPr>
        <p:spPr>
          <a:xfrm>
            <a:off x="-1" y="57643"/>
            <a:ext cx="92559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>
                <a:solidFill>
                  <a:schemeClr val="bg1"/>
                </a:solidFill>
                <a:latin typeface="+mj-lt"/>
              </a:rPr>
              <a:t>04. Data Cleaning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DDA86A-BF96-FEEF-A187-40DD9F593CA9}"/>
              </a:ext>
            </a:extLst>
          </p:cNvPr>
          <p:cNvSpPr txBox="1"/>
          <p:nvPr/>
        </p:nvSpPr>
        <p:spPr>
          <a:xfrm>
            <a:off x="400050" y="1444725"/>
            <a:ext cx="4666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+mj-lt"/>
              </a:rPr>
              <a:t>Data Cleaning Using Python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0C24CD-B91C-C4C8-1F75-999A55F38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2253372"/>
            <a:ext cx="8165735" cy="21133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8108C8-2509-96F1-8542-F6A4D1B08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49" y="4542957"/>
            <a:ext cx="8165735" cy="21133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229824-F9B5-D2DB-33F2-585CC2B3503B}"/>
              </a:ext>
            </a:extLst>
          </p:cNvPr>
          <p:cNvSpPr txBox="1"/>
          <p:nvPr/>
        </p:nvSpPr>
        <p:spPr>
          <a:xfrm>
            <a:off x="9612475" y="3048439"/>
            <a:ext cx="1145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+mj-lt"/>
              </a:rPr>
              <a:t>Before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7853C5-86E9-466D-F2FC-57D24B9F5AF5}"/>
              </a:ext>
            </a:extLst>
          </p:cNvPr>
          <p:cNvSpPr txBox="1"/>
          <p:nvPr/>
        </p:nvSpPr>
        <p:spPr>
          <a:xfrm>
            <a:off x="9612475" y="5338023"/>
            <a:ext cx="1145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+mj-lt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2596939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Single Corner Rounded 1">
            <a:extLst>
              <a:ext uri="{FF2B5EF4-FFF2-40B4-BE49-F238E27FC236}">
                <a16:creationId xmlns:a16="http://schemas.microsoft.com/office/drawing/2014/main" id="{3ADEB6D1-E91A-2C53-2544-E086328B5AA7}"/>
              </a:ext>
            </a:extLst>
          </p:cNvPr>
          <p:cNvSpPr/>
          <p:nvPr/>
        </p:nvSpPr>
        <p:spPr>
          <a:xfrm rot="10800000" flipH="1">
            <a:off x="0" y="0"/>
            <a:ext cx="12192000" cy="1315616"/>
          </a:xfrm>
          <a:prstGeom prst="round1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6495AC-8694-15B8-EF58-D3A2CE25D94C}"/>
              </a:ext>
            </a:extLst>
          </p:cNvPr>
          <p:cNvSpPr txBox="1"/>
          <p:nvPr/>
        </p:nvSpPr>
        <p:spPr>
          <a:xfrm>
            <a:off x="-1" y="57643"/>
            <a:ext cx="92559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>
                <a:solidFill>
                  <a:schemeClr val="bg1"/>
                </a:solidFill>
                <a:latin typeface="+mj-lt"/>
              </a:rPr>
              <a:t>Conclusion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9A0A971-DF1B-A551-8AFA-4D2A4AC0D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389645"/>
              </p:ext>
            </p:extLst>
          </p:nvPr>
        </p:nvGraphicFramePr>
        <p:xfrm>
          <a:off x="914400" y="1660849"/>
          <a:ext cx="10363200" cy="507585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54400">
                  <a:extLst>
                    <a:ext uri="{9D8B030D-6E8A-4147-A177-3AD203B41FA5}">
                      <a16:colId xmlns:a16="http://schemas.microsoft.com/office/drawing/2014/main" val="1069011053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3676361848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123833402"/>
                    </a:ext>
                  </a:extLst>
                </a:gridCol>
              </a:tblGrid>
              <a:tr h="300256">
                <a:tc>
                  <a:txBody>
                    <a:bodyPr/>
                    <a:lstStyle/>
                    <a:p>
                      <a:pPr algn="l"/>
                      <a:r>
                        <a:rPr lang="en-IN" sz="24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Feature</a:t>
                      </a:r>
                    </a:p>
                  </a:txBody>
                  <a:tcPr marL="46127" marR="46127" marT="23064" marB="2306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b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Octoparse</a:t>
                      </a:r>
                    </a:p>
                  </a:txBody>
                  <a:tcPr marL="46127" marR="46127" marT="23064" marB="2306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Python</a:t>
                      </a:r>
                    </a:p>
                  </a:txBody>
                  <a:tcPr marL="46127" marR="46127" marT="23064" marB="23064" anchor="ctr"/>
                </a:tc>
                <a:extLst>
                  <a:ext uri="{0D108BD9-81ED-4DB2-BD59-A6C34878D82A}">
                    <a16:rowId xmlns:a16="http://schemas.microsoft.com/office/drawing/2014/main" val="2735944047"/>
                  </a:ext>
                </a:extLst>
              </a:tr>
              <a:tr h="558530">
                <a:tc>
                  <a:txBody>
                    <a:bodyPr/>
                    <a:lstStyle/>
                    <a:p>
                      <a:r>
                        <a:rPr lang="en-IN" sz="18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Ease of Use</a:t>
                      </a:r>
                    </a:p>
                  </a:txBody>
                  <a:tcPr marL="61503" marR="61503" marT="61503" marB="61503" anchor="ctr"/>
                </a:tc>
                <a:tc>
                  <a:txBody>
                    <a:bodyPr/>
                    <a:lstStyle/>
                    <a:p>
                      <a:r>
                        <a:rPr lang="en-IN" sz="18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Point-and-click interface, visual workflows</a:t>
                      </a:r>
                    </a:p>
                  </a:txBody>
                  <a:tcPr marL="61503" marR="61503" marT="61503" marB="61503" anchor="ctr"/>
                </a:tc>
                <a:tc>
                  <a:txBody>
                    <a:bodyPr/>
                    <a:lstStyle/>
                    <a:p>
                      <a:r>
                        <a:rPr lang="en-IN" sz="18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Requires coding knowledge</a:t>
                      </a:r>
                    </a:p>
                  </a:txBody>
                  <a:tcPr marL="61503" marR="61503" marT="61503" marB="61503" anchor="ctr"/>
                </a:tc>
                <a:extLst>
                  <a:ext uri="{0D108BD9-81ED-4DB2-BD59-A6C34878D82A}">
                    <a16:rowId xmlns:a16="http://schemas.microsoft.com/office/drawing/2014/main" val="3626444886"/>
                  </a:ext>
                </a:extLst>
              </a:tr>
              <a:tr h="414908">
                <a:tc>
                  <a:txBody>
                    <a:bodyPr/>
                    <a:lstStyle/>
                    <a:p>
                      <a:r>
                        <a:rPr lang="en-IN" sz="18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Learning Curve</a:t>
                      </a:r>
                    </a:p>
                  </a:txBody>
                  <a:tcPr marL="61503" marR="61503" marT="61503" marB="61503" anchor="ctr"/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Gentle, low barrier to entry</a:t>
                      </a:r>
                    </a:p>
                  </a:txBody>
                  <a:tcPr marL="61503" marR="61503" marT="61503" marB="61503" anchor="ctr"/>
                </a:tc>
                <a:tc>
                  <a:txBody>
                    <a:bodyPr/>
                    <a:lstStyle/>
                    <a:p>
                      <a:r>
                        <a:rPr lang="en-IN" sz="18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Steeper learning curve</a:t>
                      </a:r>
                    </a:p>
                  </a:txBody>
                  <a:tcPr marL="61503" marR="61503" marT="61503" marB="61503" anchor="ctr"/>
                </a:tc>
                <a:extLst>
                  <a:ext uri="{0D108BD9-81ED-4DB2-BD59-A6C34878D82A}">
                    <a16:rowId xmlns:a16="http://schemas.microsoft.com/office/drawing/2014/main" val="2459083042"/>
                  </a:ext>
                </a:extLst>
              </a:tr>
              <a:tr h="558530">
                <a:tc>
                  <a:txBody>
                    <a:bodyPr/>
                    <a:lstStyle/>
                    <a:p>
                      <a:r>
                        <a:rPr lang="en-IN" sz="18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Data Sources</a:t>
                      </a:r>
                    </a:p>
                  </a:txBody>
                  <a:tcPr marL="61503" marR="61503" marT="61503" marB="61503" anchor="ctr"/>
                </a:tc>
                <a:tc>
                  <a:txBody>
                    <a:bodyPr/>
                    <a:lstStyle/>
                    <a:p>
                      <a:r>
                        <a:rPr lang="en-IN" sz="18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Web scraping, APIs</a:t>
                      </a:r>
                    </a:p>
                  </a:txBody>
                  <a:tcPr marL="61503" marR="61503" marT="61503" marB="61503" anchor="ctr"/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Wide variety, including web, databases, files</a:t>
                      </a:r>
                    </a:p>
                  </a:txBody>
                  <a:tcPr marL="61503" marR="61503" marT="61503" marB="61503" anchor="ctr"/>
                </a:tc>
                <a:extLst>
                  <a:ext uri="{0D108BD9-81ED-4DB2-BD59-A6C34878D82A}">
                    <a16:rowId xmlns:a16="http://schemas.microsoft.com/office/drawing/2014/main" val="1629832281"/>
                  </a:ext>
                </a:extLst>
              </a:tr>
              <a:tr h="558530">
                <a:tc>
                  <a:txBody>
                    <a:bodyPr/>
                    <a:lstStyle/>
                    <a:p>
                      <a:r>
                        <a:rPr lang="en-IN" sz="18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Data Cleaning Functionality</a:t>
                      </a:r>
                    </a:p>
                  </a:txBody>
                  <a:tcPr marL="61503" marR="61503" marT="61503" marB="61503" anchor="ctr"/>
                </a:tc>
                <a:tc>
                  <a:txBody>
                    <a:bodyPr/>
                    <a:lstStyle/>
                    <a:p>
                      <a:r>
                        <a:rPr lang="en-IN" sz="18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Limited built-in functions</a:t>
                      </a:r>
                    </a:p>
                  </a:txBody>
                  <a:tcPr marL="61503" marR="61503" marT="61503" marB="61503" anchor="ctr"/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Extensive libraries with advanced capabilities</a:t>
                      </a:r>
                    </a:p>
                  </a:txBody>
                  <a:tcPr marL="61503" marR="61503" marT="61503" marB="61503" anchor="ctr"/>
                </a:tc>
                <a:extLst>
                  <a:ext uri="{0D108BD9-81ED-4DB2-BD59-A6C34878D82A}">
                    <a16:rowId xmlns:a16="http://schemas.microsoft.com/office/drawing/2014/main" val="3287743120"/>
                  </a:ext>
                </a:extLst>
              </a:tr>
              <a:tr h="414908">
                <a:tc>
                  <a:txBody>
                    <a:bodyPr/>
                    <a:lstStyle/>
                    <a:p>
                      <a:r>
                        <a:rPr lang="en-IN" sz="18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Customization</a:t>
                      </a:r>
                    </a:p>
                  </a:txBody>
                  <a:tcPr marL="61503" marR="61503" marT="61503" marB="61503" anchor="ctr"/>
                </a:tc>
                <a:tc>
                  <a:txBody>
                    <a:bodyPr/>
                    <a:lstStyle/>
                    <a:p>
                      <a:r>
                        <a:rPr lang="en-IN" sz="18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Limited scripting options</a:t>
                      </a:r>
                    </a:p>
                  </a:txBody>
                  <a:tcPr marL="61503" marR="61503" marT="61503" marB="61503" anchor="ctr"/>
                </a:tc>
                <a:tc>
                  <a:txBody>
                    <a:bodyPr/>
                    <a:lstStyle/>
                    <a:p>
                      <a:r>
                        <a:rPr lang="en-IN" sz="18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Highly customizable with code</a:t>
                      </a:r>
                    </a:p>
                  </a:txBody>
                  <a:tcPr marL="61503" marR="61503" marT="61503" marB="61503" anchor="ctr"/>
                </a:tc>
                <a:extLst>
                  <a:ext uri="{0D108BD9-81ED-4DB2-BD59-A6C34878D82A}">
                    <a16:rowId xmlns:a16="http://schemas.microsoft.com/office/drawing/2014/main" val="1750979075"/>
                  </a:ext>
                </a:extLst>
              </a:tr>
              <a:tr h="414908">
                <a:tc>
                  <a:txBody>
                    <a:bodyPr/>
                    <a:lstStyle/>
                    <a:p>
                      <a:r>
                        <a:rPr lang="en-IN" sz="18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Scalability</a:t>
                      </a:r>
                    </a:p>
                  </a:txBody>
                  <a:tcPr marL="61503" marR="61503" marT="61503" marB="61503" anchor="ctr"/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Good for small to medium datasets</a:t>
                      </a:r>
                    </a:p>
                  </a:txBody>
                  <a:tcPr marL="61503" marR="61503" marT="61503" marB="61503" anchor="ctr"/>
                </a:tc>
                <a:tc>
                  <a:txBody>
                    <a:bodyPr/>
                    <a:lstStyle/>
                    <a:p>
                      <a:r>
                        <a:rPr lang="en-IN" sz="18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Handles large datasets efficiently</a:t>
                      </a:r>
                    </a:p>
                  </a:txBody>
                  <a:tcPr marL="61503" marR="61503" marT="61503" marB="61503" anchor="ctr"/>
                </a:tc>
                <a:extLst>
                  <a:ext uri="{0D108BD9-81ED-4DB2-BD59-A6C34878D82A}">
                    <a16:rowId xmlns:a16="http://schemas.microsoft.com/office/drawing/2014/main" val="2521189144"/>
                  </a:ext>
                </a:extLst>
              </a:tr>
              <a:tr h="702152">
                <a:tc>
                  <a:txBody>
                    <a:bodyPr/>
                    <a:lstStyle/>
                    <a:p>
                      <a:r>
                        <a:rPr lang="en-IN" sz="18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Cost</a:t>
                      </a:r>
                    </a:p>
                  </a:txBody>
                  <a:tcPr marL="61503" marR="61503" marT="61503" marB="61503" anchor="ctr"/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Free plan with limitations, paid plans available</a:t>
                      </a:r>
                    </a:p>
                  </a:txBody>
                  <a:tcPr marL="61503" marR="61503" marT="61503" marB="61503" anchor="ctr"/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Open-source and free, optional libraries may have costs</a:t>
                      </a:r>
                    </a:p>
                  </a:txBody>
                  <a:tcPr marL="61503" marR="61503" marT="61503" marB="61503" anchor="ctr"/>
                </a:tc>
                <a:extLst>
                  <a:ext uri="{0D108BD9-81ED-4DB2-BD59-A6C34878D82A}">
                    <a16:rowId xmlns:a16="http://schemas.microsoft.com/office/drawing/2014/main" val="4157567526"/>
                  </a:ext>
                </a:extLst>
              </a:tr>
              <a:tr h="702152">
                <a:tc>
                  <a:txBody>
                    <a:bodyPr/>
                    <a:lstStyle/>
                    <a:p>
                      <a:r>
                        <a:rPr lang="en-IN" sz="18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Community Support</a:t>
                      </a:r>
                    </a:p>
                  </a:txBody>
                  <a:tcPr marL="61503" marR="61503" marT="61503" marB="61503" anchor="ctr"/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Growing community, but limited compared to Python</a:t>
                      </a:r>
                    </a:p>
                  </a:txBody>
                  <a:tcPr marL="61503" marR="61503" marT="61503" marB="61503" anchor="ctr"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Large and active community, extensive resources available</a:t>
                      </a:r>
                    </a:p>
                  </a:txBody>
                  <a:tcPr marL="61503" marR="61503" marT="61503" marB="61503" anchor="ctr"/>
                </a:tc>
                <a:extLst>
                  <a:ext uri="{0D108BD9-81ED-4DB2-BD59-A6C34878D82A}">
                    <a16:rowId xmlns:a16="http://schemas.microsoft.com/office/drawing/2014/main" val="1315266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988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2AF7D91-1D4E-A46F-0F25-93CDCB6D23F1}"/>
              </a:ext>
            </a:extLst>
          </p:cNvPr>
          <p:cNvSpPr txBox="1"/>
          <p:nvPr/>
        </p:nvSpPr>
        <p:spPr>
          <a:xfrm>
            <a:off x="3873130" y="2944811"/>
            <a:ext cx="38991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200" b="1" dirty="0">
                <a:solidFill>
                  <a:srgbClr val="242D3C"/>
                </a:solidFill>
                <a:latin typeface="+mj-lt"/>
              </a:rPr>
              <a:t>Thank You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FAE92D-E623-27F5-BF95-C02347585590}"/>
              </a:ext>
            </a:extLst>
          </p:cNvPr>
          <p:cNvGrpSpPr/>
          <p:nvPr/>
        </p:nvGrpSpPr>
        <p:grpSpPr>
          <a:xfrm>
            <a:off x="-2" y="-6"/>
            <a:ext cx="4264094" cy="4539868"/>
            <a:chOff x="-2" y="-6"/>
            <a:chExt cx="4264094" cy="4539868"/>
          </a:xfrm>
        </p:grpSpPr>
        <p:sp>
          <p:nvSpPr>
            <p:cNvPr id="3" name="Teardrop 2">
              <a:extLst>
                <a:ext uri="{FF2B5EF4-FFF2-40B4-BE49-F238E27FC236}">
                  <a16:creationId xmlns:a16="http://schemas.microsoft.com/office/drawing/2014/main" id="{B45D3CA3-9637-33B7-4D7A-37D64095C030}"/>
                </a:ext>
              </a:extLst>
            </p:cNvPr>
            <p:cNvSpPr/>
            <p:nvPr/>
          </p:nvSpPr>
          <p:spPr>
            <a:xfrm rot="16200000">
              <a:off x="-143452" y="143448"/>
              <a:ext cx="3580610" cy="3293707"/>
            </a:xfrm>
            <a:prstGeom prst="teardrop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Teardrop 3">
              <a:extLst>
                <a:ext uri="{FF2B5EF4-FFF2-40B4-BE49-F238E27FC236}">
                  <a16:creationId xmlns:a16="http://schemas.microsoft.com/office/drawing/2014/main" id="{96507CC8-722E-8D26-8EB9-86D1300B9DDF}"/>
                </a:ext>
              </a:extLst>
            </p:cNvPr>
            <p:cNvSpPr/>
            <p:nvPr/>
          </p:nvSpPr>
          <p:spPr>
            <a:xfrm rot="16200000">
              <a:off x="1256522" y="-1256526"/>
              <a:ext cx="1751048" cy="4264092"/>
            </a:xfrm>
            <a:prstGeom prst="teardrop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Teardrop 4">
              <a:extLst>
                <a:ext uri="{FF2B5EF4-FFF2-40B4-BE49-F238E27FC236}">
                  <a16:creationId xmlns:a16="http://schemas.microsoft.com/office/drawing/2014/main" id="{445A6EF2-F41C-6D32-2B9D-AA9E88B7C6DA}"/>
                </a:ext>
              </a:extLst>
            </p:cNvPr>
            <p:cNvSpPr/>
            <p:nvPr/>
          </p:nvSpPr>
          <p:spPr>
            <a:xfrm rot="16200000">
              <a:off x="-1047625" y="1047617"/>
              <a:ext cx="4539868" cy="2444622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E7D4733-4B3D-537F-95EF-1326F82679AB}"/>
              </a:ext>
            </a:extLst>
          </p:cNvPr>
          <p:cNvGrpSpPr/>
          <p:nvPr/>
        </p:nvGrpSpPr>
        <p:grpSpPr>
          <a:xfrm rot="10800000">
            <a:off x="7943455" y="2318132"/>
            <a:ext cx="4264094" cy="4539868"/>
            <a:chOff x="-2" y="-6"/>
            <a:chExt cx="4264094" cy="4539868"/>
          </a:xfrm>
        </p:grpSpPr>
        <p:sp>
          <p:nvSpPr>
            <p:cNvPr id="7" name="Teardrop 6">
              <a:extLst>
                <a:ext uri="{FF2B5EF4-FFF2-40B4-BE49-F238E27FC236}">
                  <a16:creationId xmlns:a16="http://schemas.microsoft.com/office/drawing/2014/main" id="{27E51E4B-87AD-AF91-9DEB-FEC01DD90266}"/>
                </a:ext>
              </a:extLst>
            </p:cNvPr>
            <p:cNvSpPr/>
            <p:nvPr/>
          </p:nvSpPr>
          <p:spPr>
            <a:xfrm rot="16200000">
              <a:off x="-143452" y="143448"/>
              <a:ext cx="3580610" cy="3293707"/>
            </a:xfrm>
            <a:prstGeom prst="teardrop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Teardrop 9">
              <a:extLst>
                <a:ext uri="{FF2B5EF4-FFF2-40B4-BE49-F238E27FC236}">
                  <a16:creationId xmlns:a16="http://schemas.microsoft.com/office/drawing/2014/main" id="{74FE218E-49ED-5E30-1DF1-A29B33F6C5CC}"/>
                </a:ext>
              </a:extLst>
            </p:cNvPr>
            <p:cNvSpPr/>
            <p:nvPr/>
          </p:nvSpPr>
          <p:spPr>
            <a:xfrm rot="16200000">
              <a:off x="1256522" y="-1256526"/>
              <a:ext cx="1751048" cy="4264092"/>
            </a:xfrm>
            <a:prstGeom prst="teardrop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Teardrop 10">
              <a:extLst>
                <a:ext uri="{FF2B5EF4-FFF2-40B4-BE49-F238E27FC236}">
                  <a16:creationId xmlns:a16="http://schemas.microsoft.com/office/drawing/2014/main" id="{672F2483-DB44-A09B-F7FC-8A5D380ECF86}"/>
                </a:ext>
              </a:extLst>
            </p:cNvPr>
            <p:cNvSpPr/>
            <p:nvPr/>
          </p:nvSpPr>
          <p:spPr>
            <a:xfrm rot="16200000">
              <a:off x="-1047625" y="1047617"/>
              <a:ext cx="4539868" cy="2444622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264149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Single Corner Rounded 1">
            <a:extLst>
              <a:ext uri="{FF2B5EF4-FFF2-40B4-BE49-F238E27FC236}">
                <a16:creationId xmlns:a16="http://schemas.microsoft.com/office/drawing/2014/main" id="{D68DF5B7-65B9-93E0-D1FB-6408CD82A38D}"/>
              </a:ext>
            </a:extLst>
          </p:cNvPr>
          <p:cNvSpPr/>
          <p:nvPr/>
        </p:nvSpPr>
        <p:spPr>
          <a:xfrm rot="10800000" flipH="1">
            <a:off x="0" y="0"/>
            <a:ext cx="12192000" cy="1315616"/>
          </a:xfrm>
          <a:prstGeom prst="round1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650022-3202-7893-220D-DE7EDC78A9BC}"/>
              </a:ext>
            </a:extLst>
          </p:cNvPr>
          <p:cNvSpPr txBox="1"/>
          <p:nvPr/>
        </p:nvSpPr>
        <p:spPr>
          <a:xfrm>
            <a:off x="0" y="57643"/>
            <a:ext cx="7623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>
                <a:solidFill>
                  <a:schemeClr val="bg1"/>
                </a:solidFill>
                <a:latin typeface="+mj-lt"/>
              </a:rPr>
              <a:t>01. Various Opinions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88D394-9287-1F82-7C20-61ACFA051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15" y="1488271"/>
            <a:ext cx="4282288" cy="30837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9DD245-A1F2-EEBC-AE80-277D07C41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232" y="1488272"/>
            <a:ext cx="4169648" cy="51055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A1B1B7-C2C2-6183-008D-3CF3BA889E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415" y="4734494"/>
            <a:ext cx="4282288" cy="18593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BF5E3B-EA4E-4080-48FC-431B95A5CB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8409" y="1488271"/>
            <a:ext cx="3009751" cy="510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173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Single Corner Rounded 1">
            <a:extLst>
              <a:ext uri="{FF2B5EF4-FFF2-40B4-BE49-F238E27FC236}">
                <a16:creationId xmlns:a16="http://schemas.microsoft.com/office/drawing/2014/main" id="{23B08B08-6863-7DA7-4ED6-ADDB67A2F344}"/>
              </a:ext>
            </a:extLst>
          </p:cNvPr>
          <p:cNvSpPr/>
          <p:nvPr/>
        </p:nvSpPr>
        <p:spPr>
          <a:xfrm rot="10800000" flipH="1">
            <a:off x="0" y="0"/>
            <a:ext cx="12192000" cy="1315616"/>
          </a:xfrm>
          <a:prstGeom prst="round1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D643CA-E4D0-78BC-49EC-7084B132F1C9}"/>
              </a:ext>
            </a:extLst>
          </p:cNvPr>
          <p:cNvSpPr txBox="1"/>
          <p:nvPr/>
        </p:nvSpPr>
        <p:spPr>
          <a:xfrm>
            <a:off x="0" y="57643"/>
            <a:ext cx="7623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>
                <a:solidFill>
                  <a:schemeClr val="bg1"/>
                </a:solidFill>
                <a:latin typeface="+mj-lt"/>
              </a:rPr>
              <a:t>01. Various Opinions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04304FA-F09D-2F9F-36D6-0026F2DA71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954567"/>
              </p:ext>
            </p:extLst>
          </p:nvPr>
        </p:nvGraphicFramePr>
        <p:xfrm>
          <a:off x="2284445" y="1373261"/>
          <a:ext cx="7623110" cy="51733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AEFC1A3-95A3-6292-A73D-C32F43965FAB}"/>
              </a:ext>
            </a:extLst>
          </p:cNvPr>
          <p:cNvSpPr txBox="1"/>
          <p:nvPr/>
        </p:nvSpPr>
        <p:spPr>
          <a:xfrm>
            <a:off x="7296738" y="359058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+mj-lt"/>
              </a:rPr>
              <a:t>1356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CD2D0C-0768-BDE3-FAE4-8290A0D7AD0E}"/>
              </a:ext>
            </a:extLst>
          </p:cNvPr>
          <p:cNvSpPr txBox="1"/>
          <p:nvPr/>
        </p:nvSpPr>
        <p:spPr>
          <a:xfrm>
            <a:off x="4116658" y="268634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+mj-lt"/>
              </a:rPr>
              <a:t>434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7CAF45-D4D7-75C2-B68A-3E7EF658B3E1}"/>
              </a:ext>
            </a:extLst>
          </p:cNvPr>
          <p:cNvSpPr txBox="1"/>
          <p:nvPr/>
        </p:nvSpPr>
        <p:spPr>
          <a:xfrm>
            <a:off x="5589858" y="20157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+mj-lt"/>
              </a:rPr>
              <a:t>90</a:t>
            </a:r>
          </a:p>
        </p:txBody>
      </p:sp>
    </p:spTree>
    <p:extLst>
      <p:ext uri="{BB962C8B-B14F-4D97-AF65-F5344CB8AC3E}">
        <p14:creationId xmlns:p14="http://schemas.microsoft.com/office/powerpoint/2010/main" val="4075373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Single Corner Rounded 1">
            <a:extLst>
              <a:ext uri="{FF2B5EF4-FFF2-40B4-BE49-F238E27FC236}">
                <a16:creationId xmlns:a16="http://schemas.microsoft.com/office/drawing/2014/main" id="{666AF7A8-E0A2-48BE-0582-D428D26CE302}"/>
              </a:ext>
            </a:extLst>
          </p:cNvPr>
          <p:cNvSpPr/>
          <p:nvPr/>
        </p:nvSpPr>
        <p:spPr>
          <a:xfrm rot="10800000" flipH="1">
            <a:off x="0" y="0"/>
            <a:ext cx="12192000" cy="1315616"/>
          </a:xfrm>
          <a:prstGeom prst="round1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6618D3-CB3A-C93A-8122-95D9E29693A1}"/>
              </a:ext>
            </a:extLst>
          </p:cNvPr>
          <p:cNvSpPr txBox="1"/>
          <p:nvPr/>
        </p:nvSpPr>
        <p:spPr>
          <a:xfrm>
            <a:off x="0" y="57643"/>
            <a:ext cx="7623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>
                <a:solidFill>
                  <a:schemeClr val="bg1"/>
                </a:solidFill>
                <a:latin typeface="+mj-lt"/>
              </a:rPr>
              <a:t>01. Various Opinions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522CA35-06E9-C460-7F37-0ADE2A797B6B}"/>
              </a:ext>
            </a:extLst>
          </p:cNvPr>
          <p:cNvSpPr/>
          <p:nvPr/>
        </p:nvSpPr>
        <p:spPr>
          <a:xfrm>
            <a:off x="223935" y="1827349"/>
            <a:ext cx="3638939" cy="38923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800" b="0" i="0" dirty="0">
              <a:effectLst/>
              <a:latin typeface="+mj-lt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5B5B283-118B-C0EF-09E0-8253C67130D0}"/>
              </a:ext>
            </a:extLst>
          </p:cNvPr>
          <p:cNvSpPr/>
          <p:nvPr/>
        </p:nvSpPr>
        <p:spPr>
          <a:xfrm>
            <a:off x="8229599" y="1827349"/>
            <a:ext cx="3638939" cy="38923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D738B7-B600-8394-FFCC-8BAD274EDBE5}"/>
              </a:ext>
            </a:extLst>
          </p:cNvPr>
          <p:cNvSpPr/>
          <p:nvPr/>
        </p:nvSpPr>
        <p:spPr>
          <a:xfrm>
            <a:off x="4226767" y="1827349"/>
            <a:ext cx="3638939" cy="38923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E01137-51C7-0ECA-C467-31AD3520C7CA}"/>
              </a:ext>
            </a:extLst>
          </p:cNvPr>
          <p:cNvSpPr txBox="1"/>
          <p:nvPr/>
        </p:nvSpPr>
        <p:spPr>
          <a:xfrm>
            <a:off x="438538" y="2262024"/>
            <a:ext cx="32097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dirty="0">
                <a:effectLst/>
                <a:latin typeface="+mj-lt"/>
              </a:rPr>
              <a:t>Positive</a:t>
            </a:r>
          </a:p>
          <a:p>
            <a:endParaRPr lang="en-US" sz="1800" b="0" i="0" dirty="0">
              <a:effectLst/>
              <a:latin typeface="+mj-lt"/>
            </a:endParaRPr>
          </a:p>
          <a:p>
            <a:r>
              <a:rPr lang="en-US" sz="1800" b="0" i="0" dirty="0">
                <a:effectLst/>
                <a:latin typeface="+mj-lt"/>
              </a:rPr>
              <a:t>Hindus who believe in the historical and religious significance of the site view the Ram Mandir as a fulfillment of a longstanding desire and a symbol of cultural revival. 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FE0A09-21F5-B275-BA12-CD3B889C3ACB}"/>
              </a:ext>
            </a:extLst>
          </p:cNvPr>
          <p:cNvSpPr txBox="1"/>
          <p:nvPr/>
        </p:nvSpPr>
        <p:spPr>
          <a:xfrm>
            <a:off x="4455367" y="2262024"/>
            <a:ext cx="31817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i="0" dirty="0">
                <a:effectLst/>
                <a:latin typeface="+mj-lt"/>
              </a:rPr>
              <a:t>Neutral</a:t>
            </a:r>
          </a:p>
          <a:p>
            <a:pPr algn="l"/>
            <a:endParaRPr lang="en-US" sz="1800" b="0" i="0" dirty="0">
              <a:effectLst/>
              <a:latin typeface="+mj-lt"/>
            </a:endParaRPr>
          </a:p>
          <a:p>
            <a:pPr algn="l"/>
            <a:r>
              <a:rPr lang="en-US" sz="1800" b="0" i="0" dirty="0">
                <a:effectLst/>
                <a:latin typeface="+mj-lt"/>
              </a:rPr>
              <a:t>Some individuals might hold neutral opinions, acknowledging the significance of the issue for both Hindus and Muslims but avoiding taking sides.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562F71-1172-2BB1-E6FD-EB00F9A2CAB5}"/>
              </a:ext>
            </a:extLst>
          </p:cNvPr>
          <p:cNvSpPr txBox="1"/>
          <p:nvPr/>
        </p:nvSpPr>
        <p:spPr>
          <a:xfrm>
            <a:off x="8458199" y="2262023"/>
            <a:ext cx="31817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b="1" i="0" dirty="0">
                <a:effectLst/>
                <a:latin typeface="+mj-lt"/>
              </a:rPr>
              <a:t>Negative</a:t>
            </a:r>
          </a:p>
          <a:p>
            <a:pPr algn="just"/>
            <a:endParaRPr lang="en-US" sz="1800" dirty="0">
              <a:latin typeface="+mj-lt"/>
            </a:endParaRPr>
          </a:p>
          <a:p>
            <a:pPr algn="just"/>
            <a:r>
              <a:rPr lang="en-US" sz="1800" dirty="0">
                <a:latin typeface="+mj-lt"/>
              </a:rPr>
              <a:t>Some Muslims</a:t>
            </a:r>
            <a:r>
              <a:rPr lang="en-US" sz="1800" b="0" i="0" dirty="0">
                <a:effectLst/>
                <a:latin typeface="+mj-lt"/>
              </a:rPr>
              <a:t> with historical and religious connections to the site view the construction of the Ram Mandir on the disputed land as a violation of their religious rights and a setback to interfaith harmony. </a:t>
            </a:r>
          </a:p>
        </p:txBody>
      </p:sp>
    </p:spTree>
    <p:extLst>
      <p:ext uri="{BB962C8B-B14F-4D97-AF65-F5344CB8AC3E}">
        <p14:creationId xmlns:p14="http://schemas.microsoft.com/office/powerpoint/2010/main" val="2314473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AEB1745C-D1D4-2231-B4AA-E888078FD495}"/>
              </a:ext>
            </a:extLst>
          </p:cNvPr>
          <p:cNvSpPr/>
          <p:nvPr/>
        </p:nvSpPr>
        <p:spPr>
          <a:xfrm rot="10800000" flipH="1">
            <a:off x="0" y="0"/>
            <a:ext cx="12192000" cy="1315616"/>
          </a:xfrm>
          <a:prstGeom prst="round1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CE9266-E8FA-EBEA-4EC1-7CF29598C33E}"/>
              </a:ext>
            </a:extLst>
          </p:cNvPr>
          <p:cNvSpPr txBox="1"/>
          <p:nvPr/>
        </p:nvSpPr>
        <p:spPr>
          <a:xfrm>
            <a:off x="914400" y="1660849"/>
            <a:ext cx="10363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+mj-lt"/>
              </a:rPr>
              <a:t>T</a:t>
            </a:r>
            <a:r>
              <a:rPr lang="en-US" sz="2800" b="0" i="0" dirty="0">
                <a:effectLst/>
                <a:latin typeface="+mj-lt"/>
              </a:rPr>
              <a:t>here is Positiv</a:t>
            </a:r>
            <a:r>
              <a:rPr lang="en-US" sz="2800" dirty="0">
                <a:latin typeface="+mj-lt"/>
              </a:rPr>
              <a:t>e </a:t>
            </a:r>
            <a:r>
              <a:rPr lang="en-US" sz="2800" b="0" i="0" dirty="0">
                <a:effectLst/>
                <a:latin typeface="+mj-lt"/>
              </a:rPr>
              <a:t>opinion that dominates the discussion about the Ram Mandir Pran Pratishtha. It's a complex issue with diverse perspectives, and each viewpoint holds significant weight and representation within different sections of Indian society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EA2DE8-7C32-7F7D-A8AC-09551DE4BBD4}"/>
              </a:ext>
            </a:extLst>
          </p:cNvPr>
          <p:cNvSpPr txBox="1"/>
          <p:nvPr/>
        </p:nvSpPr>
        <p:spPr>
          <a:xfrm>
            <a:off x="-1" y="57643"/>
            <a:ext cx="92559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>
                <a:solidFill>
                  <a:schemeClr val="bg1"/>
                </a:solidFill>
                <a:latin typeface="+mj-lt"/>
              </a:rPr>
              <a:t>02. Opinions Domination</a:t>
            </a:r>
          </a:p>
        </p:txBody>
      </p:sp>
    </p:spTree>
    <p:extLst>
      <p:ext uri="{BB962C8B-B14F-4D97-AF65-F5344CB8AC3E}">
        <p14:creationId xmlns:p14="http://schemas.microsoft.com/office/powerpoint/2010/main" val="3153505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55D0DBE8-3E10-01AF-CAA1-3B94B6F7A3DC}"/>
              </a:ext>
            </a:extLst>
          </p:cNvPr>
          <p:cNvSpPr/>
          <p:nvPr/>
        </p:nvSpPr>
        <p:spPr>
          <a:xfrm rot="10800000" flipH="1">
            <a:off x="0" y="0"/>
            <a:ext cx="12192000" cy="1315616"/>
          </a:xfrm>
          <a:prstGeom prst="round1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5D90AC-6450-5A07-CFCA-346B24A6A528}"/>
              </a:ext>
            </a:extLst>
          </p:cNvPr>
          <p:cNvSpPr txBox="1"/>
          <p:nvPr/>
        </p:nvSpPr>
        <p:spPr>
          <a:xfrm>
            <a:off x="914400" y="1660849"/>
            <a:ext cx="10363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0" i="0" dirty="0">
                <a:effectLst/>
                <a:latin typeface="+mj-lt"/>
              </a:rPr>
              <a:t>High interest: When something resonates strongly with audiences, creators often revisit it due to demand, leading to multiple versions or similar pieces. Think sequels, trending topics, or popular memes.</a:t>
            </a:r>
          </a:p>
          <a:p>
            <a:pPr algn="just"/>
            <a:endParaRPr lang="en-US" sz="2800" b="0" i="0" dirty="0">
              <a:effectLst/>
              <a:latin typeface="+mj-lt"/>
            </a:endParaRPr>
          </a:p>
          <a:p>
            <a:pPr algn="just"/>
            <a:r>
              <a:rPr lang="en-US" sz="2800" b="0" i="0" dirty="0">
                <a:effectLst/>
                <a:latin typeface="+mj-lt"/>
              </a:rPr>
              <a:t>Limited source diversity: If there are few sources or perspectives on a topic, content naturally overlaps as creators rely on the same information or tropes. This can happen in niche fields, echo chambers, or under restricted access to information.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36D946-9552-F5B5-CEF8-5BE378C73904}"/>
              </a:ext>
            </a:extLst>
          </p:cNvPr>
          <p:cNvSpPr txBox="1"/>
          <p:nvPr/>
        </p:nvSpPr>
        <p:spPr>
          <a:xfrm>
            <a:off x="-1" y="57643"/>
            <a:ext cx="92559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>
                <a:solidFill>
                  <a:schemeClr val="bg1"/>
                </a:solidFill>
                <a:latin typeface="+mj-lt"/>
              </a:rPr>
              <a:t>03. Content Repetition</a:t>
            </a:r>
          </a:p>
        </p:txBody>
      </p:sp>
    </p:spTree>
    <p:extLst>
      <p:ext uri="{BB962C8B-B14F-4D97-AF65-F5344CB8AC3E}">
        <p14:creationId xmlns:p14="http://schemas.microsoft.com/office/powerpoint/2010/main" val="708064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0648DC81-3284-28DA-BD7E-59B3575B08B2}"/>
              </a:ext>
            </a:extLst>
          </p:cNvPr>
          <p:cNvSpPr/>
          <p:nvPr/>
        </p:nvSpPr>
        <p:spPr>
          <a:xfrm rot="10800000" flipH="1">
            <a:off x="0" y="0"/>
            <a:ext cx="12192000" cy="1315616"/>
          </a:xfrm>
          <a:prstGeom prst="round1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331C63-B676-8E99-61B2-992813B02843}"/>
              </a:ext>
            </a:extLst>
          </p:cNvPr>
          <p:cNvSpPr txBox="1"/>
          <p:nvPr/>
        </p:nvSpPr>
        <p:spPr>
          <a:xfrm>
            <a:off x="-1" y="57643"/>
            <a:ext cx="92559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>
                <a:solidFill>
                  <a:schemeClr val="bg1"/>
                </a:solidFill>
                <a:latin typeface="+mj-lt"/>
              </a:rPr>
              <a:t>03. Content Repetition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98B2F1-E041-EAE4-C4D4-B0080D0F7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2097054"/>
            <a:ext cx="11391900" cy="4343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CC7B5F-9ED2-D4A9-AC73-47E42E67B17E}"/>
              </a:ext>
            </a:extLst>
          </p:cNvPr>
          <p:cNvSpPr txBox="1"/>
          <p:nvPr/>
        </p:nvSpPr>
        <p:spPr>
          <a:xfrm>
            <a:off x="400050" y="1444725"/>
            <a:ext cx="3209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+mj-lt"/>
              </a:rPr>
              <a:t>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2520719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Single Corner Rounded 1">
            <a:extLst>
              <a:ext uri="{FF2B5EF4-FFF2-40B4-BE49-F238E27FC236}">
                <a16:creationId xmlns:a16="http://schemas.microsoft.com/office/drawing/2014/main" id="{0792213A-FE13-9252-B6DE-E57E848464B2}"/>
              </a:ext>
            </a:extLst>
          </p:cNvPr>
          <p:cNvSpPr/>
          <p:nvPr/>
        </p:nvSpPr>
        <p:spPr>
          <a:xfrm rot="10800000" flipH="1">
            <a:off x="0" y="0"/>
            <a:ext cx="12192000" cy="1315616"/>
          </a:xfrm>
          <a:prstGeom prst="round1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5AC1F3-6CF9-B0C3-AC7E-863D001190BB}"/>
              </a:ext>
            </a:extLst>
          </p:cNvPr>
          <p:cNvSpPr txBox="1"/>
          <p:nvPr/>
        </p:nvSpPr>
        <p:spPr>
          <a:xfrm>
            <a:off x="-1" y="57643"/>
            <a:ext cx="92559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>
                <a:solidFill>
                  <a:schemeClr val="bg1"/>
                </a:solidFill>
                <a:latin typeface="+mj-lt"/>
              </a:rPr>
              <a:t>03. Content Repetition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05CF59-BB8C-5CFA-1750-5643C672E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005" y="1800259"/>
            <a:ext cx="8379989" cy="418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705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Single Corner Rounded 1">
            <a:extLst>
              <a:ext uri="{FF2B5EF4-FFF2-40B4-BE49-F238E27FC236}">
                <a16:creationId xmlns:a16="http://schemas.microsoft.com/office/drawing/2014/main" id="{934BA460-27B7-83D0-2EE5-452DFD126FA9}"/>
              </a:ext>
            </a:extLst>
          </p:cNvPr>
          <p:cNvSpPr/>
          <p:nvPr/>
        </p:nvSpPr>
        <p:spPr>
          <a:xfrm rot="10800000" flipH="1">
            <a:off x="0" y="0"/>
            <a:ext cx="12192000" cy="1315616"/>
          </a:xfrm>
          <a:prstGeom prst="round1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710955-D651-A076-26EB-795655923EF5}"/>
              </a:ext>
            </a:extLst>
          </p:cNvPr>
          <p:cNvSpPr txBox="1"/>
          <p:nvPr/>
        </p:nvSpPr>
        <p:spPr>
          <a:xfrm>
            <a:off x="-1" y="57643"/>
            <a:ext cx="92559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>
                <a:solidFill>
                  <a:schemeClr val="bg1"/>
                </a:solidFill>
                <a:latin typeface="+mj-lt"/>
              </a:rPr>
              <a:t>04. Data Cleaning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C3CF2D-9805-5D64-E802-8ABB89B81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666" y="2097053"/>
            <a:ext cx="8566668" cy="45287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A2A3F87-F517-E08B-22CF-B582F73A45E5}"/>
              </a:ext>
            </a:extLst>
          </p:cNvPr>
          <p:cNvSpPr txBox="1"/>
          <p:nvPr/>
        </p:nvSpPr>
        <p:spPr>
          <a:xfrm>
            <a:off x="400050" y="1444725"/>
            <a:ext cx="4666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+mj-lt"/>
              </a:rPr>
              <a:t>Data Cleaning Using </a:t>
            </a:r>
            <a:r>
              <a:rPr lang="en-IN" sz="2800" dirty="0" err="1">
                <a:latin typeface="+mj-lt"/>
              </a:rPr>
              <a:t>Octoparse</a:t>
            </a:r>
            <a:endParaRPr lang="en-IN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9743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</TotalTime>
  <Words>490</Words>
  <Application>Microsoft Office PowerPoint</Application>
  <PresentationFormat>Widescreen</PresentationFormat>
  <Paragraphs>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Hemant Misal</dc:creator>
  <cp:lastModifiedBy>Dattatraya Mundhe</cp:lastModifiedBy>
  <cp:revision>11</cp:revision>
  <dcterms:created xsi:type="dcterms:W3CDTF">2024-02-07T17:49:01Z</dcterms:created>
  <dcterms:modified xsi:type="dcterms:W3CDTF">2024-04-22T07:55:31Z</dcterms:modified>
</cp:coreProperties>
</file>