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2E0C-420B-FD8D-E027-04027B8AF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F4E26A-F0EF-F1C7-B6DD-E8D75D7DC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4BF520-46F7-C2F1-B184-A20218928E10}"/>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5" name="Footer Placeholder 4">
            <a:extLst>
              <a:ext uri="{FF2B5EF4-FFF2-40B4-BE49-F238E27FC236}">
                <a16:creationId xmlns:a16="http://schemas.microsoft.com/office/drawing/2014/main" id="{14EF352B-94ED-50ED-ED3A-442F4B098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0B293-5572-B22F-208D-9006941FD3D8}"/>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12083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A34-43EC-6F00-5E31-BEE8F1D484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E06EB4-D359-1AA3-2B2A-D54BD7FC2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36A08-3B3C-ED73-0947-B4F5F07CA9EE}"/>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5" name="Footer Placeholder 4">
            <a:extLst>
              <a:ext uri="{FF2B5EF4-FFF2-40B4-BE49-F238E27FC236}">
                <a16:creationId xmlns:a16="http://schemas.microsoft.com/office/drawing/2014/main" id="{F0A93FE2-29ED-C5BA-F610-51874D676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5F25E-1EE8-230F-2C41-C80465B61069}"/>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226317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F8463-5F16-6CD3-9CBB-897DFAEFD2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377A1-3D81-00A6-99BB-B0E9B1037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C5574-4628-F7A4-D5E6-9E18DB54DA44}"/>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5" name="Footer Placeholder 4">
            <a:extLst>
              <a:ext uri="{FF2B5EF4-FFF2-40B4-BE49-F238E27FC236}">
                <a16:creationId xmlns:a16="http://schemas.microsoft.com/office/drawing/2014/main" id="{212CFD0B-EEA4-5F6A-0148-01D52808F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B70DD-DB25-CC43-6CE1-FA2F44168B6B}"/>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279181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943C-7E48-D1B8-95AD-5B9CF73374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A2CE0-24CE-5C63-2F98-839C2B694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37E138-D51B-4AF4-F7E3-B49FEE71A8DD}"/>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5" name="Footer Placeholder 4">
            <a:extLst>
              <a:ext uri="{FF2B5EF4-FFF2-40B4-BE49-F238E27FC236}">
                <a16:creationId xmlns:a16="http://schemas.microsoft.com/office/drawing/2014/main" id="{2BC28E31-D3CC-A8F0-3A3F-7F2C7487F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5E264-0BFA-4040-6741-171A4E4E6E1B}"/>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189127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F0C1-1F61-F455-942C-3F2A8FC28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5AF1A3-D3FD-0E56-AEA9-F418D2FF4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0B256-216F-1F8E-EE49-A0413BE51A7C}"/>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5" name="Footer Placeholder 4">
            <a:extLst>
              <a:ext uri="{FF2B5EF4-FFF2-40B4-BE49-F238E27FC236}">
                <a16:creationId xmlns:a16="http://schemas.microsoft.com/office/drawing/2014/main" id="{D5FB9B33-5150-4CA3-FB28-EFED038F8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2E0F8-2A03-D336-8501-2AA63F97D1F8}"/>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295340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F26C-20BB-2A38-A24A-DC8A89BC08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FB500-EC3E-E632-B1AE-0F7BE51D0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8AD918-E49E-1DEA-DECD-45CA56A8A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B2CF8A-C8DE-028A-269F-1B08BA958494}"/>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6" name="Footer Placeholder 5">
            <a:extLst>
              <a:ext uri="{FF2B5EF4-FFF2-40B4-BE49-F238E27FC236}">
                <a16:creationId xmlns:a16="http://schemas.microsoft.com/office/drawing/2014/main" id="{630FD7EB-7117-677E-8F0D-83B96E4A1B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27E32-8DCD-8161-518C-98D7224D13B7}"/>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262770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4BAE-5DB4-E6E6-8B39-BA09586C90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6D4DC-AD1F-AAAA-CF09-D67A5A2B2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6C1FB-2613-B083-3703-39245E425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ED8AEB-D89D-0DAC-1760-10347F86D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A557B-B620-FF48-16C4-08850886E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1C9CF3-7E70-4DB5-16B0-AE6416AE9350}"/>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8" name="Footer Placeholder 7">
            <a:extLst>
              <a:ext uri="{FF2B5EF4-FFF2-40B4-BE49-F238E27FC236}">
                <a16:creationId xmlns:a16="http://schemas.microsoft.com/office/drawing/2014/main" id="{973FB80C-306D-F2DD-2955-30B139BF1C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8AA20D-9BA8-CE6B-B27D-C01C6F90AD29}"/>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328334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671E-FD57-723D-EF69-601D05FCED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A4600B-BBE6-EA90-D58A-F83B344ECAD8}"/>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4" name="Footer Placeholder 3">
            <a:extLst>
              <a:ext uri="{FF2B5EF4-FFF2-40B4-BE49-F238E27FC236}">
                <a16:creationId xmlns:a16="http://schemas.microsoft.com/office/drawing/2014/main" id="{C93D0F7E-26D6-455C-9E5F-2BCB7648E1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3F1DBF-4436-A7DE-1217-614630CE066A}"/>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18359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BB258-CEFD-D345-A8C5-9F228AD0A9A3}"/>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3" name="Footer Placeholder 2">
            <a:extLst>
              <a:ext uri="{FF2B5EF4-FFF2-40B4-BE49-F238E27FC236}">
                <a16:creationId xmlns:a16="http://schemas.microsoft.com/office/drawing/2014/main" id="{000DD294-A9B9-73F4-7242-550D80D9FE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12B4D2-E9A7-3863-65D2-9B314B96EC49}"/>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76689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A4F3-DB3A-FD32-D298-10C5C78BE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268FD1-6258-4118-5ACF-2D878D7DF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4D7B19-19FD-5305-B784-386CE602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362DC-7C54-3DC9-00B1-98D954503225}"/>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6" name="Footer Placeholder 5">
            <a:extLst>
              <a:ext uri="{FF2B5EF4-FFF2-40B4-BE49-F238E27FC236}">
                <a16:creationId xmlns:a16="http://schemas.microsoft.com/office/drawing/2014/main" id="{7396F0EE-90BE-3CE2-C7A3-7C72D4F6D2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3C64B-C0B2-803D-D3B4-7A8F4DB210B2}"/>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276679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ABFE-BEAC-9608-8252-68EDB582E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CE673-C3E3-6C54-B322-3ECA157AB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C280D-D742-27EA-8A2B-18482550E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16B7A-2764-396B-594E-B612D99F913A}"/>
              </a:ext>
            </a:extLst>
          </p:cNvPr>
          <p:cNvSpPr>
            <a:spLocks noGrp="1"/>
          </p:cNvSpPr>
          <p:nvPr>
            <p:ph type="dt" sz="half" idx="10"/>
          </p:nvPr>
        </p:nvSpPr>
        <p:spPr/>
        <p:txBody>
          <a:bodyPr/>
          <a:lstStyle/>
          <a:p>
            <a:fld id="{B68D6F02-D330-4FD3-9161-76BA0AA7C761}" type="datetimeFigureOut">
              <a:rPr lang="en-IN" smtClean="0"/>
              <a:t>11-03-2024</a:t>
            </a:fld>
            <a:endParaRPr lang="en-IN"/>
          </a:p>
        </p:txBody>
      </p:sp>
      <p:sp>
        <p:nvSpPr>
          <p:cNvPr id="6" name="Footer Placeholder 5">
            <a:extLst>
              <a:ext uri="{FF2B5EF4-FFF2-40B4-BE49-F238E27FC236}">
                <a16:creationId xmlns:a16="http://schemas.microsoft.com/office/drawing/2014/main" id="{7D3E5C7D-EF94-D129-F873-3189407FCF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14005-8F37-0379-BDCF-9279E33E6BA4}"/>
              </a:ext>
            </a:extLst>
          </p:cNvPr>
          <p:cNvSpPr>
            <a:spLocks noGrp="1"/>
          </p:cNvSpPr>
          <p:nvPr>
            <p:ph type="sldNum" sz="quarter" idx="12"/>
          </p:nvPr>
        </p:nvSpPr>
        <p:spPr/>
        <p:txBody>
          <a:bodyPr/>
          <a:lstStyle/>
          <a:p>
            <a:fld id="{F1D3950D-8519-40A2-9994-39E631B4F71E}" type="slidenum">
              <a:rPr lang="en-IN" smtClean="0"/>
              <a:t>‹#›</a:t>
            </a:fld>
            <a:endParaRPr lang="en-IN"/>
          </a:p>
        </p:txBody>
      </p:sp>
    </p:spTree>
    <p:extLst>
      <p:ext uri="{BB962C8B-B14F-4D97-AF65-F5344CB8AC3E}">
        <p14:creationId xmlns:p14="http://schemas.microsoft.com/office/powerpoint/2010/main" val="108588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93644-EE5C-AE6F-FB22-1A897A782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BA2EB0-65BE-9941-C8BF-CC3238222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82A6F-24E5-0C27-23ED-90A1C28B8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D6F02-D330-4FD3-9161-76BA0AA7C761}" type="datetimeFigureOut">
              <a:rPr lang="en-IN" smtClean="0"/>
              <a:t>11-03-2024</a:t>
            </a:fld>
            <a:endParaRPr lang="en-IN"/>
          </a:p>
        </p:txBody>
      </p:sp>
      <p:sp>
        <p:nvSpPr>
          <p:cNvPr id="5" name="Footer Placeholder 4">
            <a:extLst>
              <a:ext uri="{FF2B5EF4-FFF2-40B4-BE49-F238E27FC236}">
                <a16:creationId xmlns:a16="http://schemas.microsoft.com/office/drawing/2014/main" id="{4E34F4F7-120A-F357-2E1D-5DE8A7550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23FB9B-EC76-ACF5-C66B-64822C55C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3950D-8519-40A2-9994-39E631B4F71E}" type="slidenum">
              <a:rPr lang="en-IN" smtClean="0"/>
              <a:t>‹#›</a:t>
            </a:fld>
            <a:endParaRPr lang="en-IN"/>
          </a:p>
        </p:txBody>
      </p:sp>
    </p:spTree>
    <p:extLst>
      <p:ext uri="{BB962C8B-B14F-4D97-AF65-F5344CB8AC3E}">
        <p14:creationId xmlns:p14="http://schemas.microsoft.com/office/powerpoint/2010/main" val="256419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390B347-BCF8-ECAB-F96C-7CEAA250A7E3}"/>
              </a:ext>
            </a:extLst>
          </p:cNvPr>
          <p:cNvGrpSpPr/>
          <p:nvPr/>
        </p:nvGrpSpPr>
        <p:grpSpPr>
          <a:xfrm>
            <a:off x="-1" y="-2333"/>
            <a:ext cx="2715209" cy="3431333"/>
            <a:chOff x="-1" y="-2333"/>
            <a:chExt cx="2715209" cy="3431333"/>
          </a:xfrm>
        </p:grpSpPr>
        <p:sp>
          <p:nvSpPr>
            <p:cNvPr id="2" name="Rectangle: Diagonal Corners Snipped 1">
              <a:extLst>
                <a:ext uri="{FF2B5EF4-FFF2-40B4-BE49-F238E27FC236}">
                  <a16:creationId xmlns:a16="http://schemas.microsoft.com/office/drawing/2014/main" id="{EA8B764E-86F9-100F-8C04-B9EFA31B6B55}"/>
                </a:ext>
              </a:extLst>
            </p:cNvPr>
            <p:cNvSpPr/>
            <p:nvPr/>
          </p:nvSpPr>
          <p:spPr>
            <a:xfrm>
              <a:off x="0" y="0"/>
              <a:ext cx="1427584" cy="3429000"/>
            </a:xfrm>
            <a:prstGeom prst="snip2Diag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Diagonal Corners Snipped 2">
              <a:extLst>
                <a:ext uri="{FF2B5EF4-FFF2-40B4-BE49-F238E27FC236}">
                  <a16:creationId xmlns:a16="http://schemas.microsoft.com/office/drawing/2014/main" id="{3F457222-08CE-4461-968D-BE73921F7DEA}"/>
                </a:ext>
              </a:extLst>
            </p:cNvPr>
            <p:cNvSpPr/>
            <p:nvPr/>
          </p:nvSpPr>
          <p:spPr>
            <a:xfrm>
              <a:off x="0" y="-2333"/>
              <a:ext cx="2715208" cy="2334986"/>
            </a:xfrm>
            <a:prstGeom prst="snip2Diag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Diagonal Corners Snipped 3">
              <a:extLst>
                <a:ext uri="{FF2B5EF4-FFF2-40B4-BE49-F238E27FC236}">
                  <a16:creationId xmlns:a16="http://schemas.microsoft.com/office/drawing/2014/main" id="{CA432502-AEFE-7657-EA97-556A75D7426A}"/>
                </a:ext>
              </a:extLst>
            </p:cNvPr>
            <p:cNvSpPr/>
            <p:nvPr/>
          </p:nvSpPr>
          <p:spPr>
            <a:xfrm>
              <a:off x="-1" y="-2333"/>
              <a:ext cx="1940767" cy="2745533"/>
            </a:xfrm>
            <a:prstGeom prst="snip2Diag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059968D8-2D5C-A25A-42FE-DE3F7DBD3273}"/>
              </a:ext>
            </a:extLst>
          </p:cNvPr>
          <p:cNvGrpSpPr/>
          <p:nvPr/>
        </p:nvGrpSpPr>
        <p:grpSpPr>
          <a:xfrm rot="10800000">
            <a:off x="9476791" y="3429000"/>
            <a:ext cx="2715209" cy="3431333"/>
            <a:chOff x="-1" y="-2333"/>
            <a:chExt cx="2715209" cy="3431333"/>
          </a:xfrm>
        </p:grpSpPr>
        <p:sp>
          <p:nvSpPr>
            <p:cNvPr id="8" name="Rectangle: Diagonal Corners Snipped 7">
              <a:extLst>
                <a:ext uri="{FF2B5EF4-FFF2-40B4-BE49-F238E27FC236}">
                  <a16:creationId xmlns:a16="http://schemas.microsoft.com/office/drawing/2014/main" id="{5B47FDA8-7D90-988A-5527-312309E27489}"/>
                </a:ext>
              </a:extLst>
            </p:cNvPr>
            <p:cNvSpPr/>
            <p:nvPr/>
          </p:nvSpPr>
          <p:spPr>
            <a:xfrm>
              <a:off x="0" y="0"/>
              <a:ext cx="1427584" cy="3429000"/>
            </a:xfrm>
            <a:prstGeom prst="snip2Diag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Diagonal Corners Snipped 8">
              <a:extLst>
                <a:ext uri="{FF2B5EF4-FFF2-40B4-BE49-F238E27FC236}">
                  <a16:creationId xmlns:a16="http://schemas.microsoft.com/office/drawing/2014/main" id="{A741A861-629D-5C85-5393-EE259A6ADE61}"/>
                </a:ext>
              </a:extLst>
            </p:cNvPr>
            <p:cNvSpPr/>
            <p:nvPr/>
          </p:nvSpPr>
          <p:spPr>
            <a:xfrm>
              <a:off x="0" y="-2333"/>
              <a:ext cx="2715208" cy="2334986"/>
            </a:xfrm>
            <a:prstGeom prst="snip2Diag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Diagonal Corners Snipped 9">
              <a:extLst>
                <a:ext uri="{FF2B5EF4-FFF2-40B4-BE49-F238E27FC236}">
                  <a16:creationId xmlns:a16="http://schemas.microsoft.com/office/drawing/2014/main" id="{0F76F3C6-AAE6-D15B-F650-30A827067CFB}"/>
                </a:ext>
              </a:extLst>
            </p:cNvPr>
            <p:cNvSpPr/>
            <p:nvPr/>
          </p:nvSpPr>
          <p:spPr>
            <a:xfrm>
              <a:off x="-1" y="-2333"/>
              <a:ext cx="1940767" cy="2745533"/>
            </a:xfrm>
            <a:prstGeom prst="snip2Diag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E0F50667-3B9D-0013-78C1-0A861644914A}"/>
              </a:ext>
            </a:extLst>
          </p:cNvPr>
          <p:cNvSpPr/>
          <p:nvPr/>
        </p:nvSpPr>
        <p:spPr>
          <a:xfrm>
            <a:off x="228031" y="3902517"/>
            <a:ext cx="1484702" cy="3170099"/>
          </a:xfrm>
          <a:prstGeom prst="rect">
            <a:avLst/>
          </a:prstGeom>
          <a:noFill/>
        </p:spPr>
        <p:txBody>
          <a:bodyPr wrap="none" lIns="91440" tIns="45720" rIns="91440" bIns="45720">
            <a:spAutoFit/>
          </a:bodyPr>
          <a:lstStyle/>
          <a:p>
            <a:pPr algn="ctr"/>
            <a:r>
              <a:rPr lang="en-US" sz="20000" b="0" cap="none" spc="0" dirty="0">
                <a:ln w="0"/>
                <a:solidFill>
                  <a:schemeClr val="tx1"/>
                </a:solidFill>
                <a:effectLst>
                  <a:outerShdw blurRad="38100" dist="19050" dir="2700000" algn="tl" rotWithShape="0">
                    <a:schemeClr val="dk1">
                      <a:alpha val="40000"/>
                    </a:schemeClr>
                  </a:outerShdw>
                </a:effectLst>
              </a:rPr>
              <a:t>4</a:t>
            </a:r>
          </a:p>
        </p:txBody>
      </p:sp>
      <p:sp>
        <p:nvSpPr>
          <p:cNvPr id="13" name="Rectangle 12">
            <a:extLst>
              <a:ext uri="{FF2B5EF4-FFF2-40B4-BE49-F238E27FC236}">
                <a16:creationId xmlns:a16="http://schemas.microsoft.com/office/drawing/2014/main" id="{BD6F2582-C9BF-CB57-322A-E77265DA438F}"/>
              </a:ext>
            </a:extLst>
          </p:cNvPr>
          <p:cNvSpPr/>
          <p:nvPr/>
        </p:nvSpPr>
        <p:spPr>
          <a:xfrm>
            <a:off x="1785692" y="4518070"/>
            <a:ext cx="4121000" cy="1938992"/>
          </a:xfrm>
          <a:prstGeom prst="rect">
            <a:avLst/>
          </a:prstGeom>
          <a:noFill/>
        </p:spPr>
        <p:txBody>
          <a:bodyPr wrap="none" lIns="91440" tIns="45720" rIns="91440" bIns="45720">
            <a:spAutoFit/>
          </a:bodyPr>
          <a:lstStyle/>
          <a:p>
            <a:r>
              <a:rPr lang="en-US" sz="6000" dirty="0">
                <a:ln w="0"/>
                <a:effectLst>
                  <a:outerShdw blurRad="38100" dist="19050" dir="2700000" algn="tl" rotWithShape="0">
                    <a:schemeClr val="dk1">
                      <a:alpha val="40000"/>
                    </a:schemeClr>
                  </a:outerShdw>
                </a:effectLst>
              </a:rPr>
              <a:t>Data</a:t>
            </a:r>
          </a:p>
          <a:p>
            <a:r>
              <a:rPr lang="en-US" sz="6000" b="0" cap="none" spc="0" dirty="0">
                <a:ln w="0"/>
                <a:solidFill>
                  <a:schemeClr val="tx1"/>
                </a:solidFill>
                <a:effectLst>
                  <a:outerShdw blurRad="38100" dist="19050" dir="2700000" algn="tl" rotWithShape="0">
                    <a:schemeClr val="dk1">
                      <a:alpha val="40000"/>
                    </a:schemeClr>
                  </a:outerShdw>
                </a:effectLst>
              </a:rPr>
              <a:t>Visualization</a:t>
            </a:r>
          </a:p>
        </p:txBody>
      </p:sp>
    </p:spTree>
    <p:extLst>
      <p:ext uri="{BB962C8B-B14F-4D97-AF65-F5344CB8AC3E}">
        <p14:creationId xmlns:p14="http://schemas.microsoft.com/office/powerpoint/2010/main" val="81660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2459957-2CE7-8E50-74BE-87EBDC51EF94}"/>
              </a:ext>
            </a:extLst>
          </p:cNvPr>
          <p:cNvGrpSpPr/>
          <p:nvPr/>
        </p:nvGrpSpPr>
        <p:grpSpPr>
          <a:xfrm>
            <a:off x="-2" y="0"/>
            <a:ext cx="3041784" cy="6858002"/>
            <a:chOff x="-2" y="0"/>
            <a:chExt cx="3041784" cy="6858002"/>
          </a:xfrm>
        </p:grpSpPr>
        <p:sp>
          <p:nvSpPr>
            <p:cNvPr id="3" name="Rectangle 2">
              <a:extLst>
                <a:ext uri="{FF2B5EF4-FFF2-40B4-BE49-F238E27FC236}">
                  <a16:creationId xmlns:a16="http://schemas.microsoft.com/office/drawing/2014/main" id="{3D7A28D8-4632-D341-A83F-60BB6354C3B4}"/>
                </a:ext>
              </a:extLst>
            </p:cNvPr>
            <p:cNvSpPr/>
            <p:nvPr/>
          </p:nvSpPr>
          <p:spPr>
            <a:xfrm>
              <a:off x="0" y="0"/>
              <a:ext cx="304178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F09D1886-2A55-0A4B-6476-160B9BEA9B8E}"/>
                </a:ext>
              </a:extLst>
            </p:cNvPr>
            <p:cNvSpPr/>
            <p:nvPr/>
          </p:nvSpPr>
          <p:spPr>
            <a:xfrm rot="5400000">
              <a:off x="-193611" y="193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3540B327-834A-653D-73C6-794147CD5059}"/>
                </a:ext>
              </a:extLst>
            </p:cNvPr>
            <p:cNvSpPr/>
            <p:nvPr/>
          </p:nvSpPr>
          <p:spPr>
            <a:xfrm rot="5400000">
              <a:off x="-193610" y="3622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F9CC1F97-223D-E0D9-0B25-A3EA36C23848}"/>
                </a:ext>
              </a:extLst>
            </p:cNvPr>
            <p:cNvSpPr/>
            <p:nvPr/>
          </p:nvSpPr>
          <p:spPr>
            <a:xfrm rot="16200000">
              <a:off x="-193612" y="1908108"/>
              <a:ext cx="3429002" cy="3041782"/>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D9B7841D-374D-9D6A-C74A-F065F58C95AF}"/>
              </a:ext>
            </a:extLst>
          </p:cNvPr>
          <p:cNvSpPr txBox="1"/>
          <p:nvPr/>
        </p:nvSpPr>
        <p:spPr>
          <a:xfrm>
            <a:off x="3610948" y="511619"/>
            <a:ext cx="7968342" cy="4893647"/>
          </a:xfrm>
          <a:prstGeom prst="rect">
            <a:avLst/>
          </a:prstGeom>
          <a:noFill/>
        </p:spPr>
        <p:txBody>
          <a:bodyPr wrap="square" rtlCol="0">
            <a:spAutoFit/>
          </a:bodyPr>
          <a:lstStyle/>
          <a:p>
            <a:pPr algn="just"/>
            <a:r>
              <a:rPr lang="en-US" sz="6000" dirty="0">
                <a:latin typeface="+mj-lt"/>
              </a:rPr>
              <a:t>Data Visualization</a:t>
            </a:r>
          </a:p>
          <a:p>
            <a:pPr algn="just"/>
            <a:endParaRPr lang="en-US" sz="2800" dirty="0">
              <a:latin typeface="+mj-lt"/>
            </a:endParaRPr>
          </a:p>
          <a:p>
            <a:pPr algn="just"/>
            <a:r>
              <a:rPr lang="en-US" sz="2800" dirty="0">
                <a:latin typeface="+mj-lt"/>
              </a:rPr>
              <a:t>Data visualization is taking complex information and turning it into visual representations like charts, graphs, and maps. This makes it easier to understand trends, patterns, and relationships within the data. It's like translating a foreign language into something you can understand at a glance, allowing you to make data-driven decisions and communicate insights to others effectively.</a:t>
            </a:r>
            <a:endParaRPr lang="en-IN" sz="2800" dirty="0">
              <a:latin typeface="+mj-lt"/>
            </a:endParaRPr>
          </a:p>
        </p:txBody>
      </p:sp>
    </p:spTree>
    <p:extLst>
      <p:ext uri="{BB962C8B-B14F-4D97-AF65-F5344CB8AC3E}">
        <p14:creationId xmlns:p14="http://schemas.microsoft.com/office/powerpoint/2010/main" val="409324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5258087-25D8-A70F-4DFE-2635A23524ED}"/>
              </a:ext>
            </a:extLst>
          </p:cNvPr>
          <p:cNvGrpSpPr/>
          <p:nvPr/>
        </p:nvGrpSpPr>
        <p:grpSpPr>
          <a:xfrm>
            <a:off x="-2" y="0"/>
            <a:ext cx="3041784" cy="6858002"/>
            <a:chOff x="-2" y="0"/>
            <a:chExt cx="3041784" cy="6858002"/>
          </a:xfrm>
        </p:grpSpPr>
        <p:sp>
          <p:nvSpPr>
            <p:cNvPr id="3" name="Rectangle 2">
              <a:extLst>
                <a:ext uri="{FF2B5EF4-FFF2-40B4-BE49-F238E27FC236}">
                  <a16:creationId xmlns:a16="http://schemas.microsoft.com/office/drawing/2014/main" id="{E0D77CB4-4445-8A4B-99AF-77C13E249BAB}"/>
                </a:ext>
              </a:extLst>
            </p:cNvPr>
            <p:cNvSpPr/>
            <p:nvPr/>
          </p:nvSpPr>
          <p:spPr>
            <a:xfrm>
              <a:off x="0" y="0"/>
              <a:ext cx="304178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FA2BCD0E-CD4B-EDB7-7842-D41F34B1EDC7}"/>
                </a:ext>
              </a:extLst>
            </p:cNvPr>
            <p:cNvSpPr/>
            <p:nvPr/>
          </p:nvSpPr>
          <p:spPr>
            <a:xfrm rot="5400000">
              <a:off x="-193611" y="193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92807226-0845-5212-D7E0-75163BBC1F29}"/>
                </a:ext>
              </a:extLst>
            </p:cNvPr>
            <p:cNvSpPr/>
            <p:nvPr/>
          </p:nvSpPr>
          <p:spPr>
            <a:xfrm rot="5400000">
              <a:off x="-193610" y="3622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2E0261DA-82F0-4D44-39B8-C585AC8ED2BC}"/>
                </a:ext>
              </a:extLst>
            </p:cNvPr>
            <p:cNvSpPr/>
            <p:nvPr/>
          </p:nvSpPr>
          <p:spPr>
            <a:xfrm rot="16200000">
              <a:off x="-193612" y="1908108"/>
              <a:ext cx="3429002" cy="3041782"/>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EFC84955-5256-2DB1-F5D8-7B1496D88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474" y="1146635"/>
            <a:ext cx="6613325" cy="4772882"/>
          </a:xfrm>
          <a:prstGeom prst="rect">
            <a:avLst/>
          </a:prstGeom>
        </p:spPr>
      </p:pic>
    </p:spTree>
    <p:extLst>
      <p:ext uri="{BB962C8B-B14F-4D97-AF65-F5344CB8AC3E}">
        <p14:creationId xmlns:p14="http://schemas.microsoft.com/office/powerpoint/2010/main" val="354093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DFA85F-74D2-9294-4DAF-5AB520B699E0}"/>
              </a:ext>
            </a:extLst>
          </p:cNvPr>
          <p:cNvGrpSpPr/>
          <p:nvPr/>
        </p:nvGrpSpPr>
        <p:grpSpPr>
          <a:xfrm>
            <a:off x="-2" y="0"/>
            <a:ext cx="3041784" cy="6858002"/>
            <a:chOff x="-2" y="0"/>
            <a:chExt cx="3041784" cy="6858002"/>
          </a:xfrm>
        </p:grpSpPr>
        <p:sp>
          <p:nvSpPr>
            <p:cNvPr id="3" name="Rectangle 2">
              <a:extLst>
                <a:ext uri="{FF2B5EF4-FFF2-40B4-BE49-F238E27FC236}">
                  <a16:creationId xmlns:a16="http://schemas.microsoft.com/office/drawing/2014/main" id="{F5201408-505F-CADF-4D9B-019A90A305D1}"/>
                </a:ext>
              </a:extLst>
            </p:cNvPr>
            <p:cNvSpPr/>
            <p:nvPr/>
          </p:nvSpPr>
          <p:spPr>
            <a:xfrm>
              <a:off x="0" y="0"/>
              <a:ext cx="304178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CA88BB63-398B-4F47-711C-EFB9CB2F3350}"/>
                </a:ext>
              </a:extLst>
            </p:cNvPr>
            <p:cNvSpPr/>
            <p:nvPr/>
          </p:nvSpPr>
          <p:spPr>
            <a:xfrm rot="5400000">
              <a:off x="-193611" y="193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D0253C1B-4DC6-2F20-09DC-7ACE9C62271E}"/>
                </a:ext>
              </a:extLst>
            </p:cNvPr>
            <p:cNvSpPr/>
            <p:nvPr/>
          </p:nvSpPr>
          <p:spPr>
            <a:xfrm rot="5400000">
              <a:off x="-193610" y="3622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96152C40-79B5-607C-7449-ABA2476149D8}"/>
                </a:ext>
              </a:extLst>
            </p:cNvPr>
            <p:cNvSpPr/>
            <p:nvPr/>
          </p:nvSpPr>
          <p:spPr>
            <a:xfrm rot="16200000">
              <a:off x="-193612" y="1908108"/>
              <a:ext cx="3429002" cy="3041782"/>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7572B85E-E4EB-DC31-8D28-24E8CA767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471" y="1280155"/>
            <a:ext cx="8010160" cy="4297689"/>
          </a:xfrm>
          <a:prstGeom prst="rect">
            <a:avLst/>
          </a:prstGeom>
        </p:spPr>
      </p:pic>
    </p:spTree>
    <p:extLst>
      <p:ext uri="{BB962C8B-B14F-4D97-AF65-F5344CB8AC3E}">
        <p14:creationId xmlns:p14="http://schemas.microsoft.com/office/powerpoint/2010/main" val="102565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F59E73-673E-9EE5-CECA-5A28AA9C2277}"/>
              </a:ext>
            </a:extLst>
          </p:cNvPr>
          <p:cNvGrpSpPr/>
          <p:nvPr/>
        </p:nvGrpSpPr>
        <p:grpSpPr>
          <a:xfrm>
            <a:off x="-2" y="0"/>
            <a:ext cx="3041784" cy="6858002"/>
            <a:chOff x="-2" y="0"/>
            <a:chExt cx="3041784" cy="6858002"/>
          </a:xfrm>
        </p:grpSpPr>
        <p:sp>
          <p:nvSpPr>
            <p:cNvPr id="3" name="Rectangle 2">
              <a:extLst>
                <a:ext uri="{FF2B5EF4-FFF2-40B4-BE49-F238E27FC236}">
                  <a16:creationId xmlns:a16="http://schemas.microsoft.com/office/drawing/2014/main" id="{A16C6BB8-9F08-88ED-3B44-B1F7F42CB533}"/>
                </a:ext>
              </a:extLst>
            </p:cNvPr>
            <p:cNvSpPr/>
            <p:nvPr/>
          </p:nvSpPr>
          <p:spPr>
            <a:xfrm>
              <a:off x="0" y="0"/>
              <a:ext cx="304178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A56F10C9-7BEC-DE0F-F480-E596D98F4DE0}"/>
                </a:ext>
              </a:extLst>
            </p:cNvPr>
            <p:cNvSpPr/>
            <p:nvPr/>
          </p:nvSpPr>
          <p:spPr>
            <a:xfrm rot="5400000">
              <a:off x="-193611" y="193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31167B9E-FFF0-A2D2-0683-A7353FEC0F9A}"/>
                </a:ext>
              </a:extLst>
            </p:cNvPr>
            <p:cNvSpPr/>
            <p:nvPr/>
          </p:nvSpPr>
          <p:spPr>
            <a:xfrm rot="5400000">
              <a:off x="-193610" y="3622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5F01FD3E-AB3F-2E81-F46C-2C3F917F3CE3}"/>
                </a:ext>
              </a:extLst>
            </p:cNvPr>
            <p:cNvSpPr/>
            <p:nvPr/>
          </p:nvSpPr>
          <p:spPr>
            <a:xfrm rot="16200000">
              <a:off x="-193612" y="1908108"/>
              <a:ext cx="3429002" cy="3041782"/>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90AA32D7-E4BF-FE4D-01AE-A7A3CB5EE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993" y="1155583"/>
            <a:ext cx="6473460" cy="4546834"/>
          </a:xfrm>
          <a:prstGeom prst="rect">
            <a:avLst/>
          </a:prstGeom>
        </p:spPr>
      </p:pic>
    </p:spTree>
    <p:extLst>
      <p:ext uri="{BB962C8B-B14F-4D97-AF65-F5344CB8AC3E}">
        <p14:creationId xmlns:p14="http://schemas.microsoft.com/office/powerpoint/2010/main" val="52628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571B2F-F55F-AAA4-8817-EF16EF34E246}"/>
              </a:ext>
            </a:extLst>
          </p:cNvPr>
          <p:cNvGrpSpPr/>
          <p:nvPr/>
        </p:nvGrpSpPr>
        <p:grpSpPr>
          <a:xfrm>
            <a:off x="-2" y="0"/>
            <a:ext cx="3041784" cy="6858002"/>
            <a:chOff x="-2" y="0"/>
            <a:chExt cx="3041784" cy="6858002"/>
          </a:xfrm>
        </p:grpSpPr>
        <p:sp>
          <p:nvSpPr>
            <p:cNvPr id="3" name="Rectangle 2">
              <a:extLst>
                <a:ext uri="{FF2B5EF4-FFF2-40B4-BE49-F238E27FC236}">
                  <a16:creationId xmlns:a16="http://schemas.microsoft.com/office/drawing/2014/main" id="{CF69F929-2483-7E42-972D-0504B6A5F55F}"/>
                </a:ext>
              </a:extLst>
            </p:cNvPr>
            <p:cNvSpPr/>
            <p:nvPr/>
          </p:nvSpPr>
          <p:spPr>
            <a:xfrm>
              <a:off x="0" y="0"/>
              <a:ext cx="304178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EC72C759-F6FB-6F3C-94B2-C9198D0F248C}"/>
                </a:ext>
              </a:extLst>
            </p:cNvPr>
            <p:cNvSpPr/>
            <p:nvPr/>
          </p:nvSpPr>
          <p:spPr>
            <a:xfrm rot="5400000">
              <a:off x="-193611" y="193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7D319954-A747-5289-DD2A-9480805D3D91}"/>
                </a:ext>
              </a:extLst>
            </p:cNvPr>
            <p:cNvSpPr/>
            <p:nvPr/>
          </p:nvSpPr>
          <p:spPr>
            <a:xfrm rot="5400000">
              <a:off x="-193610" y="3622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EF273B86-9A24-7961-474F-F824551B67B9}"/>
                </a:ext>
              </a:extLst>
            </p:cNvPr>
            <p:cNvSpPr/>
            <p:nvPr/>
          </p:nvSpPr>
          <p:spPr>
            <a:xfrm rot="16200000">
              <a:off x="-193612" y="1908108"/>
              <a:ext cx="3429002" cy="3041782"/>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8" name="Table 7">
            <a:extLst>
              <a:ext uri="{FF2B5EF4-FFF2-40B4-BE49-F238E27FC236}">
                <a16:creationId xmlns:a16="http://schemas.microsoft.com/office/drawing/2014/main" id="{4C2131F9-6BB5-5659-F940-AE5436CD11AC}"/>
              </a:ext>
            </a:extLst>
          </p:cNvPr>
          <p:cNvGraphicFramePr>
            <a:graphicFrameLocks noGrp="1"/>
          </p:cNvGraphicFramePr>
          <p:nvPr>
            <p:extLst>
              <p:ext uri="{D42A27DB-BD31-4B8C-83A1-F6EECF244321}">
                <p14:modId xmlns:p14="http://schemas.microsoft.com/office/powerpoint/2010/main" val="1452020218"/>
              </p:ext>
            </p:extLst>
          </p:nvPr>
        </p:nvGraphicFramePr>
        <p:xfrm>
          <a:off x="3536302" y="327784"/>
          <a:ext cx="8154957" cy="6202430"/>
        </p:xfrm>
        <a:graphic>
          <a:graphicData uri="http://schemas.openxmlformats.org/drawingml/2006/table">
            <a:tbl>
              <a:tblPr>
                <a:tableStyleId>{69C7853C-536D-4A76-A0AE-DD22124D55A5}</a:tableStyleId>
              </a:tblPr>
              <a:tblGrid>
                <a:gridCol w="2718319">
                  <a:extLst>
                    <a:ext uri="{9D8B030D-6E8A-4147-A177-3AD203B41FA5}">
                      <a16:colId xmlns:a16="http://schemas.microsoft.com/office/drawing/2014/main" val="991645164"/>
                    </a:ext>
                  </a:extLst>
                </a:gridCol>
                <a:gridCol w="2718319">
                  <a:extLst>
                    <a:ext uri="{9D8B030D-6E8A-4147-A177-3AD203B41FA5}">
                      <a16:colId xmlns:a16="http://schemas.microsoft.com/office/drawing/2014/main" val="1375416312"/>
                    </a:ext>
                  </a:extLst>
                </a:gridCol>
                <a:gridCol w="2718319">
                  <a:extLst>
                    <a:ext uri="{9D8B030D-6E8A-4147-A177-3AD203B41FA5}">
                      <a16:colId xmlns:a16="http://schemas.microsoft.com/office/drawing/2014/main" val="721663370"/>
                    </a:ext>
                  </a:extLst>
                </a:gridCol>
              </a:tblGrid>
              <a:tr h="114761">
                <a:tc>
                  <a:txBody>
                    <a:bodyPr/>
                    <a:lstStyle/>
                    <a:p>
                      <a:pPr algn="l"/>
                      <a:r>
                        <a:rPr lang="en-IN" sz="2000" b="1" dirty="0">
                          <a:effectLst/>
                        </a:rPr>
                        <a:t>Feature</a:t>
                      </a:r>
                      <a:endParaRPr lang="en-IN" sz="2000" b="1" dirty="0">
                        <a:effectLst/>
                        <a:latin typeface="Google Sans"/>
                      </a:endParaRPr>
                    </a:p>
                  </a:txBody>
                  <a:tcPr marL="28690" marR="28690" marT="14345" marB="14345" anchor="ctr"/>
                </a:tc>
                <a:tc>
                  <a:txBody>
                    <a:bodyPr/>
                    <a:lstStyle/>
                    <a:p>
                      <a:pPr algn="l"/>
                      <a:r>
                        <a:rPr lang="en-IN" sz="2000" b="1">
                          <a:effectLst/>
                        </a:rPr>
                        <a:t>Python</a:t>
                      </a:r>
                      <a:endParaRPr lang="en-IN" sz="2000" b="1">
                        <a:effectLst/>
                        <a:latin typeface="Google Sans"/>
                      </a:endParaRPr>
                    </a:p>
                  </a:txBody>
                  <a:tcPr marL="28690" marR="28690" marT="14345" marB="14345" anchor="ctr"/>
                </a:tc>
                <a:tc>
                  <a:txBody>
                    <a:bodyPr/>
                    <a:lstStyle/>
                    <a:p>
                      <a:pPr algn="l"/>
                      <a:r>
                        <a:rPr lang="en-IN" sz="2000" b="1" dirty="0">
                          <a:effectLst/>
                        </a:rPr>
                        <a:t>Power BI</a:t>
                      </a:r>
                      <a:endParaRPr lang="en-IN" sz="2000" b="1" dirty="0">
                        <a:effectLst/>
                        <a:latin typeface="Google Sans"/>
                      </a:endParaRPr>
                    </a:p>
                  </a:txBody>
                  <a:tcPr marL="28690" marR="28690" marT="14345" marB="14345" anchor="ctr"/>
                </a:tc>
                <a:extLst>
                  <a:ext uri="{0D108BD9-81ED-4DB2-BD59-A6C34878D82A}">
                    <a16:rowId xmlns:a16="http://schemas.microsoft.com/office/drawing/2014/main" val="160858883"/>
                  </a:ext>
                </a:extLst>
              </a:tr>
              <a:tr h="420789">
                <a:tc>
                  <a:txBody>
                    <a:bodyPr/>
                    <a:lstStyle/>
                    <a:p>
                      <a:r>
                        <a:rPr lang="en-IN" sz="2000" b="1">
                          <a:effectLst/>
                        </a:rPr>
                        <a:t>Category</a:t>
                      </a:r>
                      <a:endParaRPr lang="en-IN" sz="2000" b="0">
                        <a:effectLst/>
                        <a:latin typeface="Google Sans"/>
                      </a:endParaRPr>
                    </a:p>
                  </a:txBody>
                  <a:tcPr marL="38254" marR="38254" marT="38254" marB="38254" anchor="ctr"/>
                </a:tc>
                <a:tc>
                  <a:txBody>
                    <a:bodyPr/>
                    <a:lstStyle/>
                    <a:p>
                      <a:r>
                        <a:rPr lang="en-IN" sz="2000" b="0">
                          <a:effectLst/>
                        </a:rPr>
                        <a:t>General-purpose programming language</a:t>
                      </a:r>
                      <a:endParaRPr lang="en-IN" sz="2000" b="0">
                        <a:effectLst/>
                        <a:latin typeface="Google Sans"/>
                      </a:endParaRPr>
                    </a:p>
                  </a:txBody>
                  <a:tcPr marL="38254" marR="38254" marT="38254" marB="38254" anchor="ctr"/>
                </a:tc>
                <a:tc>
                  <a:txBody>
                    <a:bodyPr/>
                    <a:lstStyle/>
                    <a:p>
                      <a:r>
                        <a:rPr lang="en-IN" sz="2000" b="0">
                          <a:effectLst/>
                        </a:rPr>
                        <a:t>Business intelligence (BI) tool</a:t>
                      </a:r>
                      <a:endParaRPr lang="en-IN" sz="2000" b="0">
                        <a:effectLst/>
                        <a:latin typeface="Google Sans"/>
                      </a:endParaRPr>
                    </a:p>
                  </a:txBody>
                  <a:tcPr marL="38254" marR="38254" marT="38254" marB="38254" anchor="ctr"/>
                </a:tc>
                <a:extLst>
                  <a:ext uri="{0D108BD9-81ED-4DB2-BD59-A6C34878D82A}">
                    <a16:rowId xmlns:a16="http://schemas.microsoft.com/office/drawing/2014/main" val="3250135312"/>
                  </a:ext>
                </a:extLst>
              </a:tr>
              <a:tr h="592930">
                <a:tc>
                  <a:txBody>
                    <a:bodyPr/>
                    <a:lstStyle/>
                    <a:p>
                      <a:r>
                        <a:rPr lang="en-IN" sz="2000" b="1" dirty="0">
                          <a:effectLst/>
                        </a:rPr>
                        <a:t>Focus</a:t>
                      </a:r>
                      <a:endParaRPr lang="en-IN" sz="2000" b="0" dirty="0">
                        <a:effectLst/>
                        <a:latin typeface="Google Sans"/>
                      </a:endParaRPr>
                    </a:p>
                  </a:txBody>
                  <a:tcPr marL="38254" marR="38254" marT="38254" marB="38254" anchor="ctr"/>
                </a:tc>
                <a:tc>
                  <a:txBody>
                    <a:bodyPr/>
                    <a:lstStyle/>
                    <a:p>
                      <a:r>
                        <a:rPr lang="en-US" sz="2000" b="0" dirty="0">
                          <a:effectLst/>
                        </a:rPr>
                        <a:t>Wide range of applications (data science, web development, automation)</a:t>
                      </a:r>
                      <a:endParaRPr lang="en-US" sz="2000" b="0" dirty="0">
                        <a:effectLst/>
                        <a:latin typeface="Google Sans"/>
                      </a:endParaRPr>
                    </a:p>
                  </a:txBody>
                  <a:tcPr marL="38254" marR="38254" marT="38254" marB="38254" anchor="ctr"/>
                </a:tc>
                <a:tc>
                  <a:txBody>
                    <a:bodyPr/>
                    <a:lstStyle/>
                    <a:p>
                      <a:r>
                        <a:rPr lang="en-US" sz="2000" b="0">
                          <a:effectLst/>
                        </a:rPr>
                        <a:t>Data analysis, visualization, and reporting</a:t>
                      </a:r>
                      <a:endParaRPr lang="en-US" sz="2000" b="0">
                        <a:effectLst/>
                        <a:latin typeface="Google Sans"/>
                      </a:endParaRPr>
                    </a:p>
                  </a:txBody>
                  <a:tcPr marL="38254" marR="38254" marT="38254" marB="38254" anchor="ctr"/>
                </a:tc>
                <a:extLst>
                  <a:ext uri="{0D108BD9-81ED-4DB2-BD59-A6C34878D82A}">
                    <a16:rowId xmlns:a16="http://schemas.microsoft.com/office/drawing/2014/main" val="2598127383"/>
                  </a:ext>
                </a:extLst>
              </a:tr>
              <a:tr h="592930">
                <a:tc>
                  <a:txBody>
                    <a:bodyPr/>
                    <a:lstStyle/>
                    <a:p>
                      <a:r>
                        <a:rPr lang="en-IN" sz="2000" b="1">
                          <a:effectLst/>
                        </a:rPr>
                        <a:t>Learning Curve</a:t>
                      </a:r>
                      <a:endParaRPr lang="en-IN" sz="2000" b="0">
                        <a:effectLst/>
                        <a:latin typeface="Google Sans"/>
                      </a:endParaRPr>
                    </a:p>
                  </a:txBody>
                  <a:tcPr marL="38254" marR="38254" marT="38254" marB="38254" anchor="ctr"/>
                </a:tc>
                <a:tc>
                  <a:txBody>
                    <a:bodyPr/>
                    <a:lstStyle/>
                    <a:p>
                      <a:r>
                        <a:rPr lang="en-US" sz="2000" b="0">
                          <a:effectLst/>
                        </a:rPr>
                        <a:t>Steeper learning curve, requires programming knowledge</a:t>
                      </a:r>
                      <a:endParaRPr lang="en-US" sz="2000" b="0">
                        <a:effectLst/>
                        <a:latin typeface="Google Sans"/>
                      </a:endParaRPr>
                    </a:p>
                  </a:txBody>
                  <a:tcPr marL="38254" marR="38254" marT="38254" marB="38254" anchor="ctr"/>
                </a:tc>
                <a:tc>
                  <a:txBody>
                    <a:bodyPr/>
                    <a:lstStyle/>
                    <a:p>
                      <a:r>
                        <a:rPr lang="en-IN" sz="2000" b="0">
                          <a:effectLst/>
                        </a:rPr>
                        <a:t>Easier to learn for non-programmers, user-friendly interface</a:t>
                      </a:r>
                      <a:endParaRPr lang="en-IN" sz="2000" b="0">
                        <a:effectLst/>
                        <a:latin typeface="Google Sans"/>
                      </a:endParaRPr>
                    </a:p>
                  </a:txBody>
                  <a:tcPr marL="38254" marR="38254" marT="38254" marB="38254" anchor="ctr"/>
                </a:tc>
                <a:extLst>
                  <a:ext uri="{0D108BD9-81ED-4DB2-BD59-A6C34878D82A}">
                    <a16:rowId xmlns:a16="http://schemas.microsoft.com/office/drawing/2014/main" val="517970460"/>
                  </a:ext>
                </a:extLst>
              </a:tr>
              <a:tr h="765070">
                <a:tc>
                  <a:txBody>
                    <a:bodyPr/>
                    <a:lstStyle/>
                    <a:p>
                      <a:r>
                        <a:rPr lang="en-IN" sz="2000" b="1">
                          <a:effectLst/>
                        </a:rPr>
                        <a:t>Data Manipulation</a:t>
                      </a:r>
                      <a:endParaRPr lang="en-IN" sz="2000" b="0">
                        <a:effectLst/>
                        <a:latin typeface="Google Sans"/>
                      </a:endParaRPr>
                    </a:p>
                  </a:txBody>
                  <a:tcPr marL="38254" marR="38254" marT="38254" marB="38254" anchor="ctr"/>
                </a:tc>
                <a:tc>
                  <a:txBody>
                    <a:bodyPr/>
                    <a:lstStyle/>
                    <a:p>
                      <a:r>
                        <a:rPr lang="en-US" sz="2000" b="0">
                          <a:effectLst/>
                        </a:rPr>
                        <a:t>Highly flexible, extensive libraries for data cleaning, transformation, and analysis</a:t>
                      </a:r>
                      <a:endParaRPr lang="en-US" sz="2000" b="0">
                        <a:effectLst/>
                        <a:latin typeface="Google Sans"/>
                      </a:endParaRPr>
                    </a:p>
                  </a:txBody>
                  <a:tcPr marL="38254" marR="38254" marT="38254" marB="38254" anchor="ctr"/>
                </a:tc>
                <a:tc>
                  <a:txBody>
                    <a:bodyPr/>
                    <a:lstStyle/>
                    <a:p>
                      <a:r>
                        <a:rPr lang="en-IN" sz="2000" b="0">
                          <a:effectLst/>
                        </a:rPr>
                        <a:t>Limited data manipulation capabilities, relies on pre-built functions</a:t>
                      </a:r>
                      <a:endParaRPr lang="en-IN" sz="2000" b="0">
                        <a:effectLst/>
                        <a:latin typeface="Google Sans"/>
                      </a:endParaRPr>
                    </a:p>
                  </a:txBody>
                  <a:tcPr marL="38254" marR="38254" marT="38254" marB="38254" anchor="ctr"/>
                </a:tc>
                <a:extLst>
                  <a:ext uri="{0D108BD9-81ED-4DB2-BD59-A6C34878D82A}">
                    <a16:rowId xmlns:a16="http://schemas.microsoft.com/office/drawing/2014/main" val="4034115138"/>
                  </a:ext>
                </a:extLst>
              </a:tr>
              <a:tr h="757721">
                <a:tc>
                  <a:txBody>
                    <a:bodyPr/>
                    <a:lstStyle/>
                    <a:p>
                      <a:r>
                        <a:rPr lang="en-IN" sz="2000" b="1">
                          <a:effectLst/>
                        </a:rPr>
                        <a:t>Data Visualization</a:t>
                      </a:r>
                      <a:endParaRPr lang="en-IN" sz="2000" b="0">
                        <a:effectLst/>
                        <a:latin typeface="Google Sans"/>
                      </a:endParaRPr>
                    </a:p>
                  </a:txBody>
                  <a:tcPr marL="38254" marR="38254" marT="38254" marB="38254" anchor="ctr"/>
                </a:tc>
                <a:tc>
                  <a:txBody>
                    <a:bodyPr/>
                    <a:lstStyle/>
                    <a:p>
                      <a:r>
                        <a:rPr lang="en-US" sz="2000" b="0">
                          <a:effectLst/>
                        </a:rPr>
                        <a:t>Requires coding libraries like Matplotlib, Seaborn for visualizations</a:t>
                      </a:r>
                      <a:endParaRPr lang="en-US" sz="2000" b="0">
                        <a:effectLst/>
                        <a:latin typeface="Google Sans"/>
                      </a:endParaRPr>
                    </a:p>
                  </a:txBody>
                  <a:tcPr marL="38254" marR="38254" marT="38254" marB="38254" anchor="ctr"/>
                </a:tc>
                <a:tc>
                  <a:txBody>
                    <a:bodyPr/>
                    <a:lstStyle/>
                    <a:p>
                      <a:r>
                        <a:rPr lang="en-US" sz="2000" b="0" dirty="0">
                          <a:effectLst/>
                        </a:rPr>
                        <a:t>Offers a wide range of built-in charts and graphs, drag-and-drop functionality</a:t>
                      </a:r>
                      <a:endParaRPr lang="en-US" sz="2000" b="0" dirty="0">
                        <a:effectLst/>
                        <a:latin typeface="Google Sans"/>
                      </a:endParaRPr>
                    </a:p>
                  </a:txBody>
                  <a:tcPr marL="38254" marR="38254" marT="38254" marB="38254" anchor="ctr"/>
                </a:tc>
                <a:extLst>
                  <a:ext uri="{0D108BD9-81ED-4DB2-BD59-A6C34878D82A}">
                    <a16:rowId xmlns:a16="http://schemas.microsoft.com/office/drawing/2014/main" val="3777900169"/>
                  </a:ext>
                </a:extLst>
              </a:tr>
            </a:tbl>
          </a:graphicData>
        </a:graphic>
      </p:graphicFrame>
    </p:spTree>
    <p:extLst>
      <p:ext uri="{BB962C8B-B14F-4D97-AF65-F5344CB8AC3E}">
        <p14:creationId xmlns:p14="http://schemas.microsoft.com/office/powerpoint/2010/main" val="291396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B1605A-373B-D8FE-407E-91B35537D084}"/>
              </a:ext>
            </a:extLst>
          </p:cNvPr>
          <p:cNvGrpSpPr/>
          <p:nvPr/>
        </p:nvGrpSpPr>
        <p:grpSpPr>
          <a:xfrm>
            <a:off x="-2" y="0"/>
            <a:ext cx="3041784" cy="6858002"/>
            <a:chOff x="-2" y="0"/>
            <a:chExt cx="3041784" cy="6858002"/>
          </a:xfrm>
        </p:grpSpPr>
        <p:sp>
          <p:nvSpPr>
            <p:cNvPr id="3" name="Rectangle 2">
              <a:extLst>
                <a:ext uri="{FF2B5EF4-FFF2-40B4-BE49-F238E27FC236}">
                  <a16:creationId xmlns:a16="http://schemas.microsoft.com/office/drawing/2014/main" id="{D0541E2B-1C29-1774-98F7-7FFD388E6BDA}"/>
                </a:ext>
              </a:extLst>
            </p:cNvPr>
            <p:cNvSpPr/>
            <p:nvPr/>
          </p:nvSpPr>
          <p:spPr>
            <a:xfrm>
              <a:off x="0" y="0"/>
              <a:ext cx="304178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90737554-8FFA-8D11-5F3C-84D91341D61C}"/>
                </a:ext>
              </a:extLst>
            </p:cNvPr>
            <p:cNvSpPr/>
            <p:nvPr/>
          </p:nvSpPr>
          <p:spPr>
            <a:xfrm rot="5400000">
              <a:off x="-193611" y="193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65EC436E-090E-09BD-A159-3B238BFC2619}"/>
                </a:ext>
              </a:extLst>
            </p:cNvPr>
            <p:cNvSpPr/>
            <p:nvPr/>
          </p:nvSpPr>
          <p:spPr>
            <a:xfrm rot="5400000">
              <a:off x="-193610" y="3622610"/>
              <a:ext cx="3429002" cy="3041782"/>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4E479A36-30BB-BF2D-1A99-863CEB866F46}"/>
                </a:ext>
              </a:extLst>
            </p:cNvPr>
            <p:cNvSpPr/>
            <p:nvPr/>
          </p:nvSpPr>
          <p:spPr>
            <a:xfrm rot="16200000">
              <a:off x="-193612" y="1908108"/>
              <a:ext cx="3429002" cy="3041782"/>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2DC709E-E754-A18E-7CC8-192CA58EAA1A}"/>
              </a:ext>
            </a:extLst>
          </p:cNvPr>
          <p:cNvSpPr txBox="1"/>
          <p:nvPr/>
        </p:nvSpPr>
        <p:spPr>
          <a:xfrm>
            <a:off x="3610948" y="511619"/>
            <a:ext cx="7968342" cy="4462760"/>
          </a:xfrm>
          <a:prstGeom prst="rect">
            <a:avLst/>
          </a:prstGeom>
          <a:noFill/>
        </p:spPr>
        <p:txBody>
          <a:bodyPr wrap="square" rtlCol="0">
            <a:spAutoFit/>
          </a:bodyPr>
          <a:lstStyle/>
          <a:p>
            <a:pPr algn="just"/>
            <a:r>
              <a:rPr lang="en-US" sz="6000" dirty="0">
                <a:latin typeface="+mj-lt"/>
              </a:rPr>
              <a:t>Conclusion</a:t>
            </a:r>
          </a:p>
          <a:p>
            <a:pPr algn="just"/>
            <a:endParaRPr lang="en-US" sz="2800" dirty="0">
              <a:latin typeface="+mj-lt"/>
            </a:endParaRPr>
          </a:p>
          <a:p>
            <a:pPr algn="just"/>
            <a:r>
              <a:rPr lang="en-US" sz="2800" b="0" i="0" dirty="0">
                <a:solidFill>
                  <a:srgbClr val="1F1F1F"/>
                </a:solidFill>
                <a:effectLst/>
                <a:latin typeface="+mj-lt"/>
              </a:rPr>
              <a:t>Both Python and Power BI offer robust visualization capabilities, but cater to different user profiles and project requirements. </a:t>
            </a:r>
          </a:p>
          <a:p>
            <a:pPr algn="just"/>
            <a:r>
              <a:rPr lang="en-US" sz="2800" b="0" i="0" dirty="0">
                <a:solidFill>
                  <a:srgbClr val="1F1F1F"/>
                </a:solidFill>
                <a:effectLst/>
                <a:latin typeface="+mj-lt"/>
              </a:rPr>
              <a:t>Python offers ultimate control, allowing you to create unique graphs and charts beyond predefined options. </a:t>
            </a:r>
          </a:p>
          <a:p>
            <a:pPr algn="just"/>
            <a:r>
              <a:rPr lang="en-US" sz="2800" b="0" i="0" dirty="0">
                <a:solidFill>
                  <a:srgbClr val="1F1F1F"/>
                </a:solidFill>
                <a:effectLst/>
                <a:latin typeface="+mj-lt"/>
              </a:rPr>
              <a:t>Power BI is optimized for handling big data efficiently. Power Bi is more suited option for the visualization.</a:t>
            </a:r>
          </a:p>
        </p:txBody>
      </p:sp>
    </p:spTree>
    <p:extLst>
      <p:ext uri="{BB962C8B-B14F-4D97-AF65-F5344CB8AC3E}">
        <p14:creationId xmlns:p14="http://schemas.microsoft.com/office/powerpoint/2010/main" val="174416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226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Misal</dc:creator>
  <cp:lastModifiedBy>Hemant Misal</cp:lastModifiedBy>
  <cp:revision>1</cp:revision>
  <dcterms:created xsi:type="dcterms:W3CDTF">2024-03-11T14:07:33Z</dcterms:created>
  <dcterms:modified xsi:type="dcterms:W3CDTF">2024-03-11T15:49:24Z</dcterms:modified>
</cp:coreProperties>
</file>