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71" r:id="rId13"/>
    <p:sldId id="268" r:id="rId14"/>
    <p:sldId id="269" r:id="rId15"/>
    <p:sldId id="270"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showGuides="1">
      <p:cViewPr varScale="1">
        <p:scale>
          <a:sx n="82" d="100"/>
          <a:sy n="82" d="100"/>
        </p:scale>
        <p:origin x="557"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DC082-DC1D-6E88-70B8-B29D86286D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FA92EA-6A7C-8FA9-DF48-A6654EE1E6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6BF2EB6-171C-09BD-8CE4-9A0C5C405879}"/>
              </a:ext>
            </a:extLst>
          </p:cNvPr>
          <p:cNvSpPr>
            <a:spLocks noGrp="1"/>
          </p:cNvSpPr>
          <p:nvPr>
            <p:ph type="dt" sz="half" idx="10"/>
          </p:nvPr>
        </p:nvSpPr>
        <p:spPr/>
        <p:txBody>
          <a:bodyPr/>
          <a:lstStyle/>
          <a:p>
            <a:fld id="{A65F36CD-CB3F-49DC-9BCB-C499C815A1CB}" type="datetimeFigureOut">
              <a:rPr lang="en-IN" smtClean="0"/>
              <a:t>21-03-2024</a:t>
            </a:fld>
            <a:endParaRPr lang="en-IN"/>
          </a:p>
        </p:txBody>
      </p:sp>
      <p:sp>
        <p:nvSpPr>
          <p:cNvPr id="5" name="Footer Placeholder 4">
            <a:extLst>
              <a:ext uri="{FF2B5EF4-FFF2-40B4-BE49-F238E27FC236}">
                <a16:creationId xmlns:a16="http://schemas.microsoft.com/office/drawing/2014/main" id="{FE58AF88-0AAC-FF56-2F70-100C55D7C7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2E2991-C477-460B-2978-827F6ABB8B2D}"/>
              </a:ext>
            </a:extLst>
          </p:cNvPr>
          <p:cNvSpPr>
            <a:spLocks noGrp="1"/>
          </p:cNvSpPr>
          <p:nvPr>
            <p:ph type="sldNum" sz="quarter" idx="12"/>
          </p:nvPr>
        </p:nvSpPr>
        <p:spPr/>
        <p:txBody>
          <a:bodyPr/>
          <a:lstStyle/>
          <a:p>
            <a:fld id="{BB57253E-6BBF-4188-8E85-20D374D66D8A}" type="slidenum">
              <a:rPr lang="en-IN" smtClean="0"/>
              <a:t>‹#›</a:t>
            </a:fld>
            <a:endParaRPr lang="en-IN"/>
          </a:p>
        </p:txBody>
      </p:sp>
    </p:spTree>
    <p:extLst>
      <p:ext uri="{BB962C8B-B14F-4D97-AF65-F5344CB8AC3E}">
        <p14:creationId xmlns:p14="http://schemas.microsoft.com/office/powerpoint/2010/main" val="2321182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7C43B-4110-D81D-49FA-600FCE24275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1A885D-BAA1-221F-137C-FDC0867CE4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749527-B3F2-0CE0-6C95-2138501C5C68}"/>
              </a:ext>
            </a:extLst>
          </p:cNvPr>
          <p:cNvSpPr>
            <a:spLocks noGrp="1"/>
          </p:cNvSpPr>
          <p:nvPr>
            <p:ph type="dt" sz="half" idx="10"/>
          </p:nvPr>
        </p:nvSpPr>
        <p:spPr/>
        <p:txBody>
          <a:bodyPr/>
          <a:lstStyle/>
          <a:p>
            <a:fld id="{A65F36CD-CB3F-49DC-9BCB-C499C815A1CB}" type="datetimeFigureOut">
              <a:rPr lang="en-IN" smtClean="0"/>
              <a:t>21-03-2024</a:t>
            </a:fld>
            <a:endParaRPr lang="en-IN"/>
          </a:p>
        </p:txBody>
      </p:sp>
      <p:sp>
        <p:nvSpPr>
          <p:cNvPr id="5" name="Footer Placeholder 4">
            <a:extLst>
              <a:ext uri="{FF2B5EF4-FFF2-40B4-BE49-F238E27FC236}">
                <a16:creationId xmlns:a16="http://schemas.microsoft.com/office/drawing/2014/main" id="{4ADB7824-E225-F30A-38C9-0AF6BE576B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CCF24E-25D0-FF79-8238-148B0627B890}"/>
              </a:ext>
            </a:extLst>
          </p:cNvPr>
          <p:cNvSpPr>
            <a:spLocks noGrp="1"/>
          </p:cNvSpPr>
          <p:nvPr>
            <p:ph type="sldNum" sz="quarter" idx="12"/>
          </p:nvPr>
        </p:nvSpPr>
        <p:spPr/>
        <p:txBody>
          <a:bodyPr/>
          <a:lstStyle/>
          <a:p>
            <a:fld id="{BB57253E-6BBF-4188-8E85-20D374D66D8A}" type="slidenum">
              <a:rPr lang="en-IN" smtClean="0"/>
              <a:t>‹#›</a:t>
            </a:fld>
            <a:endParaRPr lang="en-IN"/>
          </a:p>
        </p:txBody>
      </p:sp>
    </p:spTree>
    <p:extLst>
      <p:ext uri="{BB962C8B-B14F-4D97-AF65-F5344CB8AC3E}">
        <p14:creationId xmlns:p14="http://schemas.microsoft.com/office/powerpoint/2010/main" val="1328345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9E90E6-521C-579A-145A-F25D22982B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2C6E63-356A-649A-48C5-F8816AE594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78A2C6-C866-57F6-76A9-C90420B5028B}"/>
              </a:ext>
            </a:extLst>
          </p:cNvPr>
          <p:cNvSpPr>
            <a:spLocks noGrp="1"/>
          </p:cNvSpPr>
          <p:nvPr>
            <p:ph type="dt" sz="half" idx="10"/>
          </p:nvPr>
        </p:nvSpPr>
        <p:spPr/>
        <p:txBody>
          <a:bodyPr/>
          <a:lstStyle/>
          <a:p>
            <a:fld id="{A65F36CD-CB3F-49DC-9BCB-C499C815A1CB}" type="datetimeFigureOut">
              <a:rPr lang="en-IN" smtClean="0"/>
              <a:t>21-03-2024</a:t>
            </a:fld>
            <a:endParaRPr lang="en-IN"/>
          </a:p>
        </p:txBody>
      </p:sp>
      <p:sp>
        <p:nvSpPr>
          <p:cNvPr id="5" name="Footer Placeholder 4">
            <a:extLst>
              <a:ext uri="{FF2B5EF4-FFF2-40B4-BE49-F238E27FC236}">
                <a16:creationId xmlns:a16="http://schemas.microsoft.com/office/drawing/2014/main" id="{A6C30678-5B7A-5EEC-77CB-288BD92B0E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DABCB8-EA27-7862-B237-C89AB2D59C6E}"/>
              </a:ext>
            </a:extLst>
          </p:cNvPr>
          <p:cNvSpPr>
            <a:spLocks noGrp="1"/>
          </p:cNvSpPr>
          <p:nvPr>
            <p:ph type="sldNum" sz="quarter" idx="12"/>
          </p:nvPr>
        </p:nvSpPr>
        <p:spPr/>
        <p:txBody>
          <a:bodyPr/>
          <a:lstStyle/>
          <a:p>
            <a:fld id="{BB57253E-6BBF-4188-8E85-20D374D66D8A}" type="slidenum">
              <a:rPr lang="en-IN" smtClean="0"/>
              <a:t>‹#›</a:t>
            </a:fld>
            <a:endParaRPr lang="en-IN"/>
          </a:p>
        </p:txBody>
      </p:sp>
    </p:spTree>
    <p:extLst>
      <p:ext uri="{BB962C8B-B14F-4D97-AF65-F5344CB8AC3E}">
        <p14:creationId xmlns:p14="http://schemas.microsoft.com/office/powerpoint/2010/main" val="3409098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4B882-C17F-777F-9402-3032B761BC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A6F8E2-748E-5EA8-E318-7F0331B898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5C006A-7545-709C-07CD-47CEF36BBDFE}"/>
              </a:ext>
            </a:extLst>
          </p:cNvPr>
          <p:cNvSpPr>
            <a:spLocks noGrp="1"/>
          </p:cNvSpPr>
          <p:nvPr>
            <p:ph type="dt" sz="half" idx="10"/>
          </p:nvPr>
        </p:nvSpPr>
        <p:spPr/>
        <p:txBody>
          <a:bodyPr/>
          <a:lstStyle/>
          <a:p>
            <a:fld id="{A65F36CD-CB3F-49DC-9BCB-C499C815A1CB}" type="datetimeFigureOut">
              <a:rPr lang="en-IN" smtClean="0"/>
              <a:t>21-03-2024</a:t>
            </a:fld>
            <a:endParaRPr lang="en-IN"/>
          </a:p>
        </p:txBody>
      </p:sp>
      <p:sp>
        <p:nvSpPr>
          <p:cNvPr id="5" name="Footer Placeholder 4">
            <a:extLst>
              <a:ext uri="{FF2B5EF4-FFF2-40B4-BE49-F238E27FC236}">
                <a16:creationId xmlns:a16="http://schemas.microsoft.com/office/drawing/2014/main" id="{0F208AEC-1FDD-CBEE-9A23-91DAA72BB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DE0A79-10BE-BA7B-2F2B-B77B8F7C18B9}"/>
              </a:ext>
            </a:extLst>
          </p:cNvPr>
          <p:cNvSpPr>
            <a:spLocks noGrp="1"/>
          </p:cNvSpPr>
          <p:nvPr>
            <p:ph type="sldNum" sz="quarter" idx="12"/>
          </p:nvPr>
        </p:nvSpPr>
        <p:spPr/>
        <p:txBody>
          <a:bodyPr/>
          <a:lstStyle/>
          <a:p>
            <a:fld id="{BB57253E-6BBF-4188-8E85-20D374D66D8A}" type="slidenum">
              <a:rPr lang="en-IN" smtClean="0"/>
              <a:t>‹#›</a:t>
            </a:fld>
            <a:endParaRPr lang="en-IN"/>
          </a:p>
        </p:txBody>
      </p:sp>
    </p:spTree>
    <p:extLst>
      <p:ext uri="{BB962C8B-B14F-4D97-AF65-F5344CB8AC3E}">
        <p14:creationId xmlns:p14="http://schemas.microsoft.com/office/powerpoint/2010/main" val="3513799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BF9E-87F3-B7AA-B561-54FDF407D0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B40AEB2-60AA-166A-40D7-3964BEDF36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3B1A77-A847-3512-E92C-7A7FD986BC83}"/>
              </a:ext>
            </a:extLst>
          </p:cNvPr>
          <p:cNvSpPr>
            <a:spLocks noGrp="1"/>
          </p:cNvSpPr>
          <p:nvPr>
            <p:ph type="dt" sz="half" idx="10"/>
          </p:nvPr>
        </p:nvSpPr>
        <p:spPr/>
        <p:txBody>
          <a:bodyPr/>
          <a:lstStyle/>
          <a:p>
            <a:fld id="{A65F36CD-CB3F-49DC-9BCB-C499C815A1CB}" type="datetimeFigureOut">
              <a:rPr lang="en-IN" smtClean="0"/>
              <a:t>21-03-2024</a:t>
            </a:fld>
            <a:endParaRPr lang="en-IN"/>
          </a:p>
        </p:txBody>
      </p:sp>
      <p:sp>
        <p:nvSpPr>
          <p:cNvPr id="5" name="Footer Placeholder 4">
            <a:extLst>
              <a:ext uri="{FF2B5EF4-FFF2-40B4-BE49-F238E27FC236}">
                <a16:creationId xmlns:a16="http://schemas.microsoft.com/office/drawing/2014/main" id="{54297B3A-F910-1933-346E-8F9B573EAD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05D75E-E806-29B4-2960-39C983117E3E}"/>
              </a:ext>
            </a:extLst>
          </p:cNvPr>
          <p:cNvSpPr>
            <a:spLocks noGrp="1"/>
          </p:cNvSpPr>
          <p:nvPr>
            <p:ph type="sldNum" sz="quarter" idx="12"/>
          </p:nvPr>
        </p:nvSpPr>
        <p:spPr/>
        <p:txBody>
          <a:bodyPr/>
          <a:lstStyle/>
          <a:p>
            <a:fld id="{BB57253E-6BBF-4188-8E85-20D374D66D8A}" type="slidenum">
              <a:rPr lang="en-IN" smtClean="0"/>
              <a:t>‹#›</a:t>
            </a:fld>
            <a:endParaRPr lang="en-IN"/>
          </a:p>
        </p:txBody>
      </p:sp>
    </p:spTree>
    <p:extLst>
      <p:ext uri="{BB962C8B-B14F-4D97-AF65-F5344CB8AC3E}">
        <p14:creationId xmlns:p14="http://schemas.microsoft.com/office/powerpoint/2010/main" val="1444871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C8A75-09EA-A72B-1CCE-BA67890F74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944E31-D96B-459A-688F-DC025E2C0F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022EF5-6A13-3D2D-6C9D-4512B25602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6CB29CC-34ED-DF61-3B6E-9C50A2F5C587}"/>
              </a:ext>
            </a:extLst>
          </p:cNvPr>
          <p:cNvSpPr>
            <a:spLocks noGrp="1"/>
          </p:cNvSpPr>
          <p:nvPr>
            <p:ph type="dt" sz="half" idx="10"/>
          </p:nvPr>
        </p:nvSpPr>
        <p:spPr/>
        <p:txBody>
          <a:bodyPr/>
          <a:lstStyle/>
          <a:p>
            <a:fld id="{A65F36CD-CB3F-49DC-9BCB-C499C815A1CB}" type="datetimeFigureOut">
              <a:rPr lang="en-IN" smtClean="0"/>
              <a:t>21-03-2024</a:t>
            </a:fld>
            <a:endParaRPr lang="en-IN"/>
          </a:p>
        </p:txBody>
      </p:sp>
      <p:sp>
        <p:nvSpPr>
          <p:cNvPr id="6" name="Footer Placeholder 5">
            <a:extLst>
              <a:ext uri="{FF2B5EF4-FFF2-40B4-BE49-F238E27FC236}">
                <a16:creationId xmlns:a16="http://schemas.microsoft.com/office/drawing/2014/main" id="{DD17C5AA-A906-F2E6-18F1-8899674DE9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4B24C8-DC28-EA00-4D6F-3FD340A2172B}"/>
              </a:ext>
            </a:extLst>
          </p:cNvPr>
          <p:cNvSpPr>
            <a:spLocks noGrp="1"/>
          </p:cNvSpPr>
          <p:nvPr>
            <p:ph type="sldNum" sz="quarter" idx="12"/>
          </p:nvPr>
        </p:nvSpPr>
        <p:spPr/>
        <p:txBody>
          <a:bodyPr/>
          <a:lstStyle/>
          <a:p>
            <a:fld id="{BB57253E-6BBF-4188-8E85-20D374D66D8A}" type="slidenum">
              <a:rPr lang="en-IN" smtClean="0"/>
              <a:t>‹#›</a:t>
            </a:fld>
            <a:endParaRPr lang="en-IN"/>
          </a:p>
        </p:txBody>
      </p:sp>
    </p:spTree>
    <p:extLst>
      <p:ext uri="{BB962C8B-B14F-4D97-AF65-F5344CB8AC3E}">
        <p14:creationId xmlns:p14="http://schemas.microsoft.com/office/powerpoint/2010/main" val="1040075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997B3-3988-5C28-05D6-C8E3652011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253DC3-DE93-9F0A-31C9-70EFB25962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66E37A-7DED-2CC4-60B1-FE4C6A5CD4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A67780-9B04-6FD2-915A-A3D6ACA34E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009817-A76D-BAA8-D4AA-FA5617D9CA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500040-F0D6-4C95-8227-BAE436A7D752}"/>
              </a:ext>
            </a:extLst>
          </p:cNvPr>
          <p:cNvSpPr>
            <a:spLocks noGrp="1"/>
          </p:cNvSpPr>
          <p:nvPr>
            <p:ph type="dt" sz="half" idx="10"/>
          </p:nvPr>
        </p:nvSpPr>
        <p:spPr/>
        <p:txBody>
          <a:bodyPr/>
          <a:lstStyle/>
          <a:p>
            <a:fld id="{A65F36CD-CB3F-49DC-9BCB-C499C815A1CB}" type="datetimeFigureOut">
              <a:rPr lang="en-IN" smtClean="0"/>
              <a:t>21-03-2024</a:t>
            </a:fld>
            <a:endParaRPr lang="en-IN"/>
          </a:p>
        </p:txBody>
      </p:sp>
      <p:sp>
        <p:nvSpPr>
          <p:cNvPr id="8" name="Footer Placeholder 7">
            <a:extLst>
              <a:ext uri="{FF2B5EF4-FFF2-40B4-BE49-F238E27FC236}">
                <a16:creationId xmlns:a16="http://schemas.microsoft.com/office/drawing/2014/main" id="{8C5B0240-58FA-3075-B353-D83D67D7EC2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B1FE9A1-B955-37D9-42CC-68BCDA0DB9DE}"/>
              </a:ext>
            </a:extLst>
          </p:cNvPr>
          <p:cNvSpPr>
            <a:spLocks noGrp="1"/>
          </p:cNvSpPr>
          <p:nvPr>
            <p:ph type="sldNum" sz="quarter" idx="12"/>
          </p:nvPr>
        </p:nvSpPr>
        <p:spPr/>
        <p:txBody>
          <a:bodyPr/>
          <a:lstStyle/>
          <a:p>
            <a:fld id="{BB57253E-6BBF-4188-8E85-20D374D66D8A}" type="slidenum">
              <a:rPr lang="en-IN" smtClean="0"/>
              <a:t>‹#›</a:t>
            </a:fld>
            <a:endParaRPr lang="en-IN"/>
          </a:p>
        </p:txBody>
      </p:sp>
    </p:spTree>
    <p:extLst>
      <p:ext uri="{BB962C8B-B14F-4D97-AF65-F5344CB8AC3E}">
        <p14:creationId xmlns:p14="http://schemas.microsoft.com/office/powerpoint/2010/main" val="2940918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5511C-3996-697B-9E40-A882608ABB4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BA1840F-7544-4BAA-99C2-5F07EF9012F4}"/>
              </a:ext>
            </a:extLst>
          </p:cNvPr>
          <p:cNvSpPr>
            <a:spLocks noGrp="1"/>
          </p:cNvSpPr>
          <p:nvPr>
            <p:ph type="dt" sz="half" idx="10"/>
          </p:nvPr>
        </p:nvSpPr>
        <p:spPr/>
        <p:txBody>
          <a:bodyPr/>
          <a:lstStyle/>
          <a:p>
            <a:fld id="{A65F36CD-CB3F-49DC-9BCB-C499C815A1CB}" type="datetimeFigureOut">
              <a:rPr lang="en-IN" smtClean="0"/>
              <a:t>21-03-2024</a:t>
            </a:fld>
            <a:endParaRPr lang="en-IN"/>
          </a:p>
        </p:txBody>
      </p:sp>
      <p:sp>
        <p:nvSpPr>
          <p:cNvPr id="4" name="Footer Placeholder 3">
            <a:extLst>
              <a:ext uri="{FF2B5EF4-FFF2-40B4-BE49-F238E27FC236}">
                <a16:creationId xmlns:a16="http://schemas.microsoft.com/office/drawing/2014/main" id="{C4293E0E-49DE-1F0E-57A2-A0592071B2C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A78441B-5328-DC7A-381C-FB1A2E4A8727}"/>
              </a:ext>
            </a:extLst>
          </p:cNvPr>
          <p:cNvSpPr>
            <a:spLocks noGrp="1"/>
          </p:cNvSpPr>
          <p:nvPr>
            <p:ph type="sldNum" sz="quarter" idx="12"/>
          </p:nvPr>
        </p:nvSpPr>
        <p:spPr/>
        <p:txBody>
          <a:bodyPr/>
          <a:lstStyle/>
          <a:p>
            <a:fld id="{BB57253E-6BBF-4188-8E85-20D374D66D8A}" type="slidenum">
              <a:rPr lang="en-IN" smtClean="0"/>
              <a:t>‹#›</a:t>
            </a:fld>
            <a:endParaRPr lang="en-IN"/>
          </a:p>
        </p:txBody>
      </p:sp>
    </p:spTree>
    <p:extLst>
      <p:ext uri="{BB962C8B-B14F-4D97-AF65-F5344CB8AC3E}">
        <p14:creationId xmlns:p14="http://schemas.microsoft.com/office/powerpoint/2010/main" val="248068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29F8A6-552D-9FEE-A43C-596E5B40B115}"/>
              </a:ext>
            </a:extLst>
          </p:cNvPr>
          <p:cNvSpPr>
            <a:spLocks noGrp="1"/>
          </p:cNvSpPr>
          <p:nvPr>
            <p:ph type="dt" sz="half" idx="10"/>
          </p:nvPr>
        </p:nvSpPr>
        <p:spPr/>
        <p:txBody>
          <a:bodyPr/>
          <a:lstStyle/>
          <a:p>
            <a:fld id="{A65F36CD-CB3F-49DC-9BCB-C499C815A1CB}" type="datetimeFigureOut">
              <a:rPr lang="en-IN" smtClean="0"/>
              <a:t>21-03-2024</a:t>
            </a:fld>
            <a:endParaRPr lang="en-IN"/>
          </a:p>
        </p:txBody>
      </p:sp>
      <p:sp>
        <p:nvSpPr>
          <p:cNvPr id="3" name="Footer Placeholder 2">
            <a:extLst>
              <a:ext uri="{FF2B5EF4-FFF2-40B4-BE49-F238E27FC236}">
                <a16:creationId xmlns:a16="http://schemas.microsoft.com/office/drawing/2014/main" id="{F697FFD3-7632-F1F2-2702-9E5D58EB0D2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157CEBD-810C-E7FA-48BD-0C5EAA28B1FB}"/>
              </a:ext>
            </a:extLst>
          </p:cNvPr>
          <p:cNvSpPr>
            <a:spLocks noGrp="1"/>
          </p:cNvSpPr>
          <p:nvPr>
            <p:ph type="sldNum" sz="quarter" idx="12"/>
          </p:nvPr>
        </p:nvSpPr>
        <p:spPr/>
        <p:txBody>
          <a:bodyPr/>
          <a:lstStyle/>
          <a:p>
            <a:fld id="{BB57253E-6BBF-4188-8E85-20D374D66D8A}" type="slidenum">
              <a:rPr lang="en-IN" smtClean="0"/>
              <a:t>‹#›</a:t>
            </a:fld>
            <a:endParaRPr lang="en-IN"/>
          </a:p>
        </p:txBody>
      </p:sp>
    </p:spTree>
    <p:extLst>
      <p:ext uri="{BB962C8B-B14F-4D97-AF65-F5344CB8AC3E}">
        <p14:creationId xmlns:p14="http://schemas.microsoft.com/office/powerpoint/2010/main" val="3304112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B1747-7012-5924-37C6-8480F27FD8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819016-CE0B-43ED-BB64-B12A69CBC0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BE3EB54-8F47-311C-E963-4E84D17D4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8D4956-9361-040C-3E82-5B496107D535}"/>
              </a:ext>
            </a:extLst>
          </p:cNvPr>
          <p:cNvSpPr>
            <a:spLocks noGrp="1"/>
          </p:cNvSpPr>
          <p:nvPr>
            <p:ph type="dt" sz="half" idx="10"/>
          </p:nvPr>
        </p:nvSpPr>
        <p:spPr/>
        <p:txBody>
          <a:bodyPr/>
          <a:lstStyle/>
          <a:p>
            <a:fld id="{A65F36CD-CB3F-49DC-9BCB-C499C815A1CB}" type="datetimeFigureOut">
              <a:rPr lang="en-IN" smtClean="0"/>
              <a:t>21-03-2024</a:t>
            </a:fld>
            <a:endParaRPr lang="en-IN"/>
          </a:p>
        </p:txBody>
      </p:sp>
      <p:sp>
        <p:nvSpPr>
          <p:cNvPr id="6" name="Footer Placeholder 5">
            <a:extLst>
              <a:ext uri="{FF2B5EF4-FFF2-40B4-BE49-F238E27FC236}">
                <a16:creationId xmlns:a16="http://schemas.microsoft.com/office/drawing/2014/main" id="{667A6806-F752-2015-BC78-1E2A2B9803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044A02-7928-54FF-CDA4-DA2A49564F1E}"/>
              </a:ext>
            </a:extLst>
          </p:cNvPr>
          <p:cNvSpPr>
            <a:spLocks noGrp="1"/>
          </p:cNvSpPr>
          <p:nvPr>
            <p:ph type="sldNum" sz="quarter" idx="12"/>
          </p:nvPr>
        </p:nvSpPr>
        <p:spPr/>
        <p:txBody>
          <a:bodyPr/>
          <a:lstStyle/>
          <a:p>
            <a:fld id="{BB57253E-6BBF-4188-8E85-20D374D66D8A}" type="slidenum">
              <a:rPr lang="en-IN" smtClean="0"/>
              <a:t>‹#›</a:t>
            </a:fld>
            <a:endParaRPr lang="en-IN"/>
          </a:p>
        </p:txBody>
      </p:sp>
    </p:spTree>
    <p:extLst>
      <p:ext uri="{BB962C8B-B14F-4D97-AF65-F5344CB8AC3E}">
        <p14:creationId xmlns:p14="http://schemas.microsoft.com/office/powerpoint/2010/main" val="4009558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A477E-EC6E-B0D2-E633-C2A50E0F8A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A3BF3C-44BA-48AC-2BA4-8399B176F5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075BC25-31C0-F519-CEFD-0C5DEC564E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E0DE3-E31F-1BA6-4311-C691BCF0CC0B}"/>
              </a:ext>
            </a:extLst>
          </p:cNvPr>
          <p:cNvSpPr>
            <a:spLocks noGrp="1"/>
          </p:cNvSpPr>
          <p:nvPr>
            <p:ph type="dt" sz="half" idx="10"/>
          </p:nvPr>
        </p:nvSpPr>
        <p:spPr/>
        <p:txBody>
          <a:bodyPr/>
          <a:lstStyle/>
          <a:p>
            <a:fld id="{A65F36CD-CB3F-49DC-9BCB-C499C815A1CB}" type="datetimeFigureOut">
              <a:rPr lang="en-IN" smtClean="0"/>
              <a:t>21-03-2024</a:t>
            </a:fld>
            <a:endParaRPr lang="en-IN"/>
          </a:p>
        </p:txBody>
      </p:sp>
      <p:sp>
        <p:nvSpPr>
          <p:cNvPr id="6" name="Footer Placeholder 5">
            <a:extLst>
              <a:ext uri="{FF2B5EF4-FFF2-40B4-BE49-F238E27FC236}">
                <a16:creationId xmlns:a16="http://schemas.microsoft.com/office/drawing/2014/main" id="{8A47D913-7AFE-AEB8-4B0C-C93E9EC912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11B851-744E-0373-EA9C-1D1E29ABDB35}"/>
              </a:ext>
            </a:extLst>
          </p:cNvPr>
          <p:cNvSpPr>
            <a:spLocks noGrp="1"/>
          </p:cNvSpPr>
          <p:nvPr>
            <p:ph type="sldNum" sz="quarter" idx="12"/>
          </p:nvPr>
        </p:nvSpPr>
        <p:spPr/>
        <p:txBody>
          <a:bodyPr/>
          <a:lstStyle/>
          <a:p>
            <a:fld id="{BB57253E-6BBF-4188-8E85-20D374D66D8A}" type="slidenum">
              <a:rPr lang="en-IN" smtClean="0"/>
              <a:t>‹#›</a:t>
            </a:fld>
            <a:endParaRPr lang="en-IN"/>
          </a:p>
        </p:txBody>
      </p:sp>
    </p:spTree>
    <p:extLst>
      <p:ext uri="{BB962C8B-B14F-4D97-AF65-F5344CB8AC3E}">
        <p14:creationId xmlns:p14="http://schemas.microsoft.com/office/powerpoint/2010/main" val="2447596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67442E-CBED-9E28-36C6-8B66FE967F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FE58CA-E807-2E4C-E938-FE7CBF34DE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F9E27B-8881-E225-70CE-194560A984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5F36CD-CB3F-49DC-9BCB-C499C815A1CB}" type="datetimeFigureOut">
              <a:rPr lang="en-IN" smtClean="0"/>
              <a:t>21-03-2024</a:t>
            </a:fld>
            <a:endParaRPr lang="en-IN"/>
          </a:p>
        </p:txBody>
      </p:sp>
      <p:sp>
        <p:nvSpPr>
          <p:cNvPr id="5" name="Footer Placeholder 4">
            <a:extLst>
              <a:ext uri="{FF2B5EF4-FFF2-40B4-BE49-F238E27FC236}">
                <a16:creationId xmlns:a16="http://schemas.microsoft.com/office/drawing/2014/main" id="{B2A45BDE-EBD4-B56C-2F54-8854CBC7EE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C56C18F-62A2-D104-91D4-CC44A3BED2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57253E-6BBF-4188-8E85-20D374D66D8A}" type="slidenum">
              <a:rPr lang="en-IN" smtClean="0"/>
              <a:t>‹#›</a:t>
            </a:fld>
            <a:endParaRPr lang="en-IN"/>
          </a:p>
        </p:txBody>
      </p:sp>
    </p:spTree>
    <p:extLst>
      <p:ext uri="{BB962C8B-B14F-4D97-AF65-F5344CB8AC3E}">
        <p14:creationId xmlns:p14="http://schemas.microsoft.com/office/powerpoint/2010/main" val="3374832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5" name="Group 144">
            <a:extLst>
              <a:ext uri="{FF2B5EF4-FFF2-40B4-BE49-F238E27FC236}">
                <a16:creationId xmlns:a16="http://schemas.microsoft.com/office/drawing/2014/main" id="{8548616F-FF6C-920A-55DE-6E6BD13C8E9E}"/>
              </a:ext>
            </a:extLst>
          </p:cNvPr>
          <p:cNvGrpSpPr/>
          <p:nvPr/>
        </p:nvGrpSpPr>
        <p:grpSpPr>
          <a:xfrm>
            <a:off x="470418" y="264368"/>
            <a:ext cx="11251164" cy="6329264"/>
            <a:chOff x="470418" y="264368"/>
            <a:chExt cx="11251164" cy="6329264"/>
          </a:xfrm>
        </p:grpSpPr>
        <p:grpSp>
          <p:nvGrpSpPr>
            <p:cNvPr id="146" name="Group 145">
              <a:extLst>
                <a:ext uri="{FF2B5EF4-FFF2-40B4-BE49-F238E27FC236}">
                  <a16:creationId xmlns:a16="http://schemas.microsoft.com/office/drawing/2014/main" id="{3AF59D86-6B39-EDBF-102E-0419FD8167BC}"/>
                </a:ext>
              </a:extLst>
            </p:cNvPr>
            <p:cNvGrpSpPr/>
            <p:nvPr/>
          </p:nvGrpSpPr>
          <p:grpSpPr>
            <a:xfrm>
              <a:off x="470418" y="264368"/>
              <a:ext cx="11251164" cy="6329264"/>
              <a:chOff x="634481" y="143069"/>
              <a:chExt cx="11251164" cy="6329264"/>
            </a:xfrm>
          </p:grpSpPr>
          <p:sp>
            <p:nvSpPr>
              <p:cNvPr id="152" name="Oval 151">
                <a:extLst>
                  <a:ext uri="{FF2B5EF4-FFF2-40B4-BE49-F238E27FC236}">
                    <a16:creationId xmlns:a16="http://schemas.microsoft.com/office/drawing/2014/main" id="{894C1B6B-0A8B-0E6A-D8C9-A294A3B98449}"/>
                  </a:ext>
                </a:extLst>
              </p:cNvPr>
              <p:cNvSpPr/>
              <p:nvPr/>
            </p:nvSpPr>
            <p:spPr>
              <a:xfrm>
                <a:off x="634481" y="485192"/>
                <a:ext cx="195943" cy="205273"/>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3" name="Straight Connector 152">
                <a:extLst>
                  <a:ext uri="{FF2B5EF4-FFF2-40B4-BE49-F238E27FC236}">
                    <a16:creationId xmlns:a16="http://schemas.microsoft.com/office/drawing/2014/main" id="{B51A2D65-DE00-438E-61CD-8B689F28F6DA}"/>
                  </a:ext>
                </a:extLst>
              </p:cNvPr>
              <p:cNvCxnSpPr>
                <a:cxnSpLocks/>
                <a:stCxn id="152" idx="6"/>
              </p:cNvCxnSpPr>
              <p:nvPr/>
            </p:nvCxnSpPr>
            <p:spPr>
              <a:xfrm flipV="1">
                <a:off x="830424" y="578498"/>
                <a:ext cx="1343608" cy="933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4" name="Oval 153">
                <a:extLst>
                  <a:ext uri="{FF2B5EF4-FFF2-40B4-BE49-F238E27FC236}">
                    <a16:creationId xmlns:a16="http://schemas.microsoft.com/office/drawing/2014/main" id="{26DA6CC2-F05B-1643-E310-EA0291FF0FFD}"/>
                  </a:ext>
                </a:extLst>
              </p:cNvPr>
              <p:cNvSpPr/>
              <p:nvPr/>
            </p:nvSpPr>
            <p:spPr>
              <a:xfrm>
                <a:off x="2118048" y="485192"/>
                <a:ext cx="195943" cy="205273"/>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 name="Oval 154">
                <a:extLst>
                  <a:ext uri="{FF2B5EF4-FFF2-40B4-BE49-F238E27FC236}">
                    <a16:creationId xmlns:a16="http://schemas.microsoft.com/office/drawing/2014/main" id="{FBB53015-C70E-1B81-7842-B740BE428F45}"/>
                  </a:ext>
                </a:extLst>
              </p:cNvPr>
              <p:cNvSpPr/>
              <p:nvPr/>
            </p:nvSpPr>
            <p:spPr>
              <a:xfrm>
                <a:off x="3343469" y="2569028"/>
                <a:ext cx="195943" cy="205273"/>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6" name="Oval 155">
                <a:extLst>
                  <a:ext uri="{FF2B5EF4-FFF2-40B4-BE49-F238E27FC236}">
                    <a16:creationId xmlns:a16="http://schemas.microsoft.com/office/drawing/2014/main" id="{69ABDDF0-09B7-0AEE-B5E4-5D541BD72BC5}"/>
                  </a:ext>
                </a:extLst>
              </p:cNvPr>
              <p:cNvSpPr/>
              <p:nvPr/>
            </p:nvSpPr>
            <p:spPr>
              <a:xfrm>
                <a:off x="2313991" y="3769566"/>
                <a:ext cx="195943" cy="205273"/>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7" name="Oval 156">
                <a:extLst>
                  <a:ext uri="{FF2B5EF4-FFF2-40B4-BE49-F238E27FC236}">
                    <a16:creationId xmlns:a16="http://schemas.microsoft.com/office/drawing/2014/main" id="{51CCB500-078E-28B3-FAEE-9226DD899A4B}"/>
                  </a:ext>
                </a:extLst>
              </p:cNvPr>
              <p:cNvSpPr/>
              <p:nvPr/>
            </p:nvSpPr>
            <p:spPr>
              <a:xfrm>
                <a:off x="1502228" y="5486399"/>
                <a:ext cx="195943" cy="205273"/>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 name="Oval 157">
                <a:extLst>
                  <a:ext uri="{FF2B5EF4-FFF2-40B4-BE49-F238E27FC236}">
                    <a16:creationId xmlns:a16="http://schemas.microsoft.com/office/drawing/2014/main" id="{417B2062-DDF0-A805-34DF-F3E73499A2ED}"/>
                  </a:ext>
                </a:extLst>
              </p:cNvPr>
              <p:cNvSpPr/>
              <p:nvPr/>
            </p:nvSpPr>
            <p:spPr>
              <a:xfrm>
                <a:off x="3010677" y="4749281"/>
                <a:ext cx="195943" cy="205273"/>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 name="Oval 158">
                <a:extLst>
                  <a:ext uri="{FF2B5EF4-FFF2-40B4-BE49-F238E27FC236}">
                    <a16:creationId xmlns:a16="http://schemas.microsoft.com/office/drawing/2014/main" id="{25F785F0-1CAC-7BB9-B751-6FED75E3830C}"/>
                  </a:ext>
                </a:extLst>
              </p:cNvPr>
              <p:cNvSpPr/>
              <p:nvPr/>
            </p:nvSpPr>
            <p:spPr>
              <a:xfrm>
                <a:off x="4465401" y="1256521"/>
                <a:ext cx="195943" cy="205273"/>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 name="Oval 159">
                <a:extLst>
                  <a:ext uri="{FF2B5EF4-FFF2-40B4-BE49-F238E27FC236}">
                    <a16:creationId xmlns:a16="http://schemas.microsoft.com/office/drawing/2014/main" id="{51D343CB-E331-9B5F-EB56-8305C646C695}"/>
                  </a:ext>
                </a:extLst>
              </p:cNvPr>
              <p:cNvSpPr/>
              <p:nvPr/>
            </p:nvSpPr>
            <p:spPr>
              <a:xfrm>
                <a:off x="4953000" y="6267060"/>
                <a:ext cx="195943" cy="205273"/>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1" name="Oval 160">
                <a:extLst>
                  <a:ext uri="{FF2B5EF4-FFF2-40B4-BE49-F238E27FC236}">
                    <a16:creationId xmlns:a16="http://schemas.microsoft.com/office/drawing/2014/main" id="{657B8D38-8F9D-26BE-4058-C0F111FAB746}"/>
                  </a:ext>
                </a:extLst>
              </p:cNvPr>
              <p:cNvSpPr/>
              <p:nvPr/>
            </p:nvSpPr>
            <p:spPr>
              <a:xfrm>
                <a:off x="5183154" y="3769567"/>
                <a:ext cx="195943" cy="205273"/>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2" name="Oval 161">
                <a:extLst>
                  <a:ext uri="{FF2B5EF4-FFF2-40B4-BE49-F238E27FC236}">
                    <a16:creationId xmlns:a16="http://schemas.microsoft.com/office/drawing/2014/main" id="{651FDE88-CE08-ABB3-2749-6C71CC00B2C1}"/>
                  </a:ext>
                </a:extLst>
              </p:cNvPr>
              <p:cNvSpPr/>
              <p:nvPr/>
            </p:nvSpPr>
            <p:spPr>
              <a:xfrm>
                <a:off x="7581122" y="852196"/>
                <a:ext cx="195943" cy="205273"/>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3" name="Oval 162">
                <a:extLst>
                  <a:ext uri="{FF2B5EF4-FFF2-40B4-BE49-F238E27FC236}">
                    <a16:creationId xmlns:a16="http://schemas.microsoft.com/office/drawing/2014/main" id="{8392CD69-0811-4886-44D8-2F5D73523732}"/>
                  </a:ext>
                </a:extLst>
              </p:cNvPr>
              <p:cNvSpPr/>
              <p:nvPr/>
            </p:nvSpPr>
            <p:spPr>
              <a:xfrm>
                <a:off x="9954208" y="3020007"/>
                <a:ext cx="195943" cy="205273"/>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4" name="Oval 163">
                <a:extLst>
                  <a:ext uri="{FF2B5EF4-FFF2-40B4-BE49-F238E27FC236}">
                    <a16:creationId xmlns:a16="http://schemas.microsoft.com/office/drawing/2014/main" id="{022DBD76-F897-A31F-BEA9-E70370B2167E}"/>
                  </a:ext>
                </a:extLst>
              </p:cNvPr>
              <p:cNvSpPr/>
              <p:nvPr/>
            </p:nvSpPr>
            <p:spPr>
              <a:xfrm>
                <a:off x="9952652" y="5625320"/>
                <a:ext cx="195943" cy="205273"/>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5" name="Oval 164">
                <a:extLst>
                  <a:ext uri="{FF2B5EF4-FFF2-40B4-BE49-F238E27FC236}">
                    <a16:creationId xmlns:a16="http://schemas.microsoft.com/office/drawing/2014/main" id="{E20A606A-C717-1964-F6E4-70A1E531C9A1}"/>
                  </a:ext>
                </a:extLst>
              </p:cNvPr>
              <p:cNvSpPr/>
              <p:nvPr/>
            </p:nvSpPr>
            <p:spPr>
              <a:xfrm>
                <a:off x="11689702" y="4574070"/>
                <a:ext cx="195943" cy="205273"/>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6" name="Oval 165">
                <a:extLst>
                  <a:ext uri="{FF2B5EF4-FFF2-40B4-BE49-F238E27FC236}">
                    <a16:creationId xmlns:a16="http://schemas.microsoft.com/office/drawing/2014/main" id="{3BE67BF7-5DD3-E095-FBE2-A7863CEC3E76}"/>
                  </a:ext>
                </a:extLst>
              </p:cNvPr>
              <p:cNvSpPr/>
              <p:nvPr/>
            </p:nvSpPr>
            <p:spPr>
              <a:xfrm>
                <a:off x="10605794" y="143069"/>
                <a:ext cx="195943" cy="205273"/>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7" name="Straight Connector 166">
                <a:extLst>
                  <a:ext uri="{FF2B5EF4-FFF2-40B4-BE49-F238E27FC236}">
                    <a16:creationId xmlns:a16="http://schemas.microsoft.com/office/drawing/2014/main" id="{408D5068-35E4-C71C-DD57-5674E40C088B}"/>
                  </a:ext>
                </a:extLst>
              </p:cNvPr>
              <p:cNvCxnSpPr>
                <a:cxnSpLocks/>
                <a:stCxn id="154" idx="5"/>
                <a:endCxn id="155" idx="1"/>
              </p:cNvCxnSpPr>
              <p:nvPr/>
            </p:nvCxnSpPr>
            <p:spPr>
              <a:xfrm>
                <a:off x="2285296" y="660403"/>
                <a:ext cx="1086868" cy="19386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EE60E80E-DFFF-6F46-F7BE-0324232AFDB1}"/>
                  </a:ext>
                </a:extLst>
              </p:cNvPr>
              <p:cNvCxnSpPr>
                <a:cxnSpLocks/>
                <a:stCxn id="155" idx="3"/>
                <a:endCxn id="156" idx="7"/>
              </p:cNvCxnSpPr>
              <p:nvPr/>
            </p:nvCxnSpPr>
            <p:spPr>
              <a:xfrm flipH="1">
                <a:off x="2481239" y="2744239"/>
                <a:ext cx="890925" cy="105538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C164207E-FCD5-5701-07D9-8551B848ADEA}"/>
                  </a:ext>
                </a:extLst>
              </p:cNvPr>
              <p:cNvCxnSpPr>
                <a:cxnSpLocks/>
                <a:stCxn id="158" idx="1"/>
                <a:endCxn id="156" idx="5"/>
              </p:cNvCxnSpPr>
              <p:nvPr/>
            </p:nvCxnSpPr>
            <p:spPr>
              <a:xfrm flipH="1" flipV="1">
                <a:off x="2481239" y="3944777"/>
                <a:ext cx="558133" cy="83456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68EAEE16-6B4F-62D6-5D41-495F8A5176E3}"/>
                  </a:ext>
                </a:extLst>
              </p:cNvPr>
              <p:cNvCxnSpPr>
                <a:cxnSpLocks/>
                <a:stCxn id="158" idx="2"/>
                <a:endCxn id="157" idx="6"/>
              </p:cNvCxnSpPr>
              <p:nvPr/>
            </p:nvCxnSpPr>
            <p:spPr>
              <a:xfrm flipH="1">
                <a:off x="1698171" y="4851918"/>
                <a:ext cx="1312506" cy="73711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C38D37CE-CE40-8266-D19F-D9C5FD10CA09}"/>
                  </a:ext>
                </a:extLst>
              </p:cNvPr>
              <p:cNvCxnSpPr>
                <a:cxnSpLocks/>
                <a:stCxn id="161" idx="2"/>
                <a:endCxn id="156" idx="6"/>
              </p:cNvCxnSpPr>
              <p:nvPr/>
            </p:nvCxnSpPr>
            <p:spPr>
              <a:xfrm flipH="1" flipV="1">
                <a:off x="2509934" y="3872203"/>
                <a:ext cx="2673220" cy="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02DB0D51-21FF-787B-AF50-0A93F28398D0}"/>
                  </a:ext>
                </a:extLst>
              </p:cNvPr>
              <p:cNvCxnSpPr>
                <a:cxnSpLocks/>
                <a:stCxn id="161" idx="7"/>
                <a:endCxn id="162" idx="3"/>
              </p:cNvCxnSpPr>
              <p:nvPr/>
            </p:nvCxnSpPr>
            <p:spPr>
              <a:xfrm flipV="1">
                <a:off x="5350402" y="1027407"/>
                <a:ext cx="2259415" cy="277222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FDD5AAF9-2466-31DF-F409-03DB458306B0}"/>
                  </a:ext>
                </a:extLst>
              </p:cNvPr>
              <p:cNvCxnSpPr>
                <a:cxnSpLocks/>
                <a:stCxn id="155" idx="7"/>
                <a:endCxn id="159" idx="3"/>
              </p:cNvCxnSpPr>
              <p:nvPr/>
            </p:nvCxnSpPr>
            <p:spPr>
              <a:xfrm flipV="1">
                <a:off x="3510717" y="1431732"/>
                <a:ext cx="983379" cy="116735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3624E071-02B4-40B8-D1A1-4B304FBF66B5}"/>
                  </a:ext>
                </a:extLst>
              </p:cNvPr>
              <p:cNvCxnSpPr>
                <a:cxnSpLocks/>
                <a:stCxn id="162" idx="6"/>
                <a:endCxn id="166" idx="2"/>
              </p:cNvCxnSpPr>
              <p:nvPr/>
            </p:nvCxnSpPr>
            <p:spPr>
              <a:xfrm flipV="1">
                <a:off x="7777065" y="245706"/>
                <a:ext cx="2828729" cy="70912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6225E4EB-0CBE-5E3A-148F-EF8854B1160A}"/>
                  </a:ext>
                </a:extLst>
              </p:cNvPr>
              <p:cNvCxnSpPr>
                <a:cxnSpLocks/>
                <a:stCxn id="163" idx="1"/>
                <a:endCxn id="162" idx="5"/>
              </p:cNvCxnSpPr>
              <p:nvPr/>
            </p:nvCxnSpPr>
            <p:spPr>
              <a:xfrm flipH="1" flipV="1">
                <a:off x="7748370" y="1027407"/>
                <a:ext cx="2234533" cy="202266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8925CC96-10DA-DF6B-E0D0-3E4B52EC4E9E}"/>
                  </a:ext>
                </a:extLst>
              </p:cNvPr>
              <p:cNvCxnSpPr>
                <a:cxnSpLocks/>
                <a:stCxn id="163" idx="4"/>
                <a:endCxn id="164" idx="0"/>
              </p:cNvCxnSpPr>
              <p:nvPr/>
            </p:nvCxnSpPr>
            <p:spPr>
              <a:xfrm flipH="1">
                <a:off x="10050624" y="3225280"/>
                <a:ext cx="1556" cy="24000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1AE786D2-917B-80C0-2AAA-1BF34ED2F295}"/>
                  </a:ext>
                </a:extLst>
              </p:cNvPr>
              <p:cNvCxnSpPr>
                <a:cxnSpLocks/>
                <a:stCxn id="163" idx="5"/>
                <a:endCxn id="165" idx="1"/>
              </p:cNvCxnSpPr>
              <p:nvPr/>
            </p:nvCxnSpPr>
            <p:spPr>
              <a:xfrm>
                <a:off x="10121456" y="3195218"/>
                <a:ext cx="1596941" cy="140891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8" name="Oval 177">
                <a:extLst>
                  <a:ext uri="{FF2B5EF4-FFF2-40B4-BE49-F238E27FC236}">
                    <a16:creationId xmlns:a16="http://schemas.microsoft.com/office/drawing/2014/main" id="{6D51E6F2-4755-57A3-D0E3-E51E0202BF5B}"/>
                  </a:ext>
                </a:extLst>
              </p:cNvPr>
              <p:cNvSpPr/>
              <p:nvPr/>
            </p:nvSpPr>
            <p:spPr>
              <a:xfrm>
                <a:off x="7064829" y="5333997"/>
                <a:ext cx="195943" cy="205273"/>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9" name="Straight Connector 178">
                <a:extLst>
                  <a:ext uri="{FF2B5EF4-FFF2-40B4-BE49-F238E27FC236}">
                    <a16:creationId xmlns:a16="http://schemas.microsoft.com/office/drawing/2014/main" id="{2602664A-DEA1-9222-387A-F4F613ED5879}"/>
                  </a:ext>
                </a:extLst>
              </p:cNvPr>
              <p:cNvCxnSpPr>
                <a:cxnSpLocks/>
                <a:stCxn id="161" idx="4"/>
                <a:endCxn id="160" idx="0"/>
              </p:cNvCxnSpPr>
              <p:nvPr/>
            </p:nvCxnSpPr>
            <p:spPr>
              <a:xfrm flipH="1">
                <a:off x="5050972" y="3974840"/>
                <a:ext cx="230154" cy="229222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065C2133-5684-C600-65DA-20D5919FCECB}"/>
                  </a:ext>
                </a:extLst>
              </p:cNvPr>
              <p:cNvCxnSpPr>
                <a:cxnSpLocks/>
                <a:stCxn id="161" idx="5"/>
                <a:endCxn id="178" idx="1"/>
              </p:cNvCxnSpPr>
              <p:nvPr/>
            </p:nvCxnSpPr>
            <p:spPr>
              <a:xfrm>
                <a:off x="5350402" y="3944778"/>
                <a:ext cx="1743122" cy="141928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47" name="Oval 146">
              <a:extLst>
                <a:ext uri="{FF2B5EF4-FFF2-40B4-BE49-F238E27FC236}">
                  <a16:creationId xmlns:a16="http://schemas.microsoft.com/office/drawing/2014/main" id="{DD6CB82C-7488-84AA-4758-DE2A51DC8113}"/>
                </a:ext>
              </a:extLst>
            </p:cNvPr>
            <p:cNvSpPr/>
            <p:nvPr/>
          </p:nvSpPr>
          <p:spPr>
            <a:xfrm>
              <a:off x="4151973" y="3200400"/>
              <a:ext cx="195943" cy="205273"/>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48" name="Straight Connector 147">
              <a:extLst>
                <a:ext uri="{FF2B5EF4-FFF2-40B4-BE49-F238E27FC236}">
                  <a16:creationId xmlns:a16="http://schemas.microsoft.com/office/drawing/2014/main" id="{A0F68046-BE1E-6D67-824E-757BFA1BAA29}"/>
                </a:ext>
              </a:extLst>
            </p:cNvPr>
            <p:cNvCxnSpPr>
              <a:cxnSpLocks/>
              <a:stCxn id="147" idx="5"/>
              <a:endCxn id="161" idx="1"/>
            </p:cNvCxnSpPr>
            <p:nvPr/>
          </p:nvCxnSpPr>
          <p:spPr>
            <a:xfrm>
              <a:off x="4319221" y="3375611"/>
              <a:ext cx="728565" cy="54531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9" name="Oval 148">
              <a:extLst>
                <a:ext uri="{FF2B5EF4-FFF2-40B4-BE49-F238E27FC236}">
                  <a16:creationId xmlns:a16="http://schemas.microsoft.com/office/drawing/2014/main" id="{DB77FA28-97B7-A2DB-8524-B924EF250B06}"/>
                </a:ext>
              </a:extLst>
            </p:cNvPr>
            <p:cNvSpPr/>
            <p:nvPr/>
          </p:nvSpPr>
          <p:spPr>
            <a:xfrm>
              <a:off x="1076019" y="3068731"/>
              <a:ext cx="195943" cy="205273"/>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50" name="Straight Connector 149">
              <a:extLst>
                <a:ext uri="{FF2B5EF4-FFF2-40B4-BE49-F238E27FC236}">
                  <a16:creationId xmlns:a16="http://schemas.microsoft.com/office/drawing/2014/main" id="{F971AC3E-F78C-E2AB-4A8B-622B967EA25A}"/>
                </a:ext>
              </a:extLst>
            </p:cNvPr>
            <p:cNvCxnSpPr>
              <a:cxnSpLocks/>
              <a:stCxn id="149" idx="5"/>
              <a:endCxn id="156" idx="1"/>
            </p:cNvCxnSpPr>
            <p:nvPr/>
          </p:nvCxnSpPr>
          <p:spPr>
            <a:xfrm>
              <a:off x="1243267" y="3243942"/>
              <a:ext cx="935356" cy="67698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D5C304A3-3625-22BE-95E5-3E23300B03B9}"/>
                </a:ext>
              </a:extLst>
            </p:cNvPr>
            <p:cNvCxnSpPr>
              <a:cxnSpLocks/>
              <a:stCxn id="161" idx="6"/>
              <a:endCxn id="163" idx="3"/>
            </p:cNvCxnSpPr>
            <p:nvPr/>
          </p:nvCxnSpPr>
          <p:spPr>
            <a:xfrm flipV="1">
              <a:off x="5215034" y="3316517"/>
              <a:ext cx="4603806" cy="67698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81" name="Rectangle 180">
            <a:extLst>
              <a:ext uri="{FF2B5EF4-FFF2-40B4-BE49-F238E27FC236}">
                <a16:creationId xmlns:a16="http://schemas.microsoft.com/office/drawing/2014/main" id="{092F97EF-4922-A7F3-4A2D-5F4F201A7DCA}"/>
              </a:ext>
            </a:extLst>
          </p:cNvPr>
          <p:cNvSpPr/>
          <p:nvPr/>
        </p:nvSpPr>
        <p:spPr>
          <a:xfrm>
            <a:off x="0" y="2828835"/>
            <a:ext cx="8704114" cy="1200329"/>
          </a:xfrm>
          <a:prstGeom prst="rect">
            <a:avLst/>
          </a:prstGeom>
          <a:noFill/>
        </p:spPr>
        <p:txBody>
          <a:bodyPr wrap="none" lIns="91440" tIns="45720" rIns="91440" bIns="45720">
            <a:spAutoFit/>
          </a:bodyPr>
          <a:lstStyle/>
          <a:p>
            <a:pPr algn="ctr"/>
            <a:r>
              <a:rPr lang="en-US" sz="7200" b="1" cap="none" spc="0" dirty="0">
                <a:ln w="0"/>
                <a:solidFill>
                  <a:schemeClr val="tx1"/>
                </a:solidFill>
                <a:effectLst>
                  <a:outerShdw blurRad="38100" dist="19050" dir="2700000" algn="tl" rotWithShape="0">
                    <a:schemeClr val="dk1">
                      <a:alpha val="40000"/>
                    </a:schemeClr>
                  </a:outerShdw>
                </a:effectLst>
                <a:latin typeface="Corbel Light" panose="020B0303020204020204" pitchFamily="34" charset="0"/>
              </a:rPr>
              <a:t>Social Network Analysis</a:t>
            </a:r>
          </a:p>
        </p:txBody>
      </p:sp>
      <p:sp>
        <p:nvSpPr>
          <p:cNvPr id="182" name="TextBox 181">
            <a:extLst>
              <a:ext uri="{FF2B5EF4-FFF2-40B4-BE49-F238E27FC236}">
                <a16:creationId xmlns:a16="http://schemas.microsoft.com/office/drawing/2014/main" id="{62F383EA-8970-F197-D0E9-19C27486104C}"/>
              </a:ext>
            </a:extLst>
          </p:cNvPr>
          <p:cNvSpPr txBox="1"/>
          <p:nvPr/>
        </p:nvSpPr>
        <p:spPr>
          <a:xfrm>
            <a:off x="0" y="2120949"/>
            <a:ext cx="5215035" cy="707886"/>
          </a:xfrm>
          <a:prstGeom prst="rect">
            <a:avLst/>
          </a:prstGeom>
          <a:noFill/>
        </p:spPr>
        <p:txBody>
          <a:bodyPr wrap="square" rtlCol="0">
            <a:spAutoFit/>
          </a:bodyPr>
          <a:lstStyle/>
          <a:p>
            <a:r>
              <a:rPr lang="en-IN" sz="4000" dirty="0">
                <a:latin typeface="Corbel Light" panose="020B0303020204020204" pitchFamily="34" charset="0"/>
              </a:rPr>
              <a:t> SMA Experiment No. 6</a:t>
            </a:r>
          </a:p>
        </p:txBody>
      </p:sp>
    </p:spTree>
    <p:extLst>
      <p:ext uri="{BB962C8B-B14F-4D97-AF65-F5344CB8AC3E}">
        <p14:creationId xmlns:p14="http://schemas.microsoft.com/office/powerpoint/2010/main" val="333658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778DADF4-EE12-F1F5-B3F2-99A5C6837BEB}"/>
              </a:ext>
            </a:extLst>
          </p:cNvPr>
          <p:cNvCxnSpPr>
            <a:cxnSpLocks/>
          </p:cNvCxnSpPr>
          <p:nvPr/>
        </p:nvCxnSpPr>
        <p:spPr>
          <a:xfrm>
            <a:off x="914400" y="914400"/>
            <a:ext cx="10363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2831DBB-D8C1-8A1A-CAF7-E5DEF4FB63E2}"/>
              </a:ext>
            </a:extLst>
          </p:cNvPr>
          <p:cNvSpPr txBox="1"/>
          <p:nvPr/>
        </p:nvSpPr>
        <p:spPr>
          <a:xfrm>
            <a:off x="914400" y="72479"/>
            <a:ext cx="10363200" cy="769441"/>
          </a:xfrm>
          <a:prstGeom prst="rect">
            <a:avLst/>
          </a:prstGeom>
          <a:noFill/>
        </p:spPr>
        <p:txBody>
          <a:bodyPr wrap="square" rtlCol="0">
            <a:spAutoFit/>
          </a:bodyPr>
          <a:lstStyle/>
          <a:p>
            <a:r>
              <a:rPr lang="en-IN" sz="4400" dirty="0" err="1">
                <a:latin typeface="Corbel Light" panose="020B0303020204020204" pitchFamily="34" charset="0"/>
              </a:rPr>
              <a:t>Nelytic</a:t>
            </a:r>
            <a:endParaRPr lang="en-IN" sz="4400" dirty="0">
              <a:latin typeface="Corbel Light" panose="020B0303020204020204" pitchFamily="34" charset="0"/>
            </a:endParaRPr>
          </a:p>
        </p:txBody>
      </p:sp>
      <p:pic>
        <p:nvPicPr>
          <p:cNvPr id="8" name="Picture 7">
            <a:extLst>
              <a:ext uri="{FF2B5EF4-FFF2-40B4-BE49-F238E27FC236}">
                <a16:creationId xmlns:a16="http://schemas.microsoft.com/office/drawing/2014/main" id="{3F5999AB-7E4D-B9E3-5513-AD69CFE5B2C8}"/>
              </a:ext>
            </a:extLst>
          </p:cNvPr>
          <p:cNvPicPr>
            <a:picLocks noChangeAspect="1"/>
          </p:cNvPicPr>
          <p:nvPr/>
        </p:nvPicPr>
        <p:blipFill>
          <a:blip r:embed="rId2"/>
          <a:stretch>
            <a:fillRect/>
          </a:stretch>
        </p:blipFill>
        <p:spPr>
          <a:xfrm>
            <a:off x="914400" y="1371600"/>
            <a:ext cx="10363200" cy="4892382"/>
          </a:xfrm>
          <a:prstGeom prst="rect">
            <a:avLst/>
          </a:prstGeom>
        </p:spPr>
      </p:pic>
    </p:spTree>
    <p:extLst>
      <p:ext uri="{BB962C8B-B14F-4D97-AF65-F5344CB8AC3E}">
        <p14:creationId xmlns:p14="http://schemas.microsoft.com/office/powerpoint/2010/main" val="605169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980EAF13-3A81-72EC-647E-6FC1D90E1E14}"/>
              </a:ext>
            </a:extLst>
          </p:cNvPr>
          <p:cNvCxnSpPr>
            <a:cxnSpLocks/>
          </p:cNvCxnSpPr>
          <p:nvPr/>
        </p:nvCxnSpPr>
        <p:spPr>
          <a:xfrm>
            <a:off x="914400" y="914400"/>
            <a:ext cx="10363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1693D1F-00A9-DD74-5CB6-6BB78B37D269}"/>
              </a:ext>
            </a:extLst>
          </p:cNvPr>
          <p:cNvSpPr txBox="1"/>
          <p:nvPr/>
        </p:nvSpPr>
        <p:spPr>
          <a:xfrm>
            <a:off x="914400" y="72479"/>
            <a:ext cx="10363200" cy="769441"/>
          </a:xfrm>
          <a:prstGeom prst="rect">
            <a:avLst/>
          </a:prstGeom>
          <a:noFill/>
        </p:spPr>
        <p:txBody>
          <a:bodyPr wrap="square" rtlCol="0">
            <a:spAutoFit/>
          </a:bodyPr>
          <a:lstStyle/>
          <a:p>
            <a:r>
              <a:rPr lang="en-IN" sz="4400" dirty="0" err="1">
                <a:latin typeface="Corbel Light" panose="020B0303020204020204" pitchFamily="34" charset="0"/>
              </a:rPr>
              <a:t>Nelytic</a:t>
            </a:r>
            <a:r>
              <a:rPr lang="en-IN" sz="4400" dirty="0">
                <a:latin typeface="Corbel Light" panose="020B0303020204020204" pitchFamily="34" charset="0"/>
              </a:rPr>
              <a:t> :Text Analysis</a:t>
            </a:r>
          </a:p>
        </p:txBody>
      </p:sp>
      <p:pic>
        <p:nvPicPr>
          <p:cNvPr id="8" name="Picture 7">
            <a:extLst>
              <a:ext uri="{FF2B5EF4-FFF2-40B4-BE49-F238E27FC236}">
                <a16:creationId xmlns:a16="http://schemas.microsoft.com/office/drawing/2014/main" id="{B0E1FE7E-C374-6DBF-DAB9-C37BF6725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2187" y="1371600"/>
            <a:ext cx="9060024" cy="5084354"/>
          </a:xfrm>
          <a:prstGeom prst="rect">
            <a:avLst/>
          </a:prstGeom>
        </p:spPr>
      </p:pic>
    </p:spTree>
    <p:extLst>
      <p:ext uri="{BB962C8B-B14F-4D97-AF65-F5344CB8AC3E}">
        <p14:creationId xmlns:p14="http://schemas.microsoft.com/office/powerpoint/2010/main" val="1752529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20EB11B-C9D6-198A-3935-6ECCCA649C31}"/>
              </a:ext>
            </a:extLst>
          </p:cNvPr>
          <p:cNvCxnSpPr>
            <a:cxnSpLocks/>
          </p:cNvCxnSpPr>
          <p:nvPr/>
        </p:nvCxnSpPr>
        <p:spPr>
          <a:xfrm>
            <a:off x="914400" y="914400"/>
            <a:ext cx="10363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CA53837-D445-825F-90B3-DA5363274F9A}"/>
              </a:ext>
            </a:extLst>
          </p:cNvPr>
          <p:cNvSpPr txBox="1"/>
          <p:nvPr/>
        </p:nvSpPr>
        <p:spPr>
          <a:xfrm>
            <a:off x="914400" y="72479"/>
            <a:ext cx="10363200" cy="769441"/>
          </a:xfrm>
          <a:prstGeom prst="rect">
            <a:avLst/>
          </a:prstGeom>
          <a:noFill/>
        </p:spPr>
        <p:txBody>
          <a:bodyPr wrap="square" rtlCol="0">
            <a:spAutoFit/>
          </a:bodyPr>
          <a:lstStyle/>
          <a:p>
            <a:r>
              <a:rPr lang="en-IN" sz="4400" dirty="0" err="1">
                <a:latin typeface="Corbel Light" panose="020B0303020204020204" pitchFamily="34" charset="0"/>
              </a:rPr>
              <a:t>Nelytic</a:t>
            </a:r>
            <a:r>
              <a:rPr lang="en-IN" sz="4400" dirty="0">
                <a:latin typeface="Corbel Light" panose="020B0303020204020204" pitchFamily="34" charset="0"/>
              </a:rPr>
              <a:t> : Links</a:t>
            </a:r>
          </a:p>
        </p:txBody>
      </p:sp>
      <p:pic>
        <p:nvPicPr>
          <p:cNvPr id="7" name="Picture 6">
            <a:extLst>
              <a:ext uri="{FF2B5EF4-FFF2-40B4-BE49-F238E27FC236}">
                <a16:creationId xmlns:a16="http://schemas.microsoft.com/office/drawing/2014/main" id="{73E550A6-DA4A-52DA-D8C5-90DD74555B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371600"/>
            <a:ext cx="10363200" cy="5114131"/>
          </a:xfrm>
          <a:prstGeom prst="rect">
            <a:avLst/>
          </a:prstGeom>
        </p:spPr>
      </p:pic>
    </p:spTree>
    <p:extLst>
      <p:ext uri="{BB962C8B-B14F-4D97-AF65-F5344CB8AC3E}">
        <p14:creationId xmlns:p14="http://schemas.microsoft.com/office/powerpoint/2010/main" val="2575790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81719F92-5742-96C4-62A2-5BE22FAB4BB8}"/>
              </a:ext>
            </a:extLst>
          </p:cNvPr>
          <p:cNvCxnSpPr>
            <a:cxnSpLocks/>
          </p:cNvCxnSpPr>
          <p:nvPr/>
        </p:nvCxnSpPr>
        <p:spPr>
          <a:xfrm>
            <a:off x="914400" y="914400"/>
            <a:ext cx="10363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99708C8-0896-61A4-826F-11140D9BFE2D}"/>
              </a:ext>
            </a:extLst>
          </p:cNvPr>
          <p:cNvSpPr txBox="1"/>
          <p:nvPr/>
        </p:nvSpPr>
        <p:spPr>
          <a:xfrm>
            <a:off x="914400" y="72479"/>
            <a:ext cx="10363200" cy="769441"/>
          </a:xfrm>
          <a:prstGeom prst="rect">
            <a:avLst/>
          </a:prstGeom>
          <a:noFill/>
        </p:spPr>
        <p:txBody>
          <a:bodyPr wrap="square" rtlCol="0">
            <a:spAutoFit/>
          </a:bodyPr>
          <a:lstStyle/>
          <a:p>
            <a:r>
              <a:rPr lang="en-IN" sz="4400" dirty="0" err="1">
                <a:latin typeface="Corbel Light" panose="020B0303020204020204" pitchFamily="34" charset="0"/>
              </a:rPr>
              <a:t>Nelytic</a:t>
            </a:r>
            <a:r>
              <a:rPr lang="en-IN" sz="4400" dirty="0">
                <a:latin typeface="Corbel Light" panose="020B0303020204020204" pitchFamily="34" charset="0"/>
              </a:rPr>
              <a:t> : Total Degree</a:t>
            </a:r>
          </a:p>
        </p:txBody>
      </p:sp>
      <p:pic>
        <p:nvPicPr>
          <p:cNvPr id="13" name="Picture 12">
            <a:extLst>
              <a:ext uri="{FF2B5EF4-FFF2-40B4-BE49-F238E27FC236}">
                <a16:creationId xmlns:a16="http://schemas.microsoft.com/office/drawing/2014/main" id="{5896D7A0-10D5-B279-B012-DCC7978D6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371600"/>
            <a:ext cx="10363200" cy="5114131"/>
          </a:xfrm>
          <a:prstGeom prst="rect">
            <a:avLst/>
          </a:prstGeom>
        </p:spPr>
      </p:pic>
    </p:spTree>
    <p:extLst>
      <p:ext uri="{BB962C8B-B14F-4D97-AF65-F5344CB8AC3E}">
        <p14:creationId xmlns:p14="http://schemas.microsoft.com/office/powerpoint/2010/main" val="4290785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8A98D69C-DAB3-E4C4-0DA3-B2B6B4D06066}"/>
              </a:ext>
            </a:extLst>
          </p:cNvPr>
          <p:cNvCxnSpPr>
            <a:cxnSpLocks/>
          </p:cNvCxnSpPr>
          <p:nvPr/>
        </p:nvCxnSpPr>
        <p:spPr>
          <a:xfrm>
            <a:off x="914400" y="914400"/>
            <a:ext cx="10363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D8644DC-7F32-BAAE-8D08-53C5A53C0EC9}"/>
              </a:ext>
            </a:extLst>
          </p:cNvPr>
          <p:cNvSpPr txBox="1"/>
          <p:nvPr/>
        </p:nvSpPr>
        <p:spPr>
          <a:xfrm>
            <a:off x="914400" y="72479"/>
            <a:ext cx="10363200" cy="769441"/>
          </a:xfrm>
          <a:prstGeom prst="rect">
            <a:avLst/>
          </a:prstGeom>
          <a:noFill/>
        </p:spPr>
        <p:txBody>
          <a:bodyPr wrap="square" rtlCol="0">
            <a:spAutoFit/>
          </a:bodyPr>
          <a:lstStyle/>
          <a:p>
            <a:r>
              <a:rPr lang="en-IN" sz="4400" dirty="0" err="1">
                <a:latin typeface="Corbel Light" panose="020B0303020204020204" pitchFamily="34" charset="0"/>
              </a:rPr>
              <a:t>Nelytic</a:t>
            </a:r>
            <a:r>
              <a:rPr lang="en-IN" sz="4400" dirty="0">
                <a:latin typeface="Corbel Light" panose="020B0303020204020204" pitchFamily="34" charset="0"/>
              </a:rPr>
              <a:t> : In Degree</a:t>
            </a:r>
          </a:p>
        </p:txBody>
      </p:sp>
      <p:pic>
        <p:nvPicPr>
          <p:cNvPr id="12" name="Picture 11">
            <a:extLst>
              <a:ext uri="{FF2B5EF4-FFF2-40B4-BE49-F238E27FC236}">
                <a16:creationId xmlns:a16="http://schemas.microsoft.com/office/drawing/2014/main" id="{596D9152-0CF5-601A-73B8-0B09BFC4B5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371600"/>
            <a:ext cx="10363200" cy="5114131"/>
          </a:xfrm>
          <a:prstGeom prst="rect">
            <a:avLst/>
          </a:prstGeom>
        </p:spPr>
      </p:pic>
    </p:spTree>
    <p:extLst>
      <p:ext uri="{BB962C8B-B14F-4D97-AF65-F5344CB8AC3E}">
        <p14:creationId xmlns:p14="http://schemas.microsoft.com/office/powerpoint/2010/main" val="3154438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405C92C-CCA2-B938-FB70-F20B3673B446}"/>
              </a:ext>
            </a:extLst>
          </p:cNvPr>
          <p:cNvCxnSpPr>
            <a:cxnSpLocks/>
          </p:cNvCxnSpPr>
          <p:nvPr/>
        </p:nvCxnSpPr>
        <p:spPr>
          <a:xfrm>
            <a:off x="914400" y="914400"/>
            <a:ext cx="10363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EE1DD3D-55D9-2CB0-686D-AC5527186496}"/>
              </a:ext>
            </a:extLst>
          </p:cNvPr>
          <p:cNvSpPr txBox="1"/>
          <p:nvPr/>
        </p:nvSpPr>
        <p:spPr>
          <a:xfrm>
            <a:off x="914400" y="72479"/>
            <a:ext cx="10363200" cy="769441"/>
          </a:xfrm>
          <a:prstGeom prst="rect">
            <a:avLst/>
          </a:prstGeom>
          <a:noFill/>
        </p:spPr>
        <p:txBody>
          <a:bodyPr wrap="square" rtlCol="0">
            <a:spAutoFit/>
          </a:bodyPr>
          <a:lstStyle/>
          <a:p>
            <a:r>
              <a:rPr lang="en-IN" sz="4400" dirty="0" err="1">
                <a:latin typeface="Corbel Light" panose="020B0303020204020204" pitchFamily="34" charset="0"/>
              </a:rPr>
              <a:t>Nelytic</a:t>
            </a:r>
            <a:r>
              <a:rPr lang="en-IN" sz="4400" dirty="0">
                <a:latin typeface="Corbel Light" panose="020B0303020204020204" pitchFamily="34" charset="0"/>
              </a:rPr>
              <a:t> : Out Degree</a:t>
            </a:r>
          </a:p>
        </p:txBody>
      </p:sp>
      <p:pic>
        <p:nvPicPr>
          <p:cNvPr id="10" name="Picture 9">
            <a:extLst>
              <a:ext uri="{FF2B5EF4-FFF2-40B4-BE49-F238E27FC236}">
                <a16:creationId xmlns:a16="http://schemas.microsoft.com/office/drawing/2014/main" id="{04209AF6-F79C-D8ED-6D0B-3A09867A5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371600"/>
            <a:ext cx="10363200" cy="5114131"/>
          </a:xfrm>
          <a:prstGeom prst="rect">
            <a:avLst/>
          </a:prstGeom>
        </p:spPr>
      </p:pic>
    </p:spTree>
    <p:extLst>
      <p:ext uri="{BB962C8B-B14F-4D97-AF65-F5344CB8AC3E}">
        <p14:creationId xmlns:p14="http://schemas.microsoft.com/office/powerpoint/2010/main" val="3321873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9406BA-D1D6-D367-28DD-7C74A7B0832C}"/>
              </a:ext>
            </a:extLst>
          </p:cNvPr>
          <p:cNvPicPr>
            <a:picLocks noChangeAspect="1"/>
          </p:cNvPicPr>
          <p:nvPr/>
        </p:nvPicPr>
        <p:blipFill>
          <a:blip r:embed="rId2"/>
          <a:stretch>
            <a:fillRect/>
          </a:stretch>
        </p:blipFill>
        <p:spPr>
          <a:xfrm>
            <a:off x="2628899" y="1371600"/>
            <a:ext cx="6934201" cy="5011917"/>
          </a:xfrm>
          <a:prstGeom prst="rect">
            <a:avLst/>
          </a:prstGeom>
        </p:spPr>
      </p:pic>
      <p:cxnSp>
        <p:nvCxnSpPr>
          <p:cNvPr id="6" name="Straight Connector 5">
            <a:extLst>
              <a:ext uri="{FF2B5EF4-FFF2-40B4-BE49-F238E27FC236}">
                <a16:creationId xmlns:a16="http://schemas.microsoft.com/office/drawing/2014/main" id="{4A8ADCC2-37A5-5DDE-230B-770C1495F17F}"/>
              </a:ext>
            </a:extLst>
          </p:cNvPr>
          <p:cNvCxnSpPr>
            <a:cxnSpLocks/>
          </p:cNvCxnSpPr>
          <p:nvPr/>
        </p:nvCxnSpPr>
        <p:spPr>
          <a:xfrm>
            <a:off x="914400" y="914400"/>
            <a:ext cx="10363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DCAC3E8-C240-BB95-3ABC-890C44B6A4E2}"/>
              </a:ext>
            </a:extLst>
          </p:cNvPr>
          <p:cNvSpPr txBox="1"/>
          <p:nvPr/>
        </p:nvSpPr>
        <p:spPr>
          <a:xfrm>
            <a:off x="914400" y="72479"/>
            <a:ext cx="10363200" cy="769441"/>
          </a:xfrm>
          <a:prstGeom prst="rect">
            <a:avLst/>
          </a:prstGeom>
          <a:noFill/>
        </p:spPr>
        <p:txBody>
          <a:bodyPr wrap="square" rtlCol="0">
            <a:spAutoFit/>
          </a:bodyPr>
          <a:lstStyle/>
          <a:p>
            <a:r>
              <a:rPr lang="en-US" sz="4400" dirty="0">
                <a:latin typeface="Corbel Light" panose="020B0303020204020204" pitchFamily="34" charset="0"/>
              </a:rPr>
              <a:t>Python</a:t>
            </a:r>
            <a:endParaRPr lang="en-IN" sz="4400" dirty="0">
              <a:latin typeface="Corbel Light" panose="020B0303020204020204" pitchFamily="34" charset="0"/>
            </a:endParaRPr>
          </a:p>
        </p:txBody>
      </p:sp>
    </p:spTree>
    <p:extLst>
      <p:ext uri="{BB962C8B-B14F-4D97-AF65-F5344CB8AC3E}">
        <p14:creationId xmlns:p14="http://schemas.microsoft.com/office/powerpoint/2010/main" val="3109568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CBC28A8-588C-66A5-C30B-4328B63A7F7F}"/>
              </a:ext>
            </a:extLst>
          </p:cNvPr>
          <p:cNvGrpSpPr/>
          <p:nvPr/>
        </p:nvGrpSpPr>
        <p:grpSpPr>
          <a:xfrm>
            <a:off x="470418" y="264368"/>
            <a:ext cx="11251164" cy="6329264"/>
            <a:chOff x="470418" y="264368"/>
            <a:chExt cx="11251164" cy="6329264"/>
          </a:xfrm>
        </p:grpSpPr>
        <p:grpSp>
          <p:nvGrpSpPr>
            <p:cNvPr id="3" name="Group 2">
              <a:extLst>
                <a:ext uri="{FF2B5EF4-FFF2-40B4-BE49-F238E27FC236}">
                  <a16:creationId xmlns:a16="http://schemas.microsoft.com/office/drawing/2014/main" id="{2F37AEDF-3CD3-31FB-E16A-103D23F3D3B6}"/>
                </a:ext>
              </a:extLst>
            </p:cNvPr>
            <p:cNvGrpSpPr/>
            <p:nvPr/>
          </p:nvGrpSpPr>
          <p:grpSpPr>
            <a:xfrm>
              <a:off x="470418" y="264368"/>
              <a:ext cx="11251164" cy="6329264"/>
              <a:chOff x="634481" y="143069"/>
              <a:chExt cx="11251164" cy="6329264"/>
            </a:xfrm>
          </p:grpSpPr>
          <p:sp>
            <p:nvSpPr>
              <p:cNvPr id="9" name="Oval 8">
                <a:extLst>
                  <a:ext uri="{FF2B5EF4-FFF2-40B4-BE49-F238E27FC236}">
                    <a16:creationId xmlns:a16="http://schemas.microsoft.com/office/drawing/2014/main" id="{1CE73D8E-1805-1AF7-087B-D5F1718DEC54}"/>
                  </a:ext>
                </a:extLst>
              </p:cNvPr>
              <p:cNvSpPr/>
              <p:nvPr/>
            </p:nvSpPr>
            <p:spPr>
              <a:xfrm>
                <a:off x="634481" y="485192"/>
                <a:ext cx="195943" cy="205273"/>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EBBBC153-5FE1-F01B-B67C-904E191DD7DC}"/>
                  </a:ext>
                </a:extLst>
              </p:cNvPr>
              <p:cNvCxnSpPr>
                <a:cxnSpLocks/>
                <a:stCxn id="9" idx="6"/>
              </p:cNvCxnSpPr>
              <p:nvPr/>
            </p:nvCxnSpPr>
            <p:spPr>
              <a:xfrm flipV="1">
                <a:off x="830424" y="578498"/>
                <a:ext cx="1343608" cy="933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BC71D323-8787-1208-2C9E-2763F697FD33}"/>
                  </a:ext>
                </a:extLst>
              </p:cNvPr>
              <p:cNvSpPr/>
              <p:nvPr/>
            </p:nvSpPr>
            <p:spPr>
              <a:xfrm>
                <a:off x="2118048" y="485192"/>
                <a:ext cx="195943" cy="205273"/>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E8372A85-E63B-3316-1F05-3B8BEC8CB274}"/>
                  </a:ext>
                </a:extLst>
              </p:cNvPr>
              <p:cNvSpPr/>
              <p:nvPr/>
            </p:nvSpPr>
            <p:spPr>
              <a:xfrm>
                <a:off x="3343469" y="2569028"/>
                <a:ext cx="195943" cy="205273"/>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21EA7C77-3C44-AF8B-68B6-5B024DF3C112}"/>
                  </a:ext>
                </a:extLst>
              </p:cNvPr>
              <p:cNvSpPr/>
              <p:nvPr/>
            </p:nvSpPr>
            <p:spPr>
              <a:xfrm>
                <a:off x="2313991" y="3769566"/>
                <a:ext cx="195943" cy="205273"/>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D02EFE8C-9602-3A07-EF2C-8CD8A569A5EB}"/>
                  </a:ext>
                </a:extLst>
              </p:cNvPr>
              <p:cNvSpPr/>
              <p:nvPr/>
            </p:nvSpPr>
            <p:spPr>
              <a:xfrm>
                <a:off x="1502228" y="5486399"/>
                <a:ext cx="195943" cy="205273"/>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0FB2748-8FD4-C61B-3E93-7083D4CEE886}"/>
                  </a:ext>
                </a:extLst>
              </p:cNvPr>
              <p:cNvSpPr/>
              <p:nvPr/>
            </p:nvSpPr>
            <p:spPr>
              <a:xfrm>
                <a:off x="3010677" y="4749281"/>
                <a:ext cx="195943" cy="205273"/>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4B4A47D8-629D-59AB-211C-6FEC3EBE138F}"/>
                  </a:ext>
                </a:extLst>
              </p:cNvPr>
              <p:cNvSpPr/>
              <p:nvPr/>
            </p:nvSpPr>
            <p:spPr>
              <a:xfrm>
                <a:off x="4465401" y="1256521"/>
                <a:ext cx="195943" cy="205273"/>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A33DBA6B-FC89-0F93-FFCA-C6D5F0BD598F}"/>
                  </a:ext>
                </a:extLst>
              </p:cNvPr>
              <p:cNvSpPr/>
              <p:nvPr/>
            </p:nvSpPr>
            <p:spPr>
              <a:xfrm>
                <a:off x="4953000" y="6267060"/>
                <a:ext cx="195943" cy="205273"/>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2A125278-B8DB-BC39-4D80-BD056E1D9FBF}"/>
                  </a:ext>
                </a:extLst>
              </p:cNvPr>
              <p:cNvSpPr/>
              <p:nvPr/>
            </p:nvSpPr>
            <p:spPr>
              <a:xfrm>
                <a:off x="5183154" y="3769567"/>
                <a:ext cx="195943" cy="205273"/>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Oval 18">
                <a:extLst>
                  <a:ext uri="{FF2B5EF4-FFF2-40B4-BE49-F238E27FC236}">
                    <a16:creationId xmlns:a16="http://schemas.microsoft.com/office/drawing/2014/main" id="{27E15F75-7462-E059-9D8C-B19E0C60C130}"/>
                  </a:ext>
                </a:extLst>
              </p:cNvPr>
              <p:cNvSpPr/>
              <p:nvPr/>
            </p:nvSpPr>
            <p:spPr>
              <a:xfrm>
                <a:off x="7581122" y="852196"/>
                <a:ext cx="195943" cy="205273"/>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B00C1F50-3F92-9C64-FB41-658A589EB8E7}"/>
                  </a:ext>
                </a:extLst>
              </p:cNvPr>
              <p:cNvSpPr/>
              <p:nvPr/>
            </p:nvSpPr>
            <p:spPr>
              <a:xfrm>
                <a:off x="9954208" y="3020007"/>
                <a:ext cx="195943" cy="205273"/>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04F7E389-81FA-A218-D533-BA1D719F27F7}"/>
                  </a:ext>
                </a:extLst>
              </p:cNvPr>
              <p:cNvSpPr/>
              <p:nvPr/>
            </p:nvSpPr>
            <p:spPr>
              <a:xfrm>
                <a:off x="9952652" y="5625320"/>
                <a:ext cx="195943" cy="205273"/>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C70BF5E2-09D2-2007-74BC-5F543F4C534C}"/>
                  </a:ext>
                </a:extLst>
              </p:cNvPr>
              <p:cNvSpPr/>
              <p:nvPr/>
            </p:nvSpPr>
            <p:spPr>
              <a:xfrm>
                <a:off x="11689702" y="4574070"/>
                <a:ext cx="195943" cy="205273"/>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59155D0E-7217-409A-45AF-35D6DF5D2C37}"/>
                  </a:ext>
                </a:extLst>
              </p:cNvPr>
              <p:cNvSpPr/>
              <p:nvPr/>
            </p:nvSpPr>
            <p:spPr>
              <a:xfrm>
                <a:off x="10605794" y="143069"/>
                <a:ext cx="195943" cy="205273"/>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 name="Straight Connector 23">
                <a:extLst>
                  <a:ext uri="{FF2B5EF4-FFF2-40B4-BE49-F238E27FC236}">
                    <a16:creationId xmlns:a16="http://schemas.microsoft.com/office/drawing/2014/main" id="{8BBD3E7A-6FE7-83A9-F9FA-B7CD5BEA0DE2}"/>
                  </a:ext>
                </a:extLst>
              </p:cNvPr>
              <p:cNvCxnSpPr>
                <a:cxnSpLocks/>
                <a:stCxn id="11" idx="5"/>
                <a:endCxn id="12" idx="1"/>
              </p:cNvCxnSpPr>
              <p:nvPr/>
            </p:nvCxnSpPr>
            <p:spPr>
              <a:xfrm>
                <a:off x="2285296" y="660403"/>
                <a:ext cx="1086868" cy="19386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D136322-D4F7-F264-9DF8-9561C27F27AF}"/>
                  </a:ext>
                </a:extLst>
              </p:cNvPr>
              <p:cNvCxnSpPr>
                <a:cxnSpLocks/>
                <a:stCxn id="12" idx="3"/>
                <a:endCxn id="13" idx="7"/>
              </p:cNvCxnSpPr>
              <p:nvPr/>
            </p:nvCxnSpPr>
            <p:spPr>
              <a:xfrm flipH="1">
                <a:off x="2481239" y="2744239"/>
                <a:ext cx="890925" cy="105538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E916CBB-FB8E-B7DE-4128-FFA03424C57A}"/>
                  </a:ext>
                </a:extLst>
              </p:cNvPr>
              <p:cNvCxnSpPr>
                <a:cxnSpLocks/>
                <a:stCxn id="15" idx="1"/>
                <a:endCxn id="13" idx="5"/>
              </p:cNvCxnSpPr>
              <p:nvPr/>
            </p:nvCxnSpPr>
            <p:spPr>
              <a:xfrm flipH="1" flipV="1">
                <a:off x="2481239" y="3944777"/>
                <a:ext cx="558133" cy="83456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2E69CE2-4817-B2CF-17A2-BFF36B32D834}"/>
                  </a:ext>
                </a:extLst>
              </p:cNvPr>
              <p:cNvCxnSpPr>
                <a:cxnSpLocks/>
                <a:stCxn id="15" idx="2"/>
                <a:endCxn id="14" idx="6"/>
              </p:cNvCxnSpPr>
              <p:nvPr/>
            </p:nvCxnSpPr>
            <p:spPr>
              <a:xfrm flipH="1">
                <a:off x="1698171" y="4851918"/>
                <a:ext cx="1312506" cy="73711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6E9DA4E-1B47-AB8C-FDAB-38F2DC5F10B7}"/>
                  </a:ext>
                </a:extLst>
              </p:cNvPr>
              <p:cNvCxnSpPr>
                <a:cxnSpLocks/>
                <a:stCxn id="18" idx="2"/>
                <a:endCxn id="13" idx="6"/>
              </p:cNvCxnSpPr>
              <p:nvPr/>
            </p:nvCxnSpPr>
            <p:spPr>
              <a:xfrm flipH="1" flipV="1">
                <a:off x="2509934" y="3872203"/>
                <a:ext cx="2673220" cy="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993E8F9-E733-D86B-EF98-0F535072C334}"/>
                  </a:ext>
                </a:extLst>
              </p:cNvPr>
              <p:cNvCxnSpPr>
                <a:cxnSpLocks/>
                <a:stCxn id="18" idx="7"/>
                <a:endCxn id="19" idx="3"/>
              </p:cNvCxnSpPr>
              <p:nvPr/>
            </p:nvCxnSpPr>
            <p:spPr>
              <a:xfrm flipV="1">
                <a:off x="5350402" y="1027407"/>
                <a:ext cx="2259415" cy="277222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5D7B6AD-A933-D498-78F8-844E34EE22DD}"/>
                  </a:ext>
                </a:extLst>
              </p:cNvPr>
              <p:cNvCxnSpPr>
                <a:cxnSpLocks/>
                <a:stCxn id="12" idx="7"/>
                <a:endCxn id="16" idx="3"/>
              </p:cNvCxnSpPr>
              <p:nvPr/>
            </p:nvCxnSpPr>
            <p:spPr>
              <a:xfrm flipV="1">
                <a:off x="3510717" y="1431732"/>
                <a:ext cx="983379" cy="116735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E08F546-EABE-339B-2A9B-6D204A0AD3EA}"/>
                  </a:ext>
                </a:extLst>
              </p:cNvPr>
              <p:cNvCxnSpPr>
                <a:cxnSpLocks/>
                <a:stCxn id="19" idx="6"/>
                <a:endCxn id="23" idx="2"/>
              </p:cNvCxnSpPr>
              <p:nvPr/>
            </p:nvCxnSpPr>
            <p:spPr>
              <a:xfrm flipV="1">
                <a:off x="7777065" y="245706"/>
                <a:ext cx="2828729" cy="70912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E3D7D57-48B0-CCCB-6B41-BDC96EF3189F}"/>
                  </a:ext>
                </a:extLst>
              </p:cNvPr>
              <p:cNvCxnSpPr>
                <a:cxnSpLocks/>
                <a:stCxn id="20" idx="1"/>
                <a:endCxn id="19" idx="5"/>
              </p:cNvCxnSpPr>
              <p:nvPr/>
            </p:nvCxnSpPr>
            <p:spPr>
              <a:xfrm flipH="1" flipV="1">
                <a:off x="7748370" y="1027407"/>
                <a:ext cx="2234533" cy="202266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DEC10E4-8457-CB07-C20C-9296CB8FA247}"/>
                  </a:ext>
                </a:extLst>
              </p:cNvPr>
              <p:cNvCxnSpPr>
                <a:cxnSpLocks/>
                <a:stCxn id="20" idx="4"/>
                <a:endCxn id="21" idx="0"/>
              </p:cNvCxnSpPr>
              <p:nvPr/>
            </p:nvCxnSpPr>
            <p:spPr>
              <a:xfrm flipH="1">
                <a:off x="10050624" y="3225280"/>
                <a:ext cx="1556" cy="24000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53CB138-B3BE-B131-BD4C-7A7F7B0E0F33}"/>
                  </a:ext>
                </a:extLst>
              </p:cNvPr>
              <p:cNvCxnSpPr>
                <a:cxnSpLocks/>
                <a:stCxn id="20" idx="5"/>
                <a:endCxn id="22" idx="1"/>
              </p:cNvCxnSpPr>
              <p:nvPr/>
            </p:nvCxnSpPr>
            <p:spPr>
              <a:xfrm>
                <a:off x="10121456" y="3195218"/>
                <a:ext cx="1596941" cy="140891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F1C081B8-E108-BB22-2606-0183FFD803D5}"/>
                  </a:ext>
                </a:extLst>
              </p:cNvPr>
              <p:cNvSpPr/>
              <p:nvPr/>
            </p:nvSpPr>
            <p:spPr>
              <a:xfrm>
                <a:off x="7064829" y="5333997"/>
                <a:ext cx="195943" cy="205273"/>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6" name="Straight Connector 35">
                <a:extLst>
                  <a:ext uri="{FF2B5EF4-FFF2-40B4-BE49-F238E27FC236}">
                    <a16:creationId xmlns:a16="http://schemas.microsoft.com/office/drawing/2014/main" id="{351825C2-B967-3AC0-2351-138BA6179F38}"/>
                  </a:ext>
                </a:extLst>
              </p:cNvPr>
              <p:cNvCxnSpPr>
                <a:cxnSpLocks/>
                <a:stCxn id="18" idx="4"/>
                <a:endCxn id="17" idx="0"/>
              </p:cNvCxnSpPr>
              <p:nvPr/>
            </p:nvCxnSpPr>
            <p:spPr>
              <a:xfrm flipH="1">
                <a:off x="5050972" y="3974840"/>
                <a:ext cx="230154" cy="229222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844D7CA-FA4B-EF43-74FB-22E1D5ECE6BA}"/>
                  </a:ext>
                </a:extLst>
              </p:cNvPr>
              <p:cNvCxnSpPr>
                <a:cxnSpLocks/>
                <a:stCxn id="18" idx="5"/>
                <a:endCxn id="35" idx="1"/>
              </p:cNvCxnSpPr>
              <p:nvPr/>
            </p:nvCxnSpPr>
            <p:spPr>
              <a:xfrm>
                <a:off x="5350402" y="3944778"/>
                <a:ext cx="1743122" cy="141928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 name="Oval 3">
              <a:extLst>
                <a:ext uri="{FF2B5EF4-FFF2-40B4-BE49-F238E27FC236}">
                  <a16:creationId xmlns:a16="http://schemas.microsoft.com/office/drawing/2014/main" id="{140E1407-A820-0B02-268C-9F4CA2118C5B}"/>
                </a:ext>
              </a:extLst>
            </p:cNvPr>
            <p:cNvSpPr/>
            <p:nvPr/>
          </p:nvSpPr>
          <p:spPr>
            <a:xfrm>
              <a:off x="4151973" y="3200400"/>
              <a:ext cx="195943" cy="205273"/>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5" name="Straight Connector 4">
              <a:extLst>
                <a:ext uri="{FF2B5EF4-FFF2-40B4-BE49-F238E27FC236}">
                  <a16:creationId xmlns:a16="http://schemas.microsoft.com/office/drawing/2014/main" id="{B58208BA-11B6-2A71-C968-2EADD500A946}"/>
                </a:ext>
              </a:extLst>
            </p:cNvPr>
            <p:cNvCxnSpPr>
              <a:cxnSpLocks/>
              <a:stCxn id="4" idx="5"/>
              <a:endCxn id="18" idx="1"/>
            </p:cNvCxnSpPr>
            <p:nvPr/>
          </p:nvCxnSpPr>
          <p:spPr>
            <a:xfrm>
              <a:off x="4319221" y="3375611"/>
              <a:ext cx="728565" cy="54531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CF0521BC-09A1-FC5C-7D37-3AD6A29E0BDB}"/>
                </a:ext>
              </a:extLst>
            </p:cNvPr>
            <p:cNvSpPr/>
            <p:nvPr/>
          </p:nvSpPr>
          <p:spPr>
            <a:xfrm>
              <a:off x="1076019" y="3068731"/>
              <a:ext cx="195943" cy="205273"/>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7" name="Straight Connector 6">
              <a:extLst>
                <a:ext uri="{FF2B5EF4-FFF2-40B4-BE49-F238E27FC236}">
                  <a16:creationId xmlns:a16="http://schemas.microsoft.com/office/drawing/2014/main" id="{C933CC0B-A230-C035-738A-08D99FC40069}"/>
                </a:ext>
              </a:extLst>
            </p:cNvPr>
            <p:cNvCxnSpPr>
              <a:cxnSpLocks/>
              <a:stCxn id="6" idx="5"/>
              <a:endCxn id="13" idx="1"/>
            </p:cNvCxnSpPr>
            <p:nvPr/>
          </p:nvCxnSpPr>
          <p:spPr>
            <a:xfrm>
              <a:off x="1243267" y="3243942"/>
              <a:ext cx="935356" cy="67698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110D898-136C-3689-3B07-1533E913EE10}"/>
                </a:ext>
              </a:extLst>
            </p:cNvPr>
            <p:cNvCxnSpPr>
              <a:cxnSpLocks/>
              <a:stCxn id="18" idx="6"/>
              <a:endCxn id="20" idx="3"/>
            </p:cNvCxnSpPr>
            <p:nvPr/>
          </p:nvCxnSpPr>
          <p:spPr>
            <a:xfrm flipV="1">
              <a:off x="5215034" y="3316517"/>
              <a:ext cx="4603806" cy="67698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8" name="Rectangle 37">
            <a:extLst>
              <a:ext uri="{FF2B5EF4-FFF2-40B4-BE49-F238E27FC236}">
                <a16:creationId xmlns:a16="http://schemas.microsoft.com/office/drawing/2014/main" id="{F000F14B-1366-019A-1404-24E05C41C3C4}"/>
              </a:ext>
            </a:extLst>
          </p:cNvPr>
          <p:cNvSpPr/>
          <p:nvPr/>
        </p:nvSpPr>
        <p:spPr>
          <a:xfrm>
            <a:off x="4127662" y="2793172"/>
            <a:ext cx="3919214" cy="1200329"/>
          </a:xfrm>
          <a:prstGeom prst="rect">
            <a:avLst/>
          </a:prstGeom>
          <a:noFill/>
        </p:spPr>
        <p:txBody>
          <a:bodyPr wrap="none" lIns="91440" tIns="45720" rIns="91440" bIns="45720">
            <a:spAutoFit/>
          </a:bodyPr>
          <a:lstStyle/>
          <a:p>
            <a:pPr algn="ctr"/>
            <a:r>
              <a:rPr lang="en-US" sz="7200" b="1" cap="none" spc="0" dirty="0">
                <a:ln w="0"/>
                <a:solidFill>
                  <a:schemeClr val="tx1"/>
                </a:solidFill>
                <a:effectLst>
                  <a:outerShdw blurRad="38100" dist="19050" dir="2700000" algn="tl" rotWithShape="0">
                    <a:schemeClr val="dk1">
                      <a:alpha val="40000"/>
                    </a:schemeClr>
                  </a:outerShdw>
                </a:effectLst>
                <a:latin typeface="Corbel Light" panose="020B0303020204020204" pitchFamily="34" charset="0"/>
              </a:rPr>
              <a:t>Thank You</a:t>
            </a:r>
          </a:p>
        </p:txBody>
      </p:sp>
    </p:spTree>
    <p:extLst>
      <p:ext uri="{BB962C8B-B14F-4D97-AF65-F5344CB8AC3E}">
        <p14:creationId xmlns:p14="http://schemas.microsoft.com/office/powerpoint/2010/main" val="3780157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3FF9D92F-D2EE-B37C-E71D-77C4B6DA3839}"/>
              </a:ext>
            </a:extLst>
          </p:cNvPr>
          <p:cNvSpPr txBox="1"/>
          <p:nvPr/>
        </p:nvSpPr>
        <p:spPr>
          <a:xfrm>
            <a:off x="914400" y="1371600"/>
            <a:ext cx="10363200" cy="3046988"/>
          </a:xfrm>
          <a:prstGeom prst="rect">
            <a:avLst/>
          </a:prstGeom>
          <a:noFill/>
        </p:spPr>
        <p:txBody>
          <a:bodyPr wrap="square" rtlCol="0">
            <a:spAutoFit/>
          </a:bodyPr>
          <a:lstStyle/>
          <a:p>
            <a:pPr marL="457200" indent="-457200" algn="just">
              <a:buFont typeface="Wingdings" panose="05000000000000000000" pitchFamily="2" charset="2"/>
              <a:buChar char="§"/>
            </a:pPr>
            <a:r>
              <a:rPr lang="en-US" sz="2400" b="1" i="0" dirty="0">
                <a:effectLst/>
                <a:latin typeface="Corbel Light" panose="020B0303020204020204" pitchFamily="34" charset="0"/>
              </a:rPr>
              <a:t>Businesses as webs:</a:t>
            </a:r>
            <a:r>
              <a:rPr lang="en-US" sz="2400" b="0" i="0" dirty="0">
                <a:effectLst/>
                <a:latin typeface="Corbel Light" panose="020B0303020204020204" pitchFamily="34" charset="0"/>
              </a:rPr>
              <a:t> Social network analysis (SNA) helps understand businesses by mapping connections between people, teams, and other parts, like a web.</a:t>
            </a:r>
          </a:p>
          <a:p>
            <a:pPr marL="457200" indent="-457200" algn="just">
              <a:buFont typeface="Wingdings" panose="05000000000000000000" pitchFamily="2" charset="2"/>
              <a:buChar char="§"/>
            </a:pPr>
            <a:endParaRPr lang="en-US" sz="2400" b="0" i="0" dirty="0">
              <a:effectLst/>
              <a:latin typeface="Corbel Light" panose="020B0303020204020204" pitchFamily="34" charset="0"/>
            </a:endParaRPr>
          </a:p>
          <a:p>
            <a:pPr marL="457200" indent="-457200" algn="just">
              <a:buFont typeface="Wingdings" panose="05000000000000000000" pitchFamily="2" charset="2"/>
              <a:buChar char="§"/>
            </a:pPr>
            <a:r>
              <a:rPr lang="en-US" sz="2400" b="1" i="0" dirty="0">
                <a:effectLst/>
                <a:latin typeface="Corbel Light" panose="020B0303020204020204" pitchFamily="34" charset="0"/>
              </a:rPr>
              <a:t>See who talks to whom:</a:t>
            </a:r>
            <a:r>
              <a:rPr lang="en-US" sz="2400" b="0" i="0" dirty="0">
                <a:effectLst/>
                <a:latin typeface="Corbel Light" panose="020B0303020204020204" pitchFamily="34" charset="0"/>
              </a:rPr>
              <a:t> SNA reveals how well connected different parts of the business are, showing communication gaps or strong collaboration.</a:t>
            </a:r>
          </a:p>
          <a:p>
            <a:pPr marL="457200" indent="-457200" algn="just">
              <a:buFont typeface="Wingdings" panose="05000000000000000000" pitchFamily="2" charset="2"/>
              <a:buChar char="§"/>
            </a:pPr>
            <a:endParaRPr lang="en-US" sz="2400" b="0" i="0" dirty="0">
              <a:effectLst/>
              <a:latin typeface="Corbel Light" panose="020B0303020204020204" pitchFamily="34" charset="0"/>
            </a:endParaRPr>
          </a:p>
          <a:p>
            <a:pPr marL="457200" indent="-457200" algn="just">
              <a:buFont typeface="Wingdings" panose="05000000000000000000" pitchFamily="2" charset="2"/>
              <a:buChar char="§"/>
            </a:pPr>
            <a:r>
              <a:rPr lang="en-US" sz="2400" b="1" i="0" dirty="0">
                <a:effectLst/>
                <a:latin typeface="Corbel Light" panose="020B0303020204020204" pitchFamily="34" charset="0"/>
              </a:rPr>
              <a:t>Find new connections:</a:t>
            </a:r>
            <a:r>
              <a:rPr lang="en-US" sz="2400" b="0" i="0" dirty="0">
                <a:effectLst/>
                <a:latin typeface="Corbel Light" panose="020B0303020204020204" pitchFamily="34" charset="0"/>
              </a:rPr>
              <a:t> SNA helps identify people who could work well together on projects, even if they don't normally connect.</a:t>
            </a:r>
          </a:p>
        </p:txBody>
      </p:sp>
      <p:cxnSp>
        <p:nvCxnSpPr>
          <p:cNvPr id="51" name="Straight Connector 50">
            <a:extLst>
              <a:ext uri="{FF2B5EF4-FFF2-40B4-BE49-F238E27FC236}">
                <a16:creationId xmlns:a16="http://schemas.microsoft.com/office/drawing/2014/main" id="{C74EFD25-93B9-1DB3-BA12-0EB80200FCA9}"/>
              </a:ext>
            </a:extLst>
          </p:cNvPr>
          <p:cNvCxnSpPr>
            <a:cxnSpLocks/>
          </p:cNvCxnSpPr>
          <p:nvPr/>
        </p:nvCxnSpPr>
        <p:spPr>
          <a:xfrm>
            <a:off x="914400" y="914400"/>
            <a:ext cx="10363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DB8650B1-8CFD-26D8-D74B-03C09EF57201}"/>
              </a:ext>
            </a:extLst>
          </p:cNvPr>
          <p:cNvSpPr txBox="1"/>
          <p:nvPr/>
        </p:nvSpPr>
        <p:spPr>
          <a:xfrm>
            <a:off x="914400" y="72479"/>
            <a:ext cx="10363200" cy="769441"/>
          </a:xfrm>
          <a:prstGeom prst="rect">
            <a:avLst/>
          </a:prstGeom>
          <a:noFill/>
        </p:spPr>
        <p:txBody>
          <a:bodyPr wrap="square" rtlCol="0">
            <a:spAutoFit/>
          </a:bodyPr>
          <a:lstStyle/>
          <a:p>
            <a:r>
              <a:rPr lang="en-IN" sz="4400" dirty="0">
                <a:latin typeface="Corbel Light" panose="020B0303020204020204" pitchFamily="34" charset="0"/>
              </a:rPr>
              <a:t>Importance in Business</a:t>
            </a:r>
          </a:p>
        </p:txBody>
      </p:sp>
    </p:spTree>
    <p:extLst>
      <p:ext uri="{BB962C8B-B14F-4D97-AF65-F5344CB8AC3E}">
        <p14:creationId xmlns:p14="http://schemas.microsoft.com/office/powerpoint/2010/main" val="2158388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2B8D05-38A9-C226-B00E-B3CC7C8CA809}"/>
              </a:ext>
            </a:extLst>
          </p:cNvPr>
          <p:cNvSpPr txBox="1"/>
          <p:nvPr/>
        </p:nvSpPr>
        <p:spPr>
          <a:xfrm>
            <a:off x="914400" y="1371600"/>
            <a:ext cx="10363200" cy="3416320"/>
          </a:xfrm>
          <a:prstGeom prst="rect">
            <a:avLst/>
          </a:prstGeom>
          <a:noFill/>
        </p:spPr>
        <p:txBody>
          <a:bodyPr wrap="square" rtlCol="0">
            <a:spAutoFit/>
          </a:bodyPr>
          <a:lstStyle/>
          <a:p>
            <a:pPr algn="just"/>
            <a:r>
              <a:rPr lang="en-US" sz="2400" b="0" i="0" dirty="0">
                <a:effectLst/>
                <a:latin typeface="Corbel Light" panose="020B0303020204020204" pitchFamily="34" charset="0"/>
              </a:rPr>
              <a:t>Social network structure refers to the pattern of connections or relationships among individuals or entities within a social network. Understanding the structure of a social network is crucial for analyzing its dynamics, identifying key players, and predicting how information, resources, or influence flow through the network. </a:t>
            </a:r>
          </a:p>
          <a:p>
            <a:pPr algn="just"/>
            <a:endParaRPr lang="en-US" sz="2400" b="0" i="0" dirty="0">
              <a:effectLst/>
              <a:latin typeface="Corbel Light" panose="020B0303020204020204" pitchFamily="34" charset="0"/>
            </a:endParaRPr>
          </a:p>
          <a:p>
            <a:pPr algn="just"/>
            <a:r>
              <a:rPr lang="en-US" sz="2400" b="0" i="0" dirty="0">
                <a:effectLst/>
                <a:latin typeface="Corbel Light" panose="020B0303020204020204" pitchFamily="34" charset="0"/>
              </a:rPr>
              <a:t>Types of Structure:</a:t>
            </a:r>
          </a:p>
          <a:p>
            <a:pPr marL="342900" indent="-342900" algn="just">
              <a:buFont typeface="Wingdings" panose="05000000000000000000" pitchFamily="2" charset="2"/>
              <a:buChar char="§"/>
            </a:pPr>
            <a:r>
              <a:rPr lang="en-US" sz="2400" b="0" i="0" dirty="0">
                <a:effectLst/>
                <a:latin typeface="Corbel Light" panose="020B0303020204020204" pitchFamily="34" charset="0"/>
              </a:rPr>
              <a:t>Centralized: Few nodes hold most connections.</a:t>
            </a:r>
          </a:p>
          <a:p>
            <a:pPr marL="342900" indent="-342900" algn="just">
              <a:buFont typeface="Wingdings" panose="05000000000000000000" pitchFamily="2" charset="2"/>
              <a:buChar char="§"/>
            </a:pPr>
            <a:r>
              <a:rPr lang="en-US" sz="2400" b="0" i="0" dirty="0">
                <a:effectLst/>
                <a:latin typeface="Corbel Light" panose="020B0303020204020204" pitchFamily="34" charset="0"/>
              </a:rPr>
              <a:t>Decentralized: Nodes share connections evenly, no central authority. </a:t>
            </a:r>
          </a:p>
          <a:p>
            <a:pPr marL="342900" indent="-342900" algn="just">
              <a:buFont typeface="Wingdings" panose="05000000000000000000" pitchFamily="2" charset="2"/>
              <a:buChar char="§"/>
            </a:pPr>
            <a:r>
              <a:rPr lang="en-US" sz="2400" b="0" i="0" dirty="0">
                <a:effectLst/>
                <a:latin typeface="Corbel Light" panose="020B0303020204020204" pitchFamily="34" charset="0"/>
              </a:rPr>
              <a:t>Hybrid: Mix of centralized and decentralized elements.</a:t>
            </a:r>
          </a:p>
        </p:txBody>
      </p:sp>
      <p:cxnSp>
        <p:nvCxnSpPr>
          <p:cNvPr id="5" name="Straight Connector 4">
            <a:extLst>
              <a:ext uri="{FF2B5EF4-FFF2-40B4-BE49-F238E27FC236}">
                <a16:creationId xmlns:a16="http://schemas.microsoft.com/office/drawing/2014/main" id="{47C73C6C-9FAD-A622-92E9-6491F20F8989}"/>
              </a:ext>
            </a:extLst>
          </p:cNvPr>
          <p:cNvCxnSpPr>
            <a:cxnSpLocks/>
          </p:cNvCxnSpPr>
          <p:nvPr/>
        </p:nvCxnSpPr>
        <p:spPr>
          <a:xfrm>
            <a:off x="914400" y="914400"/>
            <a:ext cx="10363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699009-CE1E-1B51-37E6-4473F9A4804F}"/>
              </a:ext>
            </a:extLst>
          </p:cNvPr>
          <p:cNvSpPr txBox="1"/>
          <p:nvPr/>
        </p:nvSpPr>
        <p:spPr>
          <a:xfrm>
            <a:off x="914400" y="72479"/>
            <a:ext cx="10363200" cy="769441"/>
          </a:xfrm>
          <a:prstGeom prst="rect">
            <a:avLst/>
          </a:prstGeom>
          <a:noFill/>
        </p:spPr>
        <p:txBody>
          <a:bodyPr wrap="square" rtlCol="0">
            <a:spAutoFit/>
          </a:bodyPr>
          <a:lstStyle/>
          <a:p>
            <a:r>
              <a:rPr lang="en-IN" sz="4400" dirty="0">
                <a:latin typeface="Corbel Light" panose="020B0303020204020204" pitchFamily="34" charset="0"/>
              </a:rPr>
              <a:t>Social Network Structure</a:t>
            </a:r>
          </a:p>
        </p:txBody>
      </p:sp>
    </p:spTree>
    <p:extLst>
      <p:ext uri="{BB962C8B-B14F-4D97-AF65-F5344CB8AC3E}">
        <p14:creationId xmlns:p14="http://schemas.microsoft.com/office/powerpoint/2010/main" val="464001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4CFD95-9CEC-75F1-C379-832C6099A7C5}"/>
              </a:ext>
            </a:extLst>
          </p:cNvPr>
          <p:cNvSpPr txBox="1"/>
          <p:nvPr/>
        </p:nvSpPr>
        <p:spPr>
          <a:xfrm>
            <a:off x="914400" y="1371600"/>
            <a:ext cx="10363200" cy="2677656"/>
          </a:xfrm>
          <a:prstGeom prst="rect">
            <a:avLst/>
          </a:prstGeom>
          <a:noFill/>
        </p:spPr>
        <p:txBody>
          <a:bodyPr wrap="square" rtlCol="0">
            <a:spAutoFit/>
          </a:bodyPr>
          <a:lstStyle/>
          <a:p>
            <a:pPr algn="just"/>
            <a:r>
              <a:rPr lang="en-US" sz="2400" b="0" i="0" dirty="0">
                <a:effectLst/>
                <a:latin typeface="Corbel Light" panose="020B0303020204020204" pitchFamily="34" charset="0"/>
              </a:rPr>
              <a:t>Centrality refers to the importance or influence of a node within a network. It's a measure of how central or pivotal a node is in facilitating communication, information flow, or control within the network. Centrality metrics evaluate different aspects of this importance, such as a node's connections to others, its position in the network's structure, or its ability to mediate interactions between other nodes. Essentially, centrality helps identify key nodes that play significant roles in the functioning or dynamics of a network.</a:t>
            </a:r>
          </a:p>
        </p:txBody>
      </p:sp>
      <p:cxnSp>
        <p:nvCxnSpPr>
          <p:cNvPr id="5" name="Straight Connector 4">
            <a:extLst>
              <a:ext uri="{FF2B5EF4-FFF2-40B4-BE49-F238E27FC236}">
                <a16:creationId xmlns:a16="http://schemas.microsoft.com/office/drawing/2014/main" id="{7EE8E893-E4A7-454F-39FF-88482A370793}"/>
              </a:ext>
            </a:extLst>
          </p:cNvPr>
          <p:cNvCxnSpPr>
            <a:cxnSpLocks/>
          </p:cNvCxnSpPr>
          <p:nvPr/>
        </p:nvCxnSpPr>
        <p:spPr>
          <a:xfrm>
            <a:off x="914400" y="914400"/>
            <a:ext cx="10363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27A789E-E5EE-B1EA-16B5-1F4830951ABA}"/>
              </a:ext>
            </a:extLst>
          </p:cNvPr>
          <p:cNvSpPr txBox="1"/>
          <p:nvPr/>
        </p:nvSpPr>
        <p:spPr>
          <a:xfrm>
            <a:off x="914400" y="72479"/>
            <a:ext cx="10363200" cy="769441"/>
          </a:xfrm>
          <a:prstGeom prst="rect">
            <a:avLst/>
          </a:prstGeom>
          <a:noFill/>
        </p:spPr>
        <p:txBody>
          <a:bodyPr wrap="square" rtlCol="0">
            <a:spAutoFit/>
          </a:bodyPr>
          <a:lstStyle/>
          <a:p>
            <a:r>
              <a:rPr lang="en-IN" sz="4400" dirty="0">
                <a:latin typeface="Corbel Light" panose="020B0303020204020204" pitchFamily="34" charset="0"/>
              </a:rPr>
              <a:t>Centrality</a:t>
            </a:r>
          </a:p>
        </p:txBody>
      </p:sp>
    </p:spTree>
    <p:extLst>
      <p:ext uri="{BB962C8B-B14F-4D97-AF65-F5344CB8AC3E}">
        <p14:creationId xmlns:p14="http://schemas.microsoft.com/office/powerpoint/2010/main" val="2316244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65D716-92AD-8C0E-9ACA-66C778295210}"/>
              </a:ext>
            </a:extLst>
          </p:cNvPr>
          <p:cNvSpPr txBox="1"/>
          <p:nvPr/>
        </p:nvSpPr>
        <p:spPr>
          <a:xfrm>
            <a:off x="914400" y="1371600"/>
            <a:ext cx="10363200" cy="1569660"/>
          </a:xfrm>
          <a:prstGeom prst="rect">
            <a:avLst/>
          </a:prstGeom>
          <a:noFill/>
        </p:spPr>
        <p:txBody>
          <a:bodyPr wrap="square" rtlCol="0">
            <a:spAutoFit/>
          </a:bodyPr>
          <a:lstStyle/>
          <a:p>
            <a:pPr algn="just"/>
            <a:r>
              <a:rPr lang="en-US" sz="2400" b="0" i="0" dirty="0">
                <a:effectLst/>
                <a:latin typeface="Corbel Light" panose="020B0303020204020204" pitchFamily="34" charset="0"/>
              </a:rPr>
              <a:t>This metric simply counts the number of connections a node has. It's like measuring popularity in a social network; the more friends you have, the higher your degree centrality. Nodes with higher degree centrality often have more influence, control, or access to information within the network.</a:t>
            </a:r>
          </a:p>
        </p:txBody>
      </p:sp>
      <p:cxnSp>
        <p:nvCxnSpPr>
          <p:cNvPr id="7" name="Straight Connector 6">
            <a:extLst>
              <a:ext uri="{FF2B5EF4-FFF2-40B4-BE49-F238E27FC236}">
                <a16:creationId xmlns:a16="http://schemas.microsoft.com/office/drawing/2014/main" id="{40973DA5-BC4D-EA83-FA12-02B91768B278}"/>
              </a:ext>
            </a:extLst>
          </p:cNvPr>
          <p:cNvCxnSpPr>
            <a:cxnSpLocks/>
          </p:cNvCxnSpPr>
          <p:nvPr/>
        </p:nvCxnSpPr>
        <p:spPr>
          <a:xfrm>
            <a:off x="914400" y="914400"/>
            <a:ext cx="10363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0A90685-BF09-2734-C4CD-9B3EABECEBE6}"/>
              </a:ext>
            </a:extLst>
          </p:cNvPr>
          <p:cNvSpPr txBox="1"/>
          <p:nvPr/>
        </p:nvSpPr>
        <p:spPr>
          <a:xfrm>
            <a:off x="914400" y="72479"/>
            <a:ext cx="10363200" cy="769441"/>
          </a:xfrm>
          <a:prstGeom prst="rect">
            <a:avLst/>
          </a:prstGeom>
          <a:noFill/>
        </p:spPr>
        <p:txBody>
          <a:bodyPr wrap="square" rtlCol="0">
            <a:spAutoFit/>
          </a:bodyPr>
          <a:lstStyle/>
          <a:p>
            <a:r>
              <a:rPr lang="en-IN" sz="4400" dirty="0">
                <a:latin typeface="Corbel Light" panose="020B0303020204020204" pitchFamily="34" charset="0"/>
              </a:rPr>
              <a:t>Degree Centrality</a:t>
            </a:r>
          </a:p>
        </p:txBody>
      </p:sp>
      <p:pic>
        <p:nvPicPr>
          <p:cNvPr id="9" name="Picture 8">
            <a:extLst>
              <a:ext uri="{FF2B5EF4-FFF2-40B4-BE49-F238E27FC236}">
                <a16:creationId xmlns:a16="http://schemas.microsoft.com/office/drawing/2014/main" id="{4BE4A031-A810-7728-0B5A-E5BF779823D4}"/>
              </a:ext>
            </a:extLst>
          </p:cNvPr>
          <p:cNvPicPr>
            <a:picLocks noChangeAspect="1"/>
          </p:cNvPicPr>
          <p:nvPr/>
        </p:nvPicPr>
        <p:blipFill>
          <a:blip r:embed="rId2"/>
          <a:stretch>
            <a:fillRect/>
          </a:stretch>
        </p:blipFill>
        <p:spPr>
          <a:xfrm>
            <a:off x="3571583" y="2941260"/>
            <a:ext cx="5048833" cy="3161664"/>
          </a:xfrm>
          <a:prstGeom prst="rect">
            <a:avLst/>
          </a:prstGeom>
        </p:spPr>
      </p:pic>
    </p:spTree>
    <p:extLst>
      <p:ext uri="{BB962C8B-B14F-4D97-AF65-F5344CB8AC3E}">
        <p14:creationId xmlns:p14="http://schemas.microsoft.com/office/powerpoint/2010/main" val="261361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87F37E-93F4-8C34-3635-F61AF423DDA3}"/>
              </a:ext>
            </a:extLst>
          </p:cNvPr>
          <p:cNvSpPr txBox="1"/>
          <p:nvPr/>
        </p:nvSpPr>
        <p:spPr>
          <a:xfrm>
            <a:off x="914400" y="1371600"/>
            <a:ext cx="10363200" cy="1938992"/>
          </a:xfrm>
          <a:prstGeom prst="rect">
            <a:avLst/>
          </a:prstGeom>
          <a:noFill/>
        </p:spPr>
        <p:txBody>
          <a:bodyPr wrap="square" rtlCol="0">
            <a:spAutoFit/>
          </a:bodyPr>
          <a:lstStyle/>
          <a:p>
            <a:pPr algn="just"/>
            <a:r>
              <a:rPr lang="en-US" sz="2400" b="0" i="0" dirty="0">
                <a:effectLst/>
                <a:latin typeface="Corbel Light" panose="020B0303020204020204" pitchFamily="34" charset="0"/>
              </a:rPr>
              <a:t>This measures the extent to which a node lies on the shortest paths between other nodes. Think of it as identifying key intermediaries or bridges in a network. Nodes with high betweenness centrality act as critical connectors, facilitating communication, information flow, or even control between disparate parts of the network.</a:t>
            </a:r>
          </a:p>
        </p:txBody>
      </p:sp>
      <p:cxnSp>
        <p:nvCxnSpPr>
          <p:cNvPr id="5" name="Straight Connector 4">
            <a:extLst>
              <a:ext uri="{FF2B5EF4-FFF2-40B4-BE49-F238E27FC236}">
                <a16:creationId xmlns:a16="http://schemas.microsoft.com/office/drawing/2014/main" id="{CB667573-9423-39F5-C03A-70147AE403ED}"/>
              </a:ext>
            </a:extLst>
          </p:cNvPr>
          <p:cNvCxnSpPr>
            <a:cxnSpLocks/>
          </p:cNvCxnSpPr>
          <p:nvPr/>
        </p:nvCxnSpPr>
        <p:spPr>
          <a:xfrm>
            <a:off x="914400" y="914400"/>
            <a:ext cx="10363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25876BC-3C13-6AEC-65CD-712F3C60EF67}"/>
              </a:ext>
            </a:extLst>
          </p:cNvPr>
          <p:cNvSpPr txBox="1"/>
          <p:nvPr/>
        </p:nvSpPr>
        <p:spPr>
          <a:xfrm>
            <a:off x="914400" y="72479"/>
            <a:ext cx="10363200" cy="769441"/>
          </a:xfrm>
          <a:prstGeom prst="rect">
            <a:avLst/>
          </a:prstGeom>
          <a:noFill/>
        </p:spPr>
        <p:txBody>
          <a:bodyPr wrap="square" rtlCol="0">
            <a:spAutoFit/>
          </a:bodyPr>
          <a:lstStyle/>
          <a:p>
            <a:r>
              <a:rPr lang="en-IN" sz="4400" dirty="0">
                <a:latin typeface="Corbel Light" panose="020B0303020204020204" pitchFamily="34" charset="0"/>
              </a:rPr>
              <a:t>Betweenness Centrality</a:t>
            </a:r>
          </a:p>
        </p:txBody>
      </p:sp>
    </p:spTree>
    <p:extLst>
      <p:ext uri="{BB962C8B-B14F-4D97-AF65-F5344CB8AC3E}">
        <p14:creationId xmlns:p14="http://schemas.microsoft.com/office/powerpoint/2010/main" val="2726623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7264BA-8E53-7FFC-3302-8F3305463311}"/>
              </a:ext>
            </a:extLst>
          </p:cNvPr>
          <p:cNvSpPr txBox="1"/>
          <p:nvPr/>
        </p:nvSpPr>
        <p:spPr>
          <a:xfrm>
            <a:off x="914400" y="1371600"/>
            <a:ext cx="10363200" cy="1938992"/>
          </a:xfrm>
          <a:prstGeom prst="rect">
            <a:avLst/>
          </a:prstGeom>
          <a:noFill/>
        </p:spPr>
        <p:txBody>
          <a:bodyPr wrap="square" rtlCol="0">
            <a:spAutoFit/>
          </a:bodyPr>
          <a:lstStyle/>
          <a:p>
            <a:pPr algn="just"/>
            <a:r>
              <a:rPr lang="en-US" sz="2400" b="0" i="0" dirty="0">
                <a:effectLst/>
                <a:latin typeface="Corbel Light" panose="020B0303020204020204" pitchFamily="34" charset="0"/>
              </a:rPr>
              <a:t>It calculates how close a node is, in terms of shortest paths, to all other nodes in the network. Essentially, it quantifies how quickly information or influence can spread from a particular node to others. Nodes with high closeness centrality can efficiently interact with others, making them important for spreading information or influence rapidly through the network.</a:t>
            </a:r>
          </a:p>
        </p:txBody>
      </p:sp>
      <p:cxnSp>
        <p:nvCxnSpPr>
          <p:cNvPr id="5" name="Straight Connector 4">
            <a:extLst>
              <a:ext uri="{FF2B5EF4-FFF2-40B4-BE49-F238E27FC236}">
                <a16:creationId xmlns:a16="http://schemas.microsoft.com/office/drawing/2014/main" id="{33AA306E-6BCD-62A9-5592-8BED3A3A7967}"/>
              </a:ext>
            </a:extLst>
          </p:cNvPr>
          <p:cNvCxnSpPr>
            <a:cxnSpLocks/>
          </p:cNvCxnSpPr>
          <p:nvPr/>
        </p:nvCxnSpPr>
        <p:spPr>
          <a:xfrm>
            <a:off x="914400" y="914400"/>
            <a:ext cx="10363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03F9C0E-DAC2-8B61-8657-C9B83E2D1565}"/>
              </a:ext>
            </a:extLst>
          </p:cNvPr>
          <p:cNvSpPr txBox="1"/>
          <p:nvPr/>
        </p:nvSpPr>
        <p:spPr>
          <a:xfrm>
            <a:off x="914400" y="72479"/>
            <a:ext cx="10363200" cy="769441"/>
          </a:xfrm>
          <a:prstGeom prst="rect">
            <a:avLst/>
          </a:prstGeom>
          <a:noFill/>
        </p:spPr>
        <p:txBody>
          <a:bodyPr wrap="square" rtlCol="0">
            <a:spAutoFit/>
          </a:bodyPr>
          <a:lstStyle/>
          <a:p>
            <a:r>
              <a:rPr lang="en-IN" sz="4400" dirty="0">
                <a:latin typeface="Corbel Light" panose="020B0303020204020204" pitchFamily="34" charset="0"/>
              </a:rPr>
              <a:t>Closeness Centrality</a:t>
            </a:r>
          </a:p>
        </p:txBody>
      </p:sp>
    </p:spTree>
    <p:extLst>
      <p:ext uri="{BB962C8B-B14F-4D97-AF65-F5344CB8AC3E}">
        <p14:creationId xmlns:p14="http://schemas.microsoft.com/office/powerpoint/2010/main" val="268033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2D42A7-93DF-2113-C6F4-ADFEA59700A1}"/>
              </a:ext>
            </a:extLst>
          </p:cNvPr>
          <p:cNvSpPr txBox="1"/>
          <p:nvPr/>
        </p:nvSpPr>
        <p:spPr>
          <a:xfrm>
            <a:off x="914400" y="1371600"/>
            <a:ext cx="10363200" cy="2308324"/>
          </a:xfrm>
          <a:prstGeom prst="rect">
            <a:avLst/>
          </a:prstGeom>
          <a:noFill/>
        </p:spPr>
        <p:txBody>
          <a:bodyPr wrap="square" rtlCol="0">
            <a:spAutoFit/>
          </a:bodyPr>
          <a:lstStyle/>
          <a:p>
            <a:pPr algn="just"/>
            <a:r>
              <a:rPr lang="en-US" sz="2400" b="0" i="0" dirty="0">
                <a:effectLst/>
                <a:latin typeface="Corbel Light" panose="020B0303020204020204" pitchFamily="34" charset="0"/>
              </a:rPr>
              <a:t>Unlike degree centrality, eigenvector centrality takes into account not only the number of connections a node has but also the quality of those connections. It assigns higher centrality to nodes that are connected to other highly central nodes. In essence, it's a measure of influence: a node with high eigenvector centrality is not only well-connected but is also connected to other nodes that themselves are influential, indicating a position of importance or authority within the network.</a:t>
            </a:r>
          </a:p>
        </p:txBody>
      </p:sp>
      <p:cxnSp>
        <p:nvCxnSpPr>
          <p:cNvPr id="5" name="Straight Connector 4">
            <a:extLst>
              <a:ext uri="{FF2B5EF4-FFF2-40B4-BE49-F238E27FC236}">
                <a16:creationId xmlns:a16="http://schemas.microsoft.com/office/drawing/2014/main" id="{B00B966B-02BC-5AD8-CB1D-3AE4AE0F23E5}"/>
              </a:ext>
            </a:extLst>
          </p:cNvPr>
          <p:cNvCxnSpPr>
            <a:cxnSpLocks/>
          </p:cNvCxnSpPr>
          <p:nvPr/>
        </p:nvCxnSpPr>
        <p:spPr>
          <a:xfrm>
            <a:off x="914400" y="914400"/>
            <a:ext cx="10363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8E2DC78-A692-1F3D-1363-7B6CF8B5570B}"/>
              </a:ext>
            </a:extLst>
          </p:cNvPr>
          <p:cNvSpPr txBox="1"/>
          <p:nvPr/>
        </p:nvSpPr>
        <p:spPr>
          <a:xfrm>
            <a:off x="914400" y="72479"/>
            <a:ext cx="10363200" cy="769441"/>
          </a:xfrm>
          <a:prstGeom prst="rect">
            <a:avLst/>
          </a:prstGeom>
          <a:noFill/>
        </p:spPr>
        <p:txBody>
          <a:bodyPr wrap="square" rtlCol="0">
            <a:spAutoFit/>
          </a:bodyPr>
          <a:lstStyle/>
          <a:p>
            <a:r>
              <a:rPr lang="en-IN" sz="4400" dirty="0">
                <a:latin typeface="Corbel Light" panose="020B0303020204020204" pitchFamily="34" charset="0"/>
              </a:rPr>
              <a:t>Eigenvector Centrality </a:t>
            </a:r>
          </a:p>
        </p:txBody>
      </p:sp>
    </p:spTree>
    <p:extLst>
      <p:ext uri="{BB962C8B-B14F-4D97-AF65-F5344CB8AC3E}">
        <p14:creationId xmlns:p14="http://schemas.microsoft.com/office/powerpoint/2010/main" val="314805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06D721-FA17-BFF8-E658-A46BEDE06099}"/>
              </a:ext>
            </a:extLst>
          </p:cNvPr>
          <p:cNvSpPr txBox="1"/>
          <p:nvPr/>
        </p:nvSpPr>
        <p:spPr>
          <a:xfrm>
            <a:off x="914400" y="1371600"/>
            <a:ext cx="10363200" cy="3785652"/>
          </a:xfrm>
          <a:prstGeom prst="rect">
            <a:avLst/>
          </a:prstGeom>
          <a:noFill/>
        </p:spPr>
        <p:txBody>
          <a:bodyPr wrap="square" rtlCol="0">
            <a:spAutoFit/>
          </a:bodyPr>
          <a:lstStyle/>
          <a:p>
            <a:pPr algn="l"/>
            <a:r>
              <a:rPr lang="en-US" sz="2400" b="0" i="0" dirty="0" err="1">
                <a:effectLst/>
                <a:latin typeface="Corbel Light" panose="020B0303020204020204" pitchFamily="34" charset="0"/>
              </a:rPr>
              <a:t>Netlytic</a:t>
            </a:r>
            <a:r>
              <a:rPr lang="en-US" sz="2400" b="0" i="0" dirty="0">
                <a:effectLst/>
                <a:latin typeface="Corbel Light" panose="020B0303020204020204" pitchFamily="34" charset="0"/>
              </a:rPr>
              <a:t>:</a:t>
            </a:r>
          </a:p>
          <a:p>
            <a:pPr marL="800100" lvl="1" indent="-342900" algn="l">
              <a:buFont typeface="Wingdings" panose="05000000000000000000" pitchFamily="2" charset="2"/>
              <a:buChar char="§"/>
            </a:pPr>
            <a:r>
              <a:rPr lang="en-US" sz="2400" b="0" i="0" dirty="0">
                <a:effectLst/>
                <a:latin typeface="Corbel Light" panose="020B0303020204020204" pitchFamily="34" charset="0"/>
              </a:rPr>
              <a:t>Web-based platform for automated text and social network analysis.</a:t>
            </a:r>
          </a:p>
          <a:p>
            <a:pPr marL="800100" lvl="1" indent="-342900" algn="l">
              <a:buFont typeface="Wingdings" panose="05000000000000000000" pitchFamily="2" charset="2"/>
              <a:buChar char="§"/>
            </a:pPr>
            <a:r>
              <a:rPr lang="en-US" sz="2400" b="0" i="0" dirty="0">
                <a:effectLst/>
                <a:latin typeface="Corbel Light" panose="020B0303020204020204" pitchFamily="34" charset="0"/>
              </a:rPr>
              <a:t>Analyzes online conversations like social media data and discussion forums.</a:t>
            </a:r>
          </a:p>
          <a:p>
            <a:pPr marL="800100" lvl="1" indent="-342900" algn="l">
              <a:buFont typeface="Wingdings" panose="05000000000000000000" pitchFamily="2" charset="2"/>
              <a:buChar char="§"/>
            </a:pPr>
            <a:r>
              <a:rPr lang="en-US" sz="2400" b="0" i="0" dirty="0">
                <a:effectLst/>
                <a:latin typeface="Corbel Light" panose="020B0303020204020204" pitchFamily="34" charset="0"/>
              </a:rPr>
              <a:t>Helps uncover patterns, trends, and insights within the analyzed data.</a:t>
            </a:r>
          </a:p>
          <a:p>
            <a:pPr marL="742950" lvl="1" indent="-285750" algn="l">
              <a:buFont typeface="Arial" panose="020B0604020202020204" pitchFamily="34" charset="0"/>
              <a:buChar char="•"/>
            </a:pPr>
            <a:endParaRPr lang="en-US" sz="2400" b="0" i="0" dirty="0">
              <a:effectLst/>
              <a:latin typeface="Corbel Light" panose="020B0303020204020204" pitchFamily="34" charset="0"/>
            </a:endParaRPr>
          </a:p>
          <a:p>
            <a:pPr algn="l"/>
            <a:r>
              <a:rPr lang="en-US" sz="2400" b="0" i="0" dirty="0">
                <a:effectLst/>
                <a:latin typeface="Corbel Light" panose="020B0303020204020204" pitchFamily="34" charset="0"/>
              </a:rPr>
              <a:t>Python:</a:t>
            </a:r>
          </a:p>
          <a:p>
            <a:pPr marL="800100" lvl="1" indent="-342900" algn="l">
              <a:buFont typeface="Wingdings" panose="05000000000000000000" pitchFamily="2" charset="2"/>
              <a:buChar char="§"/>
            </a:pPr>
            <a:r>
              <a:rPr lang="en-US" sz="2400" b="0" i="0" dirty="0">
                <a:effectLst/>
                <a:latin typeface="Corbel Light" panose="020B0303020204020204" pitchFamily="34" charset="0"/>
              </a:rPr>
              <a:t>High-level programming language known for simplicity and readability.</a:t>
            </a:r>
          </a:p>
          <a:p>
            <a:pPr marL="800100" lvl="1" indent="-342900" algn="l">
              <a:buFont typeface="Wingdings" panose="05000000000000000000" pitchFamily="2" charset="2"/>
              <a:buChar char="§"/>
            </a:pPr>
            <a:r>
              <a:rPr lang="en-US" sz="2400" b="0" i="0" dirty="0">
                <a:effectLst/>
                <a:latin typeface="Corbel Light" panose="020B0303020204020204" pitchFamily="34" charset="0"/>
              </a:rPr>
              <a:t>Widely used across various applications including data analysis, machine learning, and automation.</a:t>
            </a:r>
          </a:p>
          <a:p>
            <a:pPr marL="800100" lvl="1" indent="-342900" algn="l">
              <a:buFont typeface="Wingdings" panose="05000000000000000000" pitchFamily="2" charset="2"/>
              <a:buChar char="§"/>
            </a:pPr>
            <a:r>
              <a:rPr lang="en-US" sz="2400" b="0" i="0" dirty="0">
                <a:effectLst/>
                <a:latin typeface="Corbel Light" panose="020B0303020204020204" pitchFamily="34" charset="0"/>
              </a:rPr>
              <a:t>Renowned for its versatility and extensive library support.</a:t>
            </a:r>
          </a:p>
        </p:txBody>
      </p:sp>
      <p:cxnSp>
        <p:nvCxnSpPr>
          <p:cNvPr id="5" name="Straight Connector 4">
            <a:extLst>
              <a:ext uri="{FF2B5EF4-FFF2-40B4-BE49-F238E27FC236}">
                <a16:creationId xmlns:a16="http://schemas.microsoft.com/office/drawing/2014/main" id="{727446B2-ED3E-B219-45C9-26C86E0F4A21}"/>
              </a:ext>
            </a:extLst>
          </p:cNvPr>
          <p:cNvCxnSpPr>
            <a:cxnSpLocks/>
          </p:cNvCxnSpPr>
          <p:nvPr/>
        </p:nvCxnSpPr>
        <p:spPr>
          <a:xfrm>
            <a:off x="914400" y="914400"/>
            <a:ext cx="10363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8750621-907A-DA36-A074-2622C6CE456C}"/>
              </a:ext>
            </a:extLst>
          </p:cNvPr>
          <p:cNvSpPr txBox="1"/>
          <p:nvPr/>
        </p:nvSpPr>
        <p:spPr>
          <a:xfrm>
            <a:off x="914400" y="72479"/>
            <a:ext cx="10363200" cy="769441"/>
          </a:xfrm>
          <a:prstGeom prst="rect">
            <a:avLst/>
          </a:prstGeom>
          <a:noFill/>
        </p:spPr>
        <p:txBody>
          <a:bodyPr wrap="square" rtlCol="0">
            <a:spAutoFit/>
          </a:bodyPr>
          <a:lstStyle/>
          <a:p>
            <a:r>
              <a:rPr lang="en-IN" sz="4400" dirty="0">
                <a:latin typeface="Corbel Light" panose="020B0303020204020204" pitchFamily="34" charset="0"/>
              </a:rPr>
              <a:t>Tools Used </a:t>
            </a:r>
          </a:p>
        </p:txBody>
      </p:sp>
    </p:spTree>
    <p:extLst>
      <p:ext uri="{BB962C8B-B14F-4D97-AF65-F5344CB8AC3E}">
        <p14:creationId xmlns:p14="http://schemas.microsoft.com/office/powerpoint/2010/main" val="668902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TotalTime>
  <Words>629</Words>
  <Application>Microsoft Office PowerPoint</Application>
  <PresentationFormat>Widescreen</PresentationFormat>
  <Paragraphs>43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Corbel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Hemant Misal</dc:creator>
  <cp:lastModifiedBy>Hemant Misal</cp:lastModifiedBy>
  <cp:revision>3</cp:revision>
  <cp:lastPrinted>2024-03-21T06:53:01Z</cp:lastPrinted>
  <dcterms:created xsi:type="dcterms:W3CDTF">2024-03-20T17:15:23Z</dcterms:created>
  <dcterms:modified xsi:type="dcterms:W3CDTF">2024-03-21T06:53:01Z</dcterms:modified>
</cp:coreProperties>
</file>