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5" r:id="rId5"/>
    <p:sldId id="261" r:id="rId6"/>
    <p:sldId id="262" r:id="rId7"/>
    <p:sldId id="263" r:id="rId8"/>
    <p:sldId id="264" r:id="rId9"/>
    <p:sldId id="266" r:id="rId10"/>
    <p:sldId id="26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8" d="100"/>
          <a:sy n="78" d="100"/>
        </p:scale>
        <p:origin x="8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A824-AE7B-F3AF-D96F-798E25386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1546A5-1A47-CD6A-AD08-9315DE2C87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A16777-DC28-E277-76DF-21B84BA4F803}"/>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5" name="Footer Placeholder 4">
            <a:extLst>
              <a:ext uri="{FF2B5EF4-FFF2-40B4-BE49-F238E27FC236}">
                <a16:creationId xmlns:a16="http://schemas.microsoft.com/office/drawing/2014/main" id="{C1BB1381-24B2-A087-8FFB-44D15F5DA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0B57D-BE4B-8E7E-B5FE-BA453F6D195B}"/>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332387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91FA-4688-632A-F393-D3F2CF30C8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29CD27-D87E-A9EF-8D99-BE1603A1D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9F199-4DAC-3401-98A1-CAB5AB2ED3E1}"/>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5" name="Footer Placeholder 4">
            <a:extLst>
              <a:ext uri="{FF2B5EF4-FFF2-40B4-BE49-F238E27FC236}">
                <a16:creationId xmlns:a16="http://schemas.microsoft.com/office/drawing/2014/main" id="{A38EA4A3-3E95-3DEA-0AE8-2651CD32E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D4674-53C5-5CFD-6794-74EC62382A25}"/>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202129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62929-4CDA-A931-A64B-6FCED43A50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7DEBF7-92E0-09CC-E8E2-1E03934FC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BB258-8762-7CE3-04C1-09354FA93382}"/>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5" name="Footer Placeholder 4">
            <a:extLst>
              <a:ext uri="{FF2B5EF4-FFF2-40B4-BE49-F238E27FC236}">
                <a16:creationId xmlns:a16="http://schemas.microsoft.com/office/drawing/2014/main" id="{DE00C63D-40E1-9D04-0F98-18410385C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E9A6F-92B1-06F2-944C-C8576DCA435A}"/>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178083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35AB-0A43-C57E-634E-E8EB1F27D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92881A-FA42-725C-4089-FF7DEF2B5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FBC83-8DB8-A7BC-CBF4-FD525FA4060C}"/>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5" name="Footer Placeholder 4">
            <a:extLst>
              <a:ext uri="{FF2B5EF4-FFF2-40B4-BE49-F238E27FC236}">
                <a16:creationId xmlns:a16="http://schemas.microsoft.com/office/drawing/2014/main" id="{D40ABD95-ED28-D2E3-636A-6B0FFDBFC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6FAF2-14EE-2B6A-7017-65382FADD774}"/>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108627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7A94-837B-C1F5-0D29-DAD4B26D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C34573-553C-0A2B-9414-BA4286F9E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325C60-8C28-D23E-F408-03DE56EC252D}"/>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5" name="Footer Placeholder 4">
            <a:extLst>
              <a:ext uri="{FF2B5EF4-FFF2-40B4-BE49-F238E27FC236}">
                <a16:creationId xmlns:a16="http://schemas.microsoft.com/office/drawing/2014/main" id="{930BD082-3993-818F-AC05-4676F2E40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CB163-2B33-FDAF-8227-3C2075FF7138}"/>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333534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CFFF-4B52-FF16-57EA-7E05F34A61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28B2CA-755A-EFD8-9121-5BF21FC091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269A69-1C9A-5D8A-808D-1509A7657B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82032A-9147-8DFD-0D85-FECE3E258801}"/>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6" name="Footer Placeholder 5">
            <a:extLst>
              <a:ext uri="{FF2B5EF4-FFF2-40B4-BE49-F238E27FC236}">
                <a16:creationId xmlns:a16="http://schemas.microsoft.com/office/drawing/2014/main" id="{76596512-1EE1-F75F-B061-F3C399A97A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EEB02B-CF10-7C9E-AD73-789C19ECCD21}"/>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120723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BBA3-D077-2368-E601-13D0B0959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99D68-8436-BF93-6676-DC476D097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CD7ED-D023-D4AD-3DD0-64413D1C4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D2FAE-2AAE-3A38-5FEB-CD80B5E7F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75462-0CB3-ADEA-CD05-A688A21A6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2418F8-76B4-DDBA-4BE1-9C53C98F415F}"/>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8" name="Footer Placeholder 7">
            <a:extLst>
              <a:ext uri="{FF2B5EF4-FFF2-40B4-BE49-F238E27FC236}">
                <a16:creationId xmlns:a16="http://schemas.microsoft.com/office/drawing/2014/main" id="{13863A32-05C4-08D2-323E-181969F2FA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CAB0B9-E23C-CD86-8ECA-1D0B5F879387}"/>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3493976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0B07-7351-03B4-8BC8-422D18C4D7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C0FFAB-B875-6CBD-3B9E-9CFA09827C54}"/>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4" name="Footer Placeholder 3">
            <a:extLst>
              <a:ext uri="{FF2B5EF4-FFF2-40B4-BE49-F238E27FC236}">
                <a16:creationId xmlns:a16="http://schemas.microsoft.com/office/drawing/2014/main" id="{C72A1E8D-7078-C9B9-A6F0-840E783398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910F03-D1AE-2BCF-ABAE-B0206CDAD279}"/>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102283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97A32-01EA-0615-A851-B46FB68B0B6A}"/>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3" name="Footer Placeholder 2">
            <a:extLst>
              <a:ext uri="{FF2B5EF4-FFF2-40B4-BE49-F238E27FC236}">
                <a16:creationId xmlns:a16="http://schemas.microsoft.com/office/drawing/2014/main" id="{F029034B-1338-C226-A83F-5514ECF15B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8E5590-E283-72C0-1E72-05F8C423E2B1}"/>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23644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F57B-B35F-AA43-2120-320E86283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87773B-CDE6-1FC4-B4A6-62346352F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605F97-CAC9-AF77-FD8D-CD5C295F7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6FA20-D4FF-5DAC-935C-3C838459A96A}"/>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6" name="Footer Placeholder 5">
            <a:extLst>
              <a:ext uri="{FF2B5EF4-FFF2-40B4-BE49-F238E27FC236}">
                <a16:creationId xmlns:a16="http://schemas.microsoft.com/office/drawing/2014/main" id="{6EF4AD47-E6C0-E43B-07FA-F9321B90D2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F7C20-E347-1B31-8CC0-557D57D92FB3}"/>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383923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A637-B15F-F98C-2899-F5601847C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0F8754-A1BD-1598-B4B8-1782A8ACD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F5FC5F-1485-2B9E-E33F-C9B3DB20C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D9462-C7C2-981D-A395-A1ED1BA69EFA}"/>
              </a:ext>
            </a:extLst>
          </p:cNvPr>
          <p:cNvSpPr>
            <a:spLocks noGrp="1"/>
          </p:cNvSpPr>
          <p:nvPr>
            <p:ph type="dt" sz="half" idx="10"/>
          </p:nvPr>
        </p:nvSpPr>
        <p:spPr/>
        <p:txBody>
          <a:bodyPr/>
          <a:lstStyle/>
          <a:p>
            <a:fld id="{F3976DB7-D915-4356-A59D-40A351546A2C}" type="datetimeFigureOut">
              <a:rPr lang="en-IN" smtClean="0"/>
              <a:t>11-04-2024</a:t>
            </a:fld>
            <a:endParaRPr lang="en-IN"/>
          </a:p>
        </p:txBody>
      </p:sp>
      <p:sp>
        <p:nvSpPr>
          <p:cNvPr id="6" name="Footer Placeholder 5">
            <a:extLst>
              <a:ext uri="{FF2B5EF4-FFF2-40B4-BE49-F238E27FC236}">
                <a16:creationId xmlns:a16="http://schemas.microsoft.com/office/drawing/2014/main" id="{F2EAA091-6E85-58E4-0284-9B3FC3B1C4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C7469-C040-EB55-7BE1-CC997C675904}"/>
              </a:ext>
            </a:extLst>
          </p:cNvPr>
          <p:cNvSpPr>
            <a:spLocks noGrp="1"/>
          </p:cNvSpPr>
          <p:nvPr>
            <p:ph type="sldNum" sz="quarter" idx="12"/>
          </p:nvPr>
        </p:nvSpPr>
        <p:spPr/>
        <p:txBody>
          <a:bodyPr/>
          <a:lstStyle/>
          <a:p>
            <a:fld id="{8484C2D9-02CB-4A6E-9774-B958F640097D}" type="slidenum">
              <a:rPr lang="en-IN" smtClean="0"/>
              <a:t>‹#›</a:t>
            </a:fld>
            <a:endParaRPr lang="en-IN"/>
          </a:p>
        </p:txBody>
      </p:sp>
    </p:spTree>
    <p:extLst>
      <p:ext uri="{BB962C8B-B14F-4D97-AF65-F5344CB8AC3E}">
        <p14:creationId xmlns:p14="http://schemas.microsoft.com/office/powerpoint/2010/main" val="105994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1E4F7-0B27-9348-CE0C-644EFDDA5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0DB888-5EBE-A359-B08B-D8B7B9CDC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DC095-10D9-5A44-C445-894FCB6A9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76DB7-D915-4356-A59D-40A351546A2C}" type="datetimeFigureOut">
              <a:rPr lang="en-IN" smtClean="0"/>
              <a:t>11-04-2024</a:t>
            </a:fld>
            <a:endParaRPr lang="en-IN"/>
          </a:p>
        </p:txBody>
      </p:sp>
      <p:sp>
        <p:nvSpPr>
          <p:cNvPr id="5" name="Footer Placeholder 4">
            <a:extLst>
              <a:ext uri="{FF2B5EF4-FFF2-40B4-BE49-F238E27FC236}">
                <a16:creationId xmlns:a16="http://schemas.microsoft.com/office/drawing/2014/main" id="{4BDB55A9-3D0A-E0AC-497E-861F21E47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6C9E53-E25E-ABB8-5540-7CFCAB6D8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4C2D9-02CB-4A6E-9774-B958F640097D}" type="slidenum">
              <a:rPr lang="en-IN" smtClean="0"/>
              <a:t>‹#›</a:t>
            </a:fld>
            <a:endParaRPr lang="en-IN"/>
          </a:p>
        </p:txBody>
      </p:sp>
    </p:spTree>
    <p:extLst>
      <p:ext uri="{BB962C8B-B14F-4D97-AF65-F5344CB8AC3E}">
        <p14:creationId xmlns:p14="http://schemas.microsoft.com/office/powerpoint/2010/main" val="2217444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5D342-E83E-E1E5-14DB-319E67AE7A81}"/>
              </a:ext>
            </a:extLst>
          </p:cNvPr>
          <p:cNvSpPr/>
          <p:nvPr/>
        </p:nvSpPr>
        <p:spPr>
          <a:xfrm>
            <a:off x="914400" y="2136338"/>
            <a:ext cx="7939502" cy="2585323"/>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Analyzing Competitor Activities Using Social Media Data</a:t>
            </a:r>
          </a:p>
        </p:txBody>
      </p:sp>
    </p:spTree>
    <p:extLst>
      <p:ext uri="{BB962C8B-B14F-4D97-AF65-F5344CB8AC3E}">
        <p14:creationId xmlns:p14="http://schemas.microsoft.com/office/powerpoint/2010/main" val="121488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130695F-83EC-82FC-8272-277C00ECEDE1}"/>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6DAC4BB-FC29-C955-F895-418F7C0E6FBE}"/>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Using Python</a:t>
            </a:r>
          </a:p>
        </p:txBody>
      </p:sp>
      <p:pic>
        <p:nvPicPr>
          <p:cNvPr id="2050" name="Picture 2">
            <a:extLst>
              <a:ext uri="{FF2B5EF4-FFF2-40B4-BE49-F238E27FC236}">
                <a16:creationId xmlns:a16="http://schemas.microsoft.com/office/drawing/2014/main" id="{C3675F32-1A9A-0A35-FDE0-E9DAA3FE8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85901"/>
            <a:ext cx="5129941" cy="40398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2C36986-A171-58A0-0376-74E35CB35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660" y="1485901"/>
            <a:ext cx="5129940" cy="403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21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6AC65-BFC6-7EBD-1CC7-C0D584110249}"/>
              </a:ext>
            </a:extLst>
          </p:cNvPr>
          <p:cNvSpPr txBox="1"/>
          <p:nvPr/>
        </p:nvSpPr>
        <p:spPr>
          <a:xfrm>
            <a:off x="914400" y="1371600"/>
            <a:ext cx="10363200" cy="4154984"/>
          </a:xfrm>
          <a:prstGeom prst="rect">
            <a:avLst/>
          </a:prstGeom>
          <a:noFill/>
        </p:spPr>
        <p:txBody>
          <a:bodyPr wrap="square" rtlCol="0">
            <a:spAutoFit/>
          </a:bodyPr>
          <a:lstStyle/>
          <a:p>
            <a:pPr algn="just"/>
            <a:r>
              <a:rPr lang="en-US" sz="2400" i="0" dirty="0">
                <a:effectLst/>
                <a:latin typeface="Century Gothic" panose="020B0502020202020204" pitchFamily="34" charset="0"/>
              </a:rPr>
              <a:t>In the realm of technical social analysis, comparing the capabilities of Similar Web for analyzing competitor activities provides a nuanced understanding of digital landscapes. Majestic excels in backlink analysis, offering deep insights into competitor link profiles and authority. On the other hand, Similar Web provides comprehensive data on web traffic, audience demographics, and engagement metrics. By integrating both tools, technical social analysts can paint a holistic picture of competitors' online strategies, allowing for precise adjustments and strategic optimizations. This synergy enables analysts to stay agile, anticipate market shifts, and drive impactful social media campaigns with informed precision.</a:t>
            </a:r>
          </a:p>
        </p:txBody>
      </p:sp>
      <p:cxnSp>
        <p:nvCxnSpPr>
          <p:cNvPr id="3" name="Straight Connector 2">
            <a:extLst>
              <a:ext uri="{FF2B5EF4-FFF2-40B4-BE49-F238E27FC236}">
                <a16:creationId xmlns:a16="http://schemas.microsoft.com/office/drawing/2014/main" id="{A45BF09F-3819-296E-A666-F45AEF589133}"/>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FD796E0-7EF9-E6F4-4B46-B47B3862DF82}"/>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Conclusion </a:t>
            </a:r>
          </a:p>
        </p:txBody>
      </p:sp>
    </p:spTree>
    <p:extLst>
      <p:ext uri="{BB962C8B-B14F-4D97-AF65-F5344CB8AC3E}">
        <p14:creationId xmlns:p14="http://schemas.microsoft.com/office/powerpoint/2010/main" val="158377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B4BBE38-FA7E-052D-956A-FFE0A54AC0E4}"/>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D917184-114D-69F3-EEC4-BC503E642E43}"/>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Using Similar web</a:t>
            </a:r>
          </a:p>
        </p:txBody>
      </p:sp>
      <p:pic>
        <p:nvPicPr>
          <p:cNvPr id="7" name="Picture 6">
            <a:extLst>
              <a:ext uri="{FF2B5EF4-FFF2-40B4-BE49-F238E27FC236}">
                <a16:creationId xmlns:a16="http://schemas.microsoft.com/office/drawing/2014/main" id="{23158368-E583-365D-875C-9A9186A0841E}"/>
              </a:ext>
            </a:extLst>
          </p:cNvPr>
          <p:cNvPicPr>
            <a:picLocks noChangeAspect="1"/>
          </p:cNvPicPr>
          <p:nvPr/>
        </p:nvPicPr>
        <p:blipFill>
          <a:blip r:embed="rId2"/>
          <a:stretch>
            <a:fillRect/>
          </a:stretch>
        </p:blipFill>
        <p:spPr>
          <a:xfrm>
            <a:off x="914407" y="1332857"/>
            <a:ext cx="10363193" cy="4610743"/>
          </a:xfrm>
          <a:prstGeom prst="rect">
            <a:avLst/>
          </a:prstGeom>
        </p:spPr>
      </p:pic>
    </p:spTree>
    <p:extLst>
      <p:ext uri="{BB962C8B-B14F-4D97-AF65-F5344CB8AC3E}">
        <p14:creationId xmlns:p14="http://schemas.microsoft.com/office/powerpoint/2010/main" val="156993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7925F9C-DD24-4B94-4111-BFF0D32419C6}"/>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DB8263-807E-6ED0-6F6B-A1B1BA33DDCA}"/>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Ranking Comparison</a:t>
            </a:r>
          </a:p>
        </p:txBody>
      </p:sp>
      <p:pic>
        <p:nvPicPr>
          <p:cNvPr id="5" name="Picture 4">
            <a:extLst>
              <a:ext uri="{FF2B5EF4-FFF2-40B4-BE49-F238E27FC236}">
                <a16:creationId xmlns:a16="http://schemas.microsoft.com/office/drawing/2014/main" id="{D8F27933-9DE3-A29D-24C5-2F1E3336B090}"/>
              </a:ext>
            </a:extLst>
          </p:cNvPr>
          <p:cNvPicPr>
            <a:picLocks noChangeAspect="1"/>
          </p:cNvPicPr>
          <p:nvPr/>
        </p:nvPicPr>
        <p:blipFill>
          <a:blip r:embed="rId2"/>
          <a:stretch>
            <a:fillRect/>
          </a:stretch>
        </p:blipFill>
        <p:spPr>
          <a:xfrm>
            <a:off x="919876" y="1433839"/>
            <a:ext cx="10357724" cy="4904722"/>
          </a:xfrm>
          <a:prstGeom prst="rect">
            <a:avLst/>
          </a:prstGeom>
        </p:spPr>
      </p:pic>
    </p:spTree>
    <p:extLst>
      <p:ext uri="{BB962C8B-B14F-4D97-AF65-F5344CB8AC3E}">
        <p14:creationId xmlns:p14="http://schemas.microsoft.com/office/powerpoint/2010/main" val="364452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4BD870C-7A6A-3C49-C7B4-F591958AF779}"/>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720AA7D-4E5A-15C4-B68D-6E4E12E067EE}"/>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Traffic &amp; </a:t>
            </a:r>
            <a:r>
              <a:rPr lang="en-IN" sz="4400" dirty="0" err="1">
                <a:latin typeface="Century Gothic" panose="020B0502020202020204" pitchFamily="34" charset="0"/>
              </a:rPr>
              <a:t>Engaement</a:t>
            </a:r>
            <a:endParaRPr lang="en-IN" sz="4400" dirty="0">
              <a:latin typeface="Century Gothic" panose="020B0502020202020204" pitchFamily="34" charset="0"/>
            </a:endParaRPr>
          </a:p>
        </p:txBody>
      </p:sp>
      <p:pic>
        <p:nvPicPr>
          <p:cNvPr id="7" name="Picture 6">
            <a:extLst>
              <a:ext uri="{FF2B5EF4-FFF2-40B4-BE49-F238E27FC236}">
                <a16:creationId xmlns:a16="http://schemas.microsoft.com/office/drawing/2014/main" id="{5652E09C-D92D-2994-40F5-6C9E1116F581}"/>
              </a:ext>
            </a:extLst>
          </p:cNvPr>
          <p:cNvPicPr>
            <a:picLocks noChangeAspect="1"/>
          </p:cNvPicPr>
          <p:nvPr/>
        </p:nvPicPr>
        <p:blipFill>
          <a:blip r:embed="rId2"/>
          <a:stretch>
            <a:fillRect/>
          </a:stretch>
        </p:blipFill>
        <p:spPr>
          <a:xfrm>
            <a:off x="914400" y="1347584"/>
            <a:ext cx="10363199" cy="5077231"/>
          </a:xfrm>
          <a:prstGeom prst="rect">
            <a:avLst/>
          </a:prstGeom>
        </p:spPr>
      </p:pic>
    </p:spTree>
    <p:extLst>
      <p:ext uri="{BB962C8B-B14F-4D97-AF65-F5344CB8AC3E}">
        <p14:creationId xmlns:p14="http://schemas.microsoft.com/office/powerpoint/2010/main" val="338380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0A0EBCE-2E83-49C0-A898-31909A079A54}"/>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65E9312-9155-7A45-A6DF-3C470B6DA7E5}"/>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Using Similar web</a:t>
            </a:r>
          </a:p>
        </p:txBody>
      </p:sp>
      <p:pic>
        <p:nvPicPr>
          <p:cNvPr id="7" name="Picture 6">
            <a:extLst>
              <a:ext uri="{FF2B5EF4-FFF2-40B4-BE49-F238E27FC236}">
                <a16:creationId xmlns:a16="http://schemas.microsoft.com/office/drawing/2014/main" id="{DBFB2F59-6402-FF52-B58B-40355CD68AC2}"/>
              </a:ext>
            </a:extLst>
          </p:cNvPr>
          <p:cNvPicPr>
            <a:picLocks noChangeAspect="1"/>
          </p:cNvPicPr>
          <p:nvPr/>
        </p:nvPicPr>
        <p:blipFill>
          <a:blip r:embed="rId2"/>
          <a:stretch>
            <a:fillRect/>
          </a:stretch>
        </p:blipFill>
        <p:spPr>
          <a:xfrm>
            <a:off x="914400" y="1378876"/>
            <a:ext cx="10363200" cy="5014647"/>
          </a:xfrm>
          <a:prstGeom prst="rect">
            <a:avLst/>
          </a:prstGeom>
        </p:spPr>
      </p:pic>
    </p:spTree>
    <p:extLst>
      <p:ext uri="{BB962C8B-B14F-4D97-AF65-F5344CB8AC3E}">
        <p14:creationId xmlns:p14="http://schemas.microsoft.com/office/powerpoint/2010/main" val="394119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5AA871B-1CB5-C0DB-0505-D1EB340B49A5}"/>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918200-371A-20DC-743E-7FC9A63E9A0F}"/>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Audience Demographic Comparison</a:t>
            </a:r>
          </a:p>
        </p:txBody>
      </p:sp>
      <p:pic>
        <p:nvPicPr>
          <p:cNvPr id="7" name="Picture 6">
            <a:extLst>
              <a:ext uri="{FF2B5EF4-FFF2-40B4-BE49-F238E27FC236}">
                <a16:creationId xmlns:a16="http://schemas.microsoft.com/office/drawing/2014/main" id="{4E0B0DB7-97E2-3B22-07BB-A3E063C94834}"/>
              </a:ext>
            </a:extLst>
          </p:cNvPr>
          <p:cNvPicPr>
            <a:picLocks noChangeAspect="1"/>
          </p:cNvPicPr>
          <p:nvPr/>
        </p:nvPicPr>
        <p:blipFill>
          <a:blip r:embed="rId2"/>
          <a:stretch>
            <a:fillRect/>
          </a:stretch>
        </p:blipFill>
        <p:spPr>
          <a:xfrm>
            <a:off x="914400" y="1438835"/>
            <a:ext cx="10363200" cy="3980329"/>
          </a:xfrm>
          <a:prstGeom prst="rect">
            <a:avLst/>
          </a:prstGeom>
        </p:spPr>
      </p:pic>
    </p:spTree>
    <p:extLst>
      <p:ext uri="{BB962C8B-B14F-4D97-AF65-F5344CB8AC3E}">
        <p14:creationId xmlns:p14="http://schemas.microsoft.com/office/powerpoint/2010/main" val="287101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604F9DB-2EFD-AD27-938C-916626DD64B5}"/>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6097C97-20FB-22E2-4B18-00035FED1040}"/>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Using Google Trends</a:t>
            </a:r>
          </a:p>
        </p:txBody>
      </p:sp>
      <p:pic>
        <p:nvPicPr>
          <p:cNvPr id="7" name="Picture 6">
            <a:extLst>
              <a:ext uri="{FF2B5EF4-FFF2-40B4-BE49-F238E27FC236}">
                <a16:creationId xmlns:a16="http://schemas.microsoft.com/office/drawing/2014/main" id="{7112C894-4EBA-4085-77AE-6D8CC28F80A2}"/>
              </a:ext>
            </a:extLst>
          </p:cNvPr>
          <p:cNvPicPr>
            <a:picLocks noChangeAspect="1"/>
          </p:cNvPicPr>
          <p:nvPr/>
        </p:nvPicPr>
        <p:blipFill>
          <a:blip r:embed="rId2"/>
          <a:stretch>
            <a:fillRect/>
          </a:stretch>
        </p:blipFill>
        <p:spPr>
          <a:xfrm>
            <a:off x="918304" y="1267731"/>
            <a:ext cx="10359296" cy="5236938"/>
          </a:xfrm>
          <a:prstGeom prst="rect">
            <a:avLst/>
          </a:prstGeom>
        </p:spPr>
      </p:pic>
    </p:spTree>
    <p:extLst>
      <p:ext uri="{BB962C8B-B14F-4D97-AF65-F5344CB8AC3E}">
        <p14:creationId xmlns:p14="http://schemas.microsoft.com/office/powerpoint/2010/main" val="23849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CD8BC71-A628-DEA5-09F8-6C543C9F3375}"/>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AFE77D-6DDA-28F0-2687-8223DEBEF50C}"/>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Breakdown by Sub-Region</a:t>
            </a:r>
          </a:p>
        </p:txBody>
      </p:sp>
      <p:pic>
        <p:nvPicPr>
          <p:cNvPr id="7" name="Picture 6">
            <a:extLst>
              <a:ext uri="{FF2B5EF4-FFF2-40B4-BE49-F238E27FC236}">
                <a16:creationId xmlns:a16="http://schemas.microsoft.com/office/drawing/2014/main" id="{1351AE72-A580-E219-2C9C-147F1DCEF404}"/>
              </a:ext>
            </a:extLst>
          </p:cNvPr>
          <p:cNvPicPr>
            <a:picLocks noChangeAspect="1"/>
          </p:cNvPicPr>
          <p:nvPr/>
        </p:nvPicPr>
        <p:blipFill>
          <a:blip r:embed="rId2"/>
          <a:stretch>
            <a:fillRect/>
          </a:stretch>
        </p:blipFill>
        <p:spPr>
          <a:xfrm>
            <a:off x="914400" y="1140222"/>
            <a:ext cx="10363200" cy="5491956"/>
          </a:xfrm>
          <a:prstGeom prst="rect">
            <a:avLst/>
          </a:prstGeom>
        </p:spPr>
      </p:pic>
    </p:spTree>
    <p:extLst>
      <p:ext uri="{BB962C8B-B14F-4D97-AF65-F5344CB8AC3E}">
        <p14:creationId xmlns:p14="http://schemas.microsoft.com/office/powerpoint/2010/main" val="177914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118DFC5-A2E0-87C3-5D1B-957E70B4B31F}"/>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86E3DF5-2E1D-E0B2-16E3-214B36246652}"/>
              </a:ext>
            </a:extLst>
          </p:cNvPr>
          <p:cNvSpPr txBox="1"/>
          <p:nvPr/>
        </p:nvSpPr>
        <p:spPr>
          <a:xfrm>
            <a:off x="914400" y="72479"/>
            <a:ext cx="10363200" cy="769441"/>
          </a:xfrm>
          <a:prstGeom prst="rect">
            <a:avLst/>
          </a:prstGeom>
          <a:noFill/>
        </p:spPr>
        <p:txBody>
          <a:bodyPr wrap="square" rtlCol="0">
            <a:spAutoFit/>
          </a:bodyPr>
          <a:lstStyle/>
          <a:p>
            <a:r>
              <a:rPr lang="en-IN" sz="4400" dirty="0">
                <a:latin typeface="Century Gothic" panose="020B0502020202020204" pitchFamily="34" charset="0"/>
              </a:rPr>
              <a:t>Using Python</a:t>
            </a:r>
          </a:p>
        </p:txBody>
      </p:sp>
      <p:pic>
        <p:nvPicPr>
          <p:cNvPr id="1026" name="Picture 2">
            <a:extLst>
              <a:ext uri="{FF2B5EF4-FFF2-40B4-BE49-F238E27FC236}">
                <a16:creationId xmlns:a16="http://schemas.microsoft.com/office/drawing/2014/main" id="{B86EC79A-F77E-F7E0-7E6F-EF1A5913D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48310"/>
            <a:ext cx="5184367" cy="40952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1081686-2E42-FCA2-C32B-812A75BD6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242" y="1848310"/>
            <a:ext cx="5058358" cy="409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45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144</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Misal</dc:creator>
  <cp:lastModifiedBy>Hemant Misal</cp:lastModifiedBy>
  <cp:revision>5</cp:revision>
  <dcterms:created xsi:type="dcterms:W3CDTF">2024-04-11T13:07:46Z</dcterms:created>
  <dcterms:modified xsi:type="dcterms:W3CDTF">2024-04-11T15:27:59Z</dcterms:modified>
</cp:coreProperties>
</file>