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Lst>
  <p:sldSz cx="12192000"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BA7AE-D9F9-45BF-B038-E16C5AA66E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0CDC16-EE96-4FA8-93F4-80013C21EF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439C9F-0D09-42D5-8B20-E49C511BB1D4}"/>
              </a:ext>
            </a:extLst>
          </p:cNvPr>
          <p:cNvSpPr>
            <a:spLocks noGrp="1"/>
          </p:cNvSpPr>
          <p:nvPr>
            <p:ph type="dt" sz="half" idx="10"/>
          </p:nvPr>
        </p:nvSpPr>
        <p:spPr/>
        <p:txBody>
          <a:bodyPr/>
          <a:lstStyle/>
          <a:p>
            <a:fld id="{C760D008-481E-4374-A7CC-BE22F960F8F1}" type="datetimeFigureOut">
              <a:rPr lang="en-US" smtClean="0"/>
              <a:t>6/1/2022</a:t>
            </a:fld>
            <a:endParaRPr lang="en-US"/>
          </a:p>
        </p:txBody>
      </p:sp>
      <p:sp>
        <p:nvSpPr>
          <p:cNvPr id="5" name="Footer Placeholder 4">
            <a:extLst>
              <a:ext uri="{FF2B5EF4-FFF2-40B4-BE49-F238E27FC236}">
                <a16:creationId xmlns:a16="http://schemas.microsoft.com/office/drawing/2014/main" id="{45BBF513-A8FF-4E2E-A283-615C8879F9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0B6381-C216-46B1-8463-82CE1F700444}"/>
              </a:ext>
            </a:extLst>
          </p:cNvPr>
          <p:cNvSpPr>
            <a:spLocks noGrp="1"/>
          </p:cNvSpPr>
          <p:nvPr>
            <p:ph type="sldNum" sz="quarter" idx="12"/>
          </p:nvPr>
        </p:nvSpPr>
        <p:spPr/>
        <p:txBody>
          <a:bodyPr/>
          <a:lstStyle/>
          <a:p>
            <a:fld id="{021663DB-B9A8-4C7F-B09C-5CAD2A8D677D}" type="slidenum">
              <a:rPr lang="en-US" smtClean="0"/>
              <a:t>‹#›</a:t>
            </a:fld>
            <a:endParaRPr lang="en-US"/>
          </a:p>
        </p:txBody>
      </p:sp>
    </p:spTree>
    <p:extLst>
      <p:ext uri="{BB962C8B-B14F-4D97-AF65-F5344CB8AC3E}">
        <p14:creationId xmlns:p14="http://schemas.microsoft.com/office/powerpoint/2010/main" val="4128086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061B5-27C9-4427-BA23-82178176DA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704AAB-50EB-45A5-A180-66A60D01A0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B8E7A7-6440-4D63-AD93-7DA74B2DAD2B}"/>
              </a:ext>
            </a:extLst>
          </p:cNvPr>
          <p:cNvSpPr>
            <a:spLocks noGrp="1"/>
          </p:cNvSpPr>
          <p:nvPr>
            <p:ph type="dt" sz="half" idx="10"/>
          </p:nvPr>
        </p:nvSpPr>
        <p:spPr/>
        <p:txBody>
          <a:bodyPr/>
          <a:lstStyle/>
          <a:p>
            <a:fld id="{C760D008-481E-4374-A7CC-BE22F960F8F1}" type="datetimeFigureOut">
              <a:rPr lang="en-US" smtClean="0"/>
              <a:t>6/1/2022</a:t>
            </a:fld>
            <a:endParaRPr lang="en-US"/>
          </a:p>
        </p:txBody>
      </p:sp>
      <p:sp>
        <p:nvSpPr>
          <p:cNvPr id="5" name="Footer Placeholder 4">
            <a:extLst>
              <a:ext uri="{FF2B5EF4-FFF2-40B4-BE49-F238E27FC236}">
                <a16:creationId xmlns:a16="http://schemas.microsoft.com/office/drawing/2014/main" id="{8556A4A2-906B-4271-A6B0-1C9D603B2E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B8F93C-1406-40E2-8E56-E7FE5C6127F2}"/>
              </a:ext>
            </a:extLst>
          </p:cNvPr>
          <p:cNvSpPr>
            <a:spLocks noGrp="1"/>
          </p:cNvSpPr>
          <p:nvPr>
            <p:ph type="sldNum" sz="quarter" idx="12"/>
          </p:nvPr>
        </p:nvSpPr>
        <p:spPr/>
        <p:txBody>
          <a:bodyPr/>
          <a:lstStyle/>
          <a:p>
            <a:fld id="{021663DB-B9A8-4C7F-B09C-5CAD2A8D677D}" type="slidenum">
              <a:rPr lang="en-US" smtClean="0"/>
              <a:t>‹#›</a:t>
            </a:fld>
            <a:endParaRPr lang="en-US"/>
          </a:p>
        </p:txBody>
      </p:sp>
    </p:spTree>
    <p:extLst>
      <p:ext uri="{BB962C8B-B14F-4D97-AF65-F5344CB8AC3E}">
        <p14:creationId xmlns:p14="http://schemas.microsoft.com/office/powerpoint/2010/main" val="1290417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347C28-2CFC-460A-8194-C6D0BEA78D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D7AC1E-7F53-42DF-8632-591698D9BC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191EA6-1410-4E68-87EB-8CA875D5889B}"/>
              </a:ext>
            </a:extLst>
          </p:cNvPr>
          <p:cNvSpPr>
            <a:spLocks noGrp="1"/>
          </p:cNvSpPr>
          <p:nvPr>
            <p:ph type="dt" sz="half" idx="10"/>
          </p:nvPr>
        </p:nvSpPr>
        <p:spPr/>
        <p:txBody>
          <a:bodyPr/>
          <a:lstStyle/>
          <a:p>
            <a:fld id="{C760D008-481E-4374-A7CC-BE22F960F8F1}" type="datetimeFigureOut">
              <a:rPr lang="en-US" smtClean="0"/>
              <a:t>6/1/2022</a:t>
            </a:fld>
            <a:endParaRPr lang="en-US"/>
          </a:p>
        </p:txBody>
      </p:sp>
      <p:sp>
        <p:nvSpPr>
          <p:cNvPr id="5" name="Footer Placeholder 4">
            <a:extLst>
              <a:ext uri="{FF2B5EF4-FFF2-40B4-BE49-F238E27FC236}">
                <a16:creationId xmlns:a16="http://schemas.microsoft.com/office/drawing/2014/main" id="{3AA6CF22-8571-4BB3-BC87-FE3A97701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C0FA62-C889-4E15-B1D2-73B5E18A0EA4}"/>
              </a:ext>
            </a:extLst>
          </p:cNvPr>
          <p:cNvSpPr>
            <a:spLocks noGrp="1"/>
          </p:cNvSpPr>
          <p:nvPr>
            <p:ph type="sldNum" sz="quarter" idx="12"/>
          </p:nvPr>
        </p:nvSpPr>
        <p:spPr/>
        <p:txBody>
          <a:bodyPr/>
          <a:lstStyle/>
          <a:p>
            <a:fld id="{021663DB-B9A8-4C7F-B09C-5CAD2A8D677D}" type="slidenum">
              <a:rPr lang="en-US" smtClean="0"/>
              <a:t>‹#›</a:t>
            </a:fld>
            <a:endParaRPr lang="en-US"/>
          </a:p>
        </p:txBody>
      </p:sp>
    </p:spTree>
    <p:extLst>
      <p:ext uri="{BB962C8B-B14F-4D97-AF65-F5344CB8AC3E}">
        <p14:creationId xmlns:p14="http://schemas.microsoft.com/office/powerpoint/2010/main" val="1777911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2F7A1-7ECB-4879-8774-30306CB999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0BB705-38A8-4333-9F86-EA86489105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0DD242-C773-4FFA-9B8F-50F46155BE80}"/>
              </a:ext>
            </a:extLst>
          </p:cNvPr>
          <p:cNvSpPr>
            <a:spLocks noGrp="1"/>
          </p:cNvSpPr>
          <p:nvPr>
            <p:ph type="dt" sz="half" idx="10"/>
          </p:nvPr>
        </p:nvSpPr>
        <p:spPr/>
        <p:txBody>
          <a:bodyPr/>
          <a:lstStyle/>
          <a:p>
            <a:fld id="{C760D008-481E-4374-A7CC-BE22F960F8F1}" type="datetimeFigureOut">
              <a:rPr lang="en-US" smtClean="0"/>
              <a:t>6/1/2022</a:t>
            </a:fld>
            <a:endParaRPr lang="en-US"/>
          </a:p>
        </p:txBody>
      </p:sp>
      <p:sp>
        <p:nvSpPr>
          <p:cNvPr id="5" name="Footer Placeholder 4">
            <a:extLst>
              <a:ext uri="{FF2B5EF4-FFF2-40B4-BE49-F238E27FC236}">
                <a16:creationId xmlns:a16="http://schemas.microsoft.com/office/drawing/2014/main" id="{E443E495-1B74-4013-A7D0-665783760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572553-F0A7-4B1E-8186-F53C234BE6EC}"/>
              </a:ext>
            </a:extLst>
          </p:cNvPr>
          <p:cNvSpPr>
            <a:spLocks noGrp="1"/>
          </p:cNvSpPr>
          <p:nvPr>
            <p:ph type="sldNum" sz="quarter" idx="12"/>
          </p:nvPr>
        </p:nvSpPr>
        <p:spPr/>
        <p:txBody>
          <a:bodyPr/>
          <a:lstStyle/>
          <a:p>
            <a:fld id="{021663DB-B9A8-4C7F-B09C-5CAD2A8D677D}" type="slidenum">
              <a:rPr lang="en-US" smtClean="0"/>
              <a:t>‹#›</a:t>
            </a:fld>
            <a:endParaRPr lang="en-US"/>
          </a:p>
        </p:txBody>
      </p:sp>
    </p:spTree>
    <p:extLst>
      <p:ext uri="{BB962C8B-B14F-4D97-AF65-F5344CB8AC3E}">
        <p14:creationId xmlns:p14="http://schemas.microsoft.com/office/powerpoint/2010/main" val="2515786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F1C6B-0981-4BA3-ACA1-FA1B1BBBC0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3BEEB2-B3D4-4818-A4D9-A92AE77303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0594D6-ADE1-49E1-BDC6-2BD2398FA989}"/>
              </a:ext>
            </a:extLst>
          </p:cNvPr>
          <p:cNvSpPr>
            <a:spLocks noGrp="1"/>
          </p:cNvSpPr>
          <p:nvPr>
            <p:ph type="dt" sz="half" idx="10"/>
          </p:nvPr>
        </p:nvSpPr>
        <p:spPr/>
        <p:txBody>
          <a:bodyPr/>
          <a:lstStyle/>
          <a:p>
            <a:fld id="{C760D008-481E-4374-A7CC-BE22F960F8F1}" type="datetimeFigureOut">
              <a:rPr lang="en-US" smtClean="0"/>
              <a:t>6/1/2022</a:t>
            </a:fld>
            <a:endParaRPr lang="en-US"/>
          </a:p>
        </p:txBody>
      </p:sp>
      <p:sp>
        <p:nvSpPr>
          <p:cNvPr id="5" name="Footer Placeholder 4">
            <a:extLst>
              <a:ext uri="{FF2B5EF4-FFF2-40B4-BE49-F238E27FC236}">
                <a16:creationId xmlns:a16="http://schemas.microsoft.com/office/drawing/2014/main" id="{6959B6EC-DB75-48C6-ADF3-F40154D4E1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AA2740-2EC2-4E30-AF5E-93F4657DDC70}"/>
              </a:ext>
            </a:extLst>
          </p:cNvPr>
          <p:cNvSpPr>
            <a:spLocks noGrp="1"/>
          </p:cNvSpPr>
          <p:nvPr>
            <p:ph type="sldNum" sz="quarter" idx="12"/>
          </p:nvPr>
        </p:nvSpPr>
        <p:spPr/>
        <p:txBody>
          <a:bodyPr/>
          <a:lstStyle/>
          <a:p>
            <a:fld id="{021663DB-B9A8-4C7F-B09C-5CAD2A8D677D}" type="slidenum">
              <a:rPr lang="en-US" smtClean="0"/>
              <a:t>‹#›</a:t>
            </a:fld>
            <a:endParaRPr lang="en-US"/>
          </a:p>
        </p:txBody>
      </p:sp>
    </p:spTree>
    <p:extLst>
      <p:ext uri="{BB962C8B-B14F-4D97-AF65-F5344CB8AC3E}">
        <p14:creationId xmlns:p14="http://schemas.microsoft.com/office/powerpoint/2010/main" val="614036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8744A-7F50-4384-9EA0-E97E10EFAB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6A89E1-391D-4A7E-BE33-5D16C74FE2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EB7E77-D2BB-47FD-9167-3C718D1CC4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713C58-1DDE-4305-B2C7-4F7656AF3A87}"/>
              </a:ext>
            </a:extLst>
          </p:cNvPr>
          <p:cNvSpPr>
            <a:spLocks noGrp="1"/>
          </p:cNvSpPr>
          <p:nvPr>
            <p:ph type="dt" sz="half" idx="10"/>
          </p:nvPr>
        </p:nvSpPr>
        <p:spPr/>
        <p:txBody>
          <a:bodyPr/>
          <a:lstStyle/>
          <a:p>
            <a:fld id="{C760D008-481E-4374-A7CC-BE22F960F8F1}" type="datetimeFigureOut">
              <a:rPr lang="en-US" smtClean="0"/>
              <a:t>6/1/2022</a:t>
            </a:fld>
            <a:endParaRPr lang="en-US"/>
          </a:p>
        </p:txBody>
      </p:sp>
      <p:sp>
        <p:nvSpPr>
          <p:cNvPr id="6" name="Footer Placeholder 5">
            <a:extLst>
              <a:ext uri="{FF2B5EF4-FFF2-40B4-BE49-F238E27FC236}">
                <a16:creationId xmlns:a16="http://schemas.microsoft.com/office/drawing/2014/main" id="{31182D3C-BA7C-41DE-8644-E7558CBB21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EA855B-8881-444F-9A29-6136D30085ED}"/>
              </a:ext>
            </a:extLst>
          </p:cNvPr>
          <p:cNvSpPr>
            <a:spLocks noGrp="1"/>
          </p:cNvSpPr>
          <p:nvPr>
            <p:ph type="sldNum" sz="quarter" idx="12"/>
          </p:nvPr>
        </p:nvSpPr>
        <p:spPr/>
        <p:txBody>
          <a:bodyPr/>
          <a:lstStyle/>
          <a:p>
            <a:fld id="{021663DB-B9A8-4C7F-B09C-5CAD2A8D677D}" type="slidenum">
              <a:rPr lang="en-US" smtClean="0"/>
              <a:t>‹#›</a:t>
            </a:fld>
            <a:endParaRPr lang="en-US"/>
          </a:p>
        </p:txBody>
      </p:sp>
    </p:spTree>
    <p:extLst>
      <p:ext uri="{BB962C8B-B14F-4D97-AF65-F5344CB8AC3E}">
        <p14:creationId xmlns:p14="http://schemas.microsoft.com/office/powerpoint/2010/main" val="2763751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686DC-7542-4E6D-BD66-075B2325E7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2CC54F-5FD6-4686-9B7E-190C770F75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A68886-C061-478D-BD94-6799F78CA0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4AE4E9-E1ED-486C-B60A-26EFA826B8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1586B-9985-4696-B85F-E667FD093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7BFF44-A817-40D6-AC42-339120AECDC5}"/>
              </a:ext>
            </a:extLst>
          </p:cNvPr>
          <p:cNvSpPr>
            <a:spLocks noGrp="1"/>
          </p:cNvSpPr>
          <p:nvPr>
            <p:ph type="dt" sz="half" idx="10"/>
          </p:nvPr>
        </p:nvSpPr>
        <p:spPr/>
        <p:txBody>
          <a:bodyPr/>
          <a:lstStyle/>
          <a:p>
            <a:fld id="{C760D008-481E-4374-A7CC-BE22F960F8F1}" type="datetimeFigureOut">
              <a:rPr lang="en-US" smtClean="0"/>
              <a:t>6/1/2022</a:t>
            </a:fld>
            <a:endParaRPr lang="en-US"/>
          </a:p>
        </p:txBody>
      </p:sp>
      <p:sp>
        <p:nvSpPr>
          <p:cNvPr id="8" name="Footer Placeholder 7">
            <a:extLst>
              <a:ext uri="{FF2B5EF4-FFF2-40B4-BE49-F238E27FC236}">
                <a16:creationId xmlns:a16="http://schemas.microsoft.com/office/drawing/2014/main" id="{8DB35458-2359-4B15-97B7-B27BF24943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1685BD-DD93-4B92-8605-699F1BB65961}"/>
              </a:ext>
            </a:extLst>
          </p:cNvPr>
          <p:cNvSpPr>
            <a:spLocks noGrp="1"/>
          </p:cNvSpPr>
          <p:nvPr>
            <p:ph type="sldNum" sz="quarter" idx="12"/>
          </p:nvPr>
        </p:nvSpPr>
        <p:spPr/>
        <p:txBody>
          <a:bodyPr/>
          <a:lstStyle/>
          <a:p>
            <a:fld id="{021663DB-B9A8-4C7F-B09C-5CAD2A8D677D}" type="slidenum">
              <a:rPr lang="en-US" smtClean="0"/>
              <a:t>‹#›</a:t>
            </a:fld>
            <a:endParaRPr lang="en-US"/>
          </a:p>
        </p:txBody>
      </p:sp>
    </p:spTree>
    <p:extLst>
      <p:ext uri="{BB962C8B-B14F-4D97-AF65-F5344CB8AC3E}">
        <p14:creationId xmlns:p14="http://schemas.microsoft.com/office/powerpoint/2010/main" val="1436428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BE7D1-3CFC-46FE-96F5-505E87191E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8A44AC-30BF-4B3A-81D8-4BBA796A1CF5}"/>
              </a:ext>
            </a:extLst>
          </p:cNvPr>
          <p:cNvSpPr>
            <a:spLocks noGrp="1"/>
          </p:cNvSpPr>
          <p:nvPr>
            <p:ph type="dt" sz="half" idx="10"/>
          </p:nvPr>
        </p:nvSpPr>
        <p:spPr/>
        <p:txBody>
          <a:bodyPr/>
          <a:lstStyle/>
          <a:p>
            <a:fld id="{C760D008-481E-4374-A7CC-BE22F960F8F1}" type="datetimeFigureOut">
              <a:rPr lang="en-US" smtClean="0"/>
              <a:t>6/1/2022</a:t>
            </a:fld>
            <a:endParaRPr lang="en-US"/>
          </a:p>
        </p:txBody>
      </p:sp>
      <p:sp>
        <p:nvSpPr>
          <p:cNvPr id="4" name="Footer Placeholder 3">
            <a:extLst>
              <a:ext uri="{FF2B5EF4-FFF2-40B4-BE49-F238E27FC236}">
                <a16:creationId xmlns:a16="http://schemas.microsoft.com/office/drawing/2014/main" id="{9251553E-9433-4E23-BCDB-D4584D18F3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2A731B-D39B-4214-890C-67D862C22A8B}"/>
              </a:ext>
            </a:extLst>
          </p:cNvPr>
          <p:cNvSpPr>
            <a:spLocks noGrp="1"/>
          </p:cNvSpPr>
          <p:nvPr>
            <p:ph type="sldNum" sz="quarter" idx="12"/>
          </p:nvPr>
        </p:nvSpPr>
        <p:spPr/>
        <p:txBody>
          <a:bodyPr/>
          <a:lstStyle/>
          <a:p>
            <a:fld id="{021663DB-B9A8-4C7F-B09C-5CAD2A8D677D}" type="slidenum">
              <a:rPr lang="en-US" smtClean="0"/>
              <a:t>‹#›</a:t>
            </a:fld>
            <a:endParaRPr lang="en-US"/>
          </a:p>
        </p:txBody>
      </p:sp>
    </p:spTree>
    <p:extLst>
      <p:ext uri="{BB962C8B-B14F-4D97-AF65-F5344CB8AC3E}">
        <p14:creationId xmlns:p14="http://schemas.microsoft.com/office/powerpoint/2010/main" val="1121438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10AF5A-B2F6-42FE-88D2-AE077A191420}"/>
              </a:ext>
            </a:extLst>
          </p:cNvPr>
          <p:cNvSpPr>
            <a:spLocks noGrp="1"/>
          </p:cNvSpPr>
          <p:nvPr>
            <p:ph type="dt" sz="half" idx="10"/>
          </p:nvPr>
        </p:nvSpPr>
        <p:spPr/>
        <p:txBody>
          <a:bodyPr/>
          <a:lstStyle/>
          <a:p>
            <a:fld id="{C760D008-481E-4374-A7CC-BE22F960F8F1}" type="datetimeFigureOut">
              <a:rPr lang="en-US" smtClean="0"/>
              <a:t>6/1/2022</a:t>
            </a:fld>
            <a:endParaRPr lang="en-US"/>
          </a:p>
        </p:txBody>
      </p:sp>
      <p:sp>
        <p:nvSpPr>
          <p:cNvPr id="3" name="Footer Placeholder 2">
            <a:extLst>
              <a:ext uri="{FF2B5EF4-FFF2-40B4-BE49-F238E27FC236}">
                <a16:creationId xmlns:a16="http://schemas.microsoft.com/office/drawing/2014/main" id="{C5AC11D1-D073-4DDE-AD8C-2C35347A65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DECEBF-3E47-4FE2-9ECC-293B687F9314}"/>
              </a:ext>
            </a:extLst>
          </p:cNvPr>
          <p:cNvSpPr>
            <a:spLocks noGrp="1"/>
          </p:cNvSpPr>
          <p:nvPr>
            <p:ph type="sldNum" sz="quarter" idx="12"/>
          </p:nvPr>
        </p:nvSpPr>
        <p:spPr/>
        <p:txBody>
          <a:bodyPr/>
          <a:lstStyle/>
          <a:p>
            <a:fld id="{021663DB-B9A8-4C7F-B09C-5CAD2A8D677D}" type="slidenum">
              <a:rPr lang="en-US" smtClean="0"/>
              <a:t>‹#›</a:t>
            </a:fld>
            <a:endParaRPr lang="en-US"/>
          </a:p>
        </p:txBody>
      </p:sp>
    </p:spTree>
    <p:extLst>
      <p:ext uri="{BB962C8B-B14F-4D97-AF65-F5344CB8AC3E}">
        <p14:creationId xmlns:p14="http://schemas.microsoft.com/office/powerpoint/2010/main" val="3208970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391D-0523-47E2-834C-5CFB561D2C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946C22-5354-4140-90D0-3CB67DFDB0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EDF150-E9D3-46AC-B79F-2900772935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CD3BB5-3DF0-401F-9EE8-17C32DC05551}"/>
              </a:ext>
            </a:extLst>
          </p:cNvPr>
          <p:cNvSpPr>
            <a:spLocks noGrp="1"/>
          </p:cNvSpPr>
          <p:nvPr>
            <p:ph type="dt" sz="half" idx="10"/>
          </p:nvPr>
        </p:nvSpPr>
        <p:spPr/>
        <p:txBody>
          <a:bodyPr/>
          <a:lstStyle/>
          <a:p>
            <a:fld id="{C760D008-481E-4374-A7CC-BE22F960F8F1}" type="datetimeFigureOut">
              <a:rPr lang="en-US" smtClean="0"/>
              <a:t>6/1/2022</a:t>
            </a:fld>
            <a:endParaRPr lang="en-US"/>
          </a:p>
        </p:txBody>
      </p:sp>
      <p:sp>
        <p:nvSpPr>
          <p:cNvPr id="6" name="Footer Placeholder 5">
            <a:extLst>
              <a:ext uri="{FF2B5EF4-FFF2-40B4-BE49-F238E27FC236}">
                <a16:creationId xmlns:a16="http://schemas.microsoft.com/office/drawing/2014/main" id="{B0FA0D4D-308F-4432-ADAA-58E035B03A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AAAD6A-E4F8-49E2-BBF7-AB2B600A5F30}"/>
              </a:ext>
            </a:extLst>
          </p:cNvPr>
          <p:cNvSpPr>
            <a:spLocks noGrp="1"/>
          </p:cNvSpPr>
          <p:nvPr>
            <p:ph type="sldNum" sz="quarter" idx="12"/>
          </p:nvPr>
        </p:nvSpPr>
        <p:spPr/>
        <p:txBody>
          <a:bodyPr/>
          <a:lstStyle/>
          <a:p>
            <a:fld id="{021663DB-B9A8-4C7F-B09C-5CAD2A8D677D}" type="slidenum">
              <a:rPr lang="en-US" smtClean="0"/>
              <a:t>‹#›</a:t>
            </a:fld>
            <a:endParaRPr lang="en-US"/>
          </a:p>
        </p:txBody>
      </p:sp>
    </p:spTree>
    <p:extLst>
      <p:ext uri="{BB962C8B-B14F-4D97-AF65-F5344CB8AC3E}">
        <p14:creationId xmlns:p14="http://schemas.microsoft.com/office/powerpoint/2010/main" val="377523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C05E4-0CF8-4575-B005-FB7F23C48D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3F277C-F1C8-4C3B-B2ED-4EC4E542F0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871F76-FD9A-4C48-95C9-576CAFAD5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D39F84-7785-4E49-8E09-7C0A5B61099E}"/>
              </a:ext>
            </a:extLst>
          </p:cNvPr>
          <p:cNvSpPr>
            <a:spLocks noGrp="1"/>
          </p:cNvSpPr>
          <p:nvPr>
            <p:ph type="dt" sz="half" idx="10"/>
          </p:nvPr>
        </p:nvSpPr>
        <p:spPr/>
        <p:txBody>
          <a:bodyPr/>
          <a:lstStyle/>
          <a:p>
            <a:fld id="{C760D008-481E-4374-A7CC-BE22F960F8F1}" type="datetimeFigureOut">
              <a:rPr lang="en-US" smtClean="0"/>
              <a:t>6/1/2022</a:t>
            </a:fld>
            <a:endParaRPr lang="en-US"/>
          </a:p>
        </p:txBody>
      </p:sp>
      <p:sp>
        <p:nvSpPr>
          <p:cNvPr id="6" name="Footer Placeholder 5">
            <a:extLst>
              <a:ext uri="{FF2B5EF4-FFF2-40B4-BE49-F238E27FC236}">
                <a16:creationId xmlns:a16="http://schemas.microsoft.com/office/drawing/2014/main" id="{6AC81953-FF0F-43EC-8350-D6E268A7B1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54325C-D494-4781-91E8-A698AF8E18CE}"/>
              </a:ext>
            </a:extLst>
          </p:cNvPr>
          <p:cNvSpPr>
            <a:spLocks noGrp="1"/>
          </p:cNvSpPr>
          <p:nvPr>
            <p:ph type="sldNum" sz="quarter" idx="12"/>
          </p:nvPr>
        </p:nvSpPr>
        <p:spPr/>
        <p:txBody>
          <a:bodyPr/>
          <a:lstStyle/>
          <a:p>
            <a:fld id="{021663DB-B9A8-4C7F-B09C-5CAD2A8D677D}" type="slidenum">
              <a:rPr lang="en-US" smtClean="0"/>
              <a:t>‹#›</a:t>
            </a:fld>
            <a:endParaRPr lang="en-US"/>
          </a:p>
        </p:txBody>
      </p:sp>
    </p:spTree>
    <p:extLst>
      <p:ext uri="{BB962C8B-B14F-4D97-AF65-F5344CB8AC3E}">
        <p14:creationId xmlns:p14="http://schemas.microsoft.com/office/powerpoint/2010/main" val="3619471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06C66-F672-4472-A813-54166D5DA1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9B46A4-595E-4E16-A978-1E59137FB3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A6F595-96A0-4E3F-AEC8-A80AF28ADA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0D008-481E-4374-A7CC-BE22F960F8F1}" type="datetimeFigureOut">
              <a:rPr lang="en-US" smtClean="0"/>
              <a:t>6/1/2022</a:t>
            </a:fld>
            <a:endParaRPr lang="en-US"/>
          </a:p>
        </p:txBody>
      </p:sp>
      <p:sp>
        <p:nvSpPr>
          <p:cNvPr id="5" name="Footer Placeholder 4">
            <a:extLst>
              <a:ext uri="{FF2B5EF4-FFF2-40B4-BE49-F238E27FC236}">
                <a16:creationId xmlns:a16="http://schemas.microsoft.com/office/drawing/2014/main" id="{37D1E0D7-3019-4029-80DB-90B0AD3337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42DA53-6637-4E84-9CD7-0F0562D010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663DB-B9A8-4C7F-B09C-5CAD2A8D677D}" type="slidenum">
              <a:rPr lang="en-US" smtClean="0"/>
              <a:t>‹#›</a:t>
            </a:fld>
            <a:endParaRPr lang="en-US"/>
          </a:p>
        </p:txBody>
      </p:sp>
    </p:spTree>
    <p:extLst>
      <p:ext uri="{BB962C8B-B14F-4D97-AF65-F5344CB8AC3E}">
        <p14:creationId xmlns:p14="http://schemas.microsoft.com/office/powerpoint/2010/main" val="609071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A46951-6DFA-4DD9-B7FC-4878DC1E78C2}"/>
              </a:ext>
            </a:extLst>
          </p:cNvPr>
          <p:cNvSpPr>
            <a:spLocks noGrp="1"/>
          </p:cNvSpPr>
          <p:nvPr>
            <p:ph type="ctrTitle"/>
          </p:nvPr>
        </p:nvSpPr>
        <p:spPr>
          <a:xfrm>
            <a:off x="6590662" y="4267832"/>
            <a:ext cx="4805996" cy="1297115"/>
          </a:xfrm>
        </p:spPr>
        <p:txBody>
          <a:bodyPr anchor="t">
            <a:normAutofit/>
          </a:bodyPr>
          <a:lstStyle/>
          <a:p>
            <a:pPr algn="l"/>
            <a:r>
              <a:rPr lang="en-US" sz="3100">
                <a:solidFill>
                  <a:schemeClr val="tx2"/>
                </a:solidFill>
              </a:rPr>
              <a:t>Competitive Games Multiplayer Rating Strategy</a:t>
            </a:r>
          </a:p>
        </p:txBody>
      </p:sp>
      <p:sp>
        <p:nvSpPr>
          <p:cNvPr id="3" name="Subtitle 2">
            <a:extLst>
              <a:ext uri="{FF2B5EF4-FFF2-40B4-BE49-F238E27FC236}">
                <a16:creationId xmlns:a16="http://schemas.microsoft.com/office/drawing/2014/main" id="{03DAEAC1-DA63-4597-8CAB-8920D9044EAB}"/>
              </a:ext>
            </a:extLst>
          </p:cNvPr>
          <p:cNvSpPr>
            <a:spLocks noGrp="1"/>
          </p:cNvSpPr>
          <p:nvPr>
            <p:ph type="subTitle" idx="1"/>
          </p:nvPr>
        </p:nvSpPr>
        <p:spPr>
          <a:xfrm>
            <a:off x="6590966" y="3428999"/>
            <a:ext cx="4805691" cy="838831"/>
          </a:xfrm>
        </p:spPr>
        <p:txBody>
          <a:bodyPr anchor="b">
            <a:normAutofit/>
          </a:bodyPr>
          <a:lstStyle/>
          <a:p>
            <a:pPr algn="l"/>
            <a:endParaRPr lang="en-US" sz="2000">
              <a:solidFill>
                <a:schemeClr val="tx2"/>
              </a:solidFill>
            </a:endParaRPr>
          </a:p>
        </p:txBody>
      </p:sp>
      <p:pic>
        <p:nvPicPr>
          <p:cNvPr id="7" name="Graphic 6" descr="Game controller">
            <a:extLst>
              <a:ext uri="{FF2B5EF4-FFF2-40B4-BE49-F238E27FC236}">
                <a16:creationId xmlns:a16="http://schemas.microsoft.com/office/drawing/2014/main" id="{94401A69-FAA2-7790-57FE-595087663B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3189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32271-7A65-41A6-ABBC-29777182A1A6}"/>
              </a:ext>
            </a:extLst>
          </p:cNvPr>
          <p:cNvSpPr>
            <a:spLocks noGrp="1"/>
          </p:cNvSpPr>
          <p:nvPr>
            <p:ph type="title"/>
          </p:nvPr>
        </p:nvSpPr>
        <p:spPr/>
        <p:txBody>
          <a:bodyPr/>
          <a:lstStyle/>
          <a:p>
            <a:r>
              <a:rPr lang="en-US" dirty="0"/>
              <a:t>Experimental Analysis-1</a:t>
            </a:r>
          </a:p>
        </p:txBody>
      </p:sp>
      <p:pic>
        <p:nvPicPr>
          <p:cNvPr id="5" name="Content Placeholder 4" descr="Chart&#10;&#10;Description automatically generated">
            <a:extLst>
              <a:ext uri="{FF2B5EF4-FFF2-40B4-BE49-F238E27FC236}">
                <a16:creationId xmlns:a16="http://schemas.microsoft.com/office/drawing/2014/main" id="{E83193A0-71A1-4F05-9BBC-3E9D393EB655}"/>
              </a:ext>
            </a:extLst>
          </p:cNvPr>
          <p:cNvPicPr>
            <a:picLocks noGrp="1" noChangeAspect="1"/>
          </p:cNvPicPr>
          <p:nvPr>
            <p:ph idx="1"/>
          </p:nvPr>
        </p:nvPicPr>
        <p:blipFill>
          <a:blip r:embed="rId2"/>
          <a:stretch>
            <a:fillRect/>
          </a:stretch>
        </p:blipFill>
        <p:spPr>
          <a:xfrm>
            <a:off x="838200" y="1690688"/>
            <a:ext cx="5343525" cy="4114800"/>
          </a:xfrm>
        </p:spPr>
      </p:pic>
      <p:pic>
        <p:nvPicPr>
          <p:cNvPr id="7" name="Picture 6" descr="Chart, line chart&#10;&#10;Description automatically generated">
            <a:extLst>
              <a:ext uri="{FF2B5EF4-FFF2-40B4-BE49-F238E27FC236}">
                <a16:creationId xmlns:a16="http://schemas.microsoft.com/office/drawing/2014/main" id="{15C9F17E-8CFF-41EC-9AB5-D67B6F2E6DD0}"/>
              </a:ext>
            </a:extLst>
          </p:cNvPr>
          <p:cNvPicPr>
            <a:picLocks noChangeAspect="1"/>
          </p:cNvPicPr>
          <p:nvPr/>
        </p:nvPicPr>
        <p:blipFill>
          <a:blip r:embed="rId3"/>
          <a:stretch>
            <a:fillRect/>
          </a:stretch>
        </p:blipFill>
        <p:spPr>
          <a:xfrm>
            <a:off x="6515100" y="1690687"/>
            <a:ext cx="4914900" cy="4114800"/>
          </a:xfrm>
          <a:prstGeom prst="rect">
            <a:avLst/>
          </a:prstGeom>
        </p:spPr>
      </p:pic>
    </p:spTree>
    <p:extLst>
      <p:ext uri="{BB962C8B-B14F-4D97-AF65-F5344CB8AC3E}">
        <p14:creationId xmlns:p14="http://schemas.microsoft.com/office/powerpoint/2010/main" val="521856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6B06E-A581-493C-8D3D-DABF9F7B032F}"/>
              </a:ext>
            </a:extLst>
          </p:cNvPr>
          <p:cNvSpPr>
            <a:spLocks noGrp="1"/>
          </p:cNvSpPr>
          <p:nvPr>
            <p:ph type="title"/>
          </p:nvPr>
        </p:nvSpPr>
        <p:spPr/>
        <p:txBody>
          <a:bodyPr/>
          <a:lstStyle/>
          <a:p>
            <a:r>
              <a:rPr lang="en-US" dirty="0"/>
              <a:t>Experimental Analysis-2</a:t>
            </a:r>
          </a:p>
        </p:txBody>
      </p:sp>
      <p:sp>
        <p:nvSpPr>
          <p:cNvPr id="3" name="Content Placeholder 2">
            <a:extLst>
              <a:ext uri="{FF2B5EF4-FFF2-40B4-BE49-F238E27FC236}">
                <a16:creationId xmlns:a16="http://schemas.microsoft.com/office/drawing/2014/main" id="{F2D69D3F-9B1D-406F-A832-662ADFB91E3E}"/>
              </a:ext>
            </a:extLst>
          </p:cNvPr>
          <p:cNvSpPr>
            <a:spLocks noGrp="1"/>
          </p:cNvSpPr>
          <p:nvPr>
            <p:ph idx="1"/>
          </p:nvPr>
        </p:nvSpPr>
        <p:spPr/>
        <p:txBody>
          <a:bodyPr>
            <a:normAutofit fontScale="92500" lnSpcReduction="10000"/>
          </a:bodyPr>
          <a:lstStyle/>
          <a:p>
            <a:r>
              <a:rPr lang="en-US" dirty="0">
                <a:latin typeface="+mj-lt"/>
              </a:rPr>
              <a:t>From Previous plot </a:t>
            </a:r>
            <a:r>
              <a:rPr lang="en-US" dirty="0">
                <a:solidFill>
                  <a:srgbClr val="292929"/>
                </a:solidFill>
                <a:latin typeface="+mj-lt"/>
              </a:rPr>
              <a:t>i</a:t>
            </a:r>
            <a:r>
              <a:rPr lang="en-US" b="0" i="0" dirty="0">
                <a:solidFill>
                  <a:srgbClr val="292929"/>
                </a:solidFill>
                <a:effectLst/>
                <a:latin typeface="+mj-lt"/>
              </a:rPr>
              <a:t>t turns out that the curve </a:t>
            </a:r>
            <a:r>
              <a:rPr lang="en-US" b="0" i="1" dirty="0">
                <a:solidFill>
                  <a:srgbClr val="292929"/>
                </a:solidFill>
                <a:effectLst/>
                <a:latin typeface="+mj-lt"/>
              </a:rPr>
              <a:t>is </a:t>
            </a:r>
            <a:r>
              <a:rPr lang="en-US" b="0" i="0" dirty="0">
                <a:solidFill>
                  <a:srgbClr val="292929"/>
                </a:solidFill>
                <a:effectLst/>
                <a:latin typeface="+mj-lt"/>
              </a:rPr>
              <a:t>approximately linear in +/-100 range and fitting this section of the curve with a simple linear regression gives an Adjusted R-Squared value of 0.999 with a high degree of significance for the intercept and slope coefficient.</a:t>
            </a:r>
          </a:p>
          <a:p>
            <a:r>
              <a:rPr lang="en-US" b="0" i="0" dirty="0">
                <a:solidFill>
                  <a:srgbClr val="292929"/>
                </a:solidFill>
                <a:effectLst/>
                <a:latin typeface="+mj-lt"/>
              </a:rPr>
              <a:t>This allows us to estimate (pretty closely) how Player A’s Expected Score (likelihood of winning) increases or decreases for each extra rating point they have over their opponent — or their opponent has over them.</a:t>
            </a:r>
          </a:p>
          <a:p>
            <a:r>
              <a:rPr lang="en-US" b="0" i="0" dirty="0">
                <a:solidFill>
                  <a:srgbClr val="292929"/>
                </a:solidFill>
                <a:effectLst/>
                <a:latin typeface="+mj-lt"/>
              </a:rPr>
              <a:t>According to the fit: for each rating point they have over their opponent, Player A’s likelihood of winning increases by 0.14%, and similarly decreases by 0.14% percent for each point that their opponent has on them. </a:t>
            </a:r>
            <a:endParaRPr lang="en-US" i="1" dirty="0">
              <a:solidFill>
                <a:srgbClr val="292929"/>
              </a:solidFill>
              <a:latin typeface="+mj-lt"/>
            </a:endParaRPr>
          </a:p>
          <a:p>
            <a:r>
              <a:rPr lang="en-US" b="0" i="1" dirty="0">
                <a:solidFill>
                  <a:srgbClr val="292929"/>
                </a:solidFill>
                <a:effectLst/>
                <a:latin typeface="+mj-lt"/>
              </a:rPr>
              <a:t>Note: This only holds for the range of +/- 100 rating points, where the curve is essentially linear.</a:t>
            </a:r>
            <a:endParaRPr lang="en-US" dirty="0">
              <a:latin typeface="+mj-lt"/>
            </a:endParaRPr>
          </a:p>
        </p:txBody>
      </p:sp>
    </p:spTree>
    <p:extLst>
      <p:ext uri="{BB962C8B-B14F-4D97-AF65-F5344CB8AC3E}">
        <p14:creationId xmlns:p14="http://schemas.microsoft.com/office/powerpoint/2010/main" val="1693273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0C07B-1BEF-419F-AEEC-BE5F73F3823E}"/>
              </a:ext>
            </a:extLst>
          </p:cNvPr>
          <p:cNvSpPr>
            <a:spLocks noGrp="1"/>
          </p:cNvSpPr>
          <p:nvPr>
            <p:ph type="title"/>
          </p:nvPr>
        </p:nvSpPr>
        <p:spPr/>
        <p:txBody>
          <a:bodyPr/>
          <a:lstStyle/>
          <a:p>
            <a:r>
              <a:rPr lang="en-US" dirty="0"/>
              <a:t>Experimental Analysis-3</a:t>
            </a:r>
          </a:p>
        </p:txBody>
      </p:sp>
      <p:sp>
        <p:nvSpPr>
          <p:cNvPr id="3" name="Content Placeholder 2">
            <a:extLst>
              <a:ext uri="{FF2B5EF4-FFF2-40B4-BE49-F238E27FC236}">
                <a16:creationId xmlns:a16="http://schemas.microsoft.com/office/drawing/2014/main" id="{844F6817-6A8C-41F3-9FB8-B0C5E60A1E47}"/>
              </a:ext>
            </a:extLst>
          </p:cNvPr>
          <p:cNvSpPr>
            <a:spLocks noGrp="1"/>
          </p:cNvSpPr>
          <p:nvPr>
            <p:ph idx="1"/>
          </p:nvPr>
        </p:nvSpPr>
        <p:spPr/>
        <p:txBody>
          <a:bodyPr/>
          <a:lstStyle/>
          <a:p>
            <a:r>
              <a:rPr lang="en-US" b="0" dirty="0">
                <a:solidFill>
                  <a:srgbClr val="292929"/>
                </a:solidFill>
                <a:effectLst/>
                <a:latin typeface="+mj-lt"/>
              </a:rPr>
              <a:t>If Overwatch used the exact same parameters as the Elo system, a team with a 50 point rating advantage would be 7% more likely to win than if they had no rating advantage (going from 50% to 57%).</a:t>
            </a:r>
          </a:p>
          <a:p>
            <a:r>
              <a:rPr lang="en-US" b="0" dirty="0">
                <a:solidFill>
                  <a:srgbClr val="292929"/>
                </a:solidFill>
                <a:effectLst/>
                <a:latin typeface="+mj-lt"/>
              </a:rPr>
              <a:t>Conversely, a team with a 50 rating disadvantage would be 7% less likely to win than if there was no rating difference (going from 50% to 43%). Therefore, in a match-up where Team A has a 50 point rating advantage over Team B, Team A is actually 14% more likely to win than is Team B (57% for Team A vs. 43% for Team B).</a:t>
            </a:r>
            <a:endParaRPr lang="en-US" dirty="0">
              <a:latin typeface="+mj-lt"/>
            </a:endParaRPr>
          </a:p>
        </p:txBody>
      </p:sp>
    </p:spTree>
    <p:extLst>
      <p:ext uri="{BB962C8B-B14F-4D97-AF65-F5344CB8AC3E}">
        <p14:creationId xmlns:p14="http://schemas.microsoft.com/office/powerpoint/2010/main" val="2050717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13288-21F6-404D-BE4A-285084B9413C}"/>
              </a:ext>
            </a:extLst>
          </p:cNvPr>
          <p:cNvSpPr>
            <a:spLocks noGrp="1"/>
          </p:cNvSpPr>
          <p:nvPr>
            <p:ph type="title"/>
          </p:nvPr>
        </p:nvSpPr>
        <p:spPr/>
        <p:txBody>
          <a:bodyPr/>
          <a:lstStyle/>
          <a:p>
            <a:r>
              <a:rPr lang="en-US" dirty="0"/>
              <a:t>Approach to Award SR</a:t>
            </a:r>
          </a:p>
        </p:txBody>
      </p:sp>
      <p:sp>
        <p:nvSpPr>
          <p:cNvPr id="3" name="Content Placeholder 2">
            <a:extLst>
              <a:ext uri="{FF2B5EF4-FFF2-40B4-BE49-F238E27FC236}">
                <a16:creationId xmlns:a16="http://schemas.microsoft.com/office/drawing/2014/main" id="{80F2AAEA-66E5-4CD4-BAD5-216C5157837B}"/>
              </a:ext>
            </a:extLst>
          </p:cNvPr>
          <p:cNvSpPr>
            <a:spLocks noGrp="1"/>
          </p:cNvSpPr>
          <p:nvPr>
            <p:ph idx="1"/>
          </p:nvPr>
        </p:nvSpPr>
        <p:spPr/>
        <p:txBody>
          <a:bodyPr>
            <a:normAutofit lnSpcReduction="10000"/>
          </a:bodyPr>
          <a:lstStyle/>
          <a:p>
            <a:r>
              <a:rPr lang="en-US" dirty="0">
                <a:latin typeface="+mj-lt"/>
              </a:rPr>
              <a:t>The factors influence the rating are the difference in the rating with opposite team, Win/Loss and changing Meta(k’).</a:t>
            </a:r>
          </a:p>
          <a:p>
            <a:r>
              <a:rPr lang="en-US" dirty="0">
                <a:latin typeface="+mj-lt"/>
              </a:rPr>
              <a:t>A win/loss with Higher negative delta, higher reward(+/-25-30 SR) and wise-versa.</a:t>
            </a:r>
          </a:p>
          <a:p>
            <a:r>
              <a:rPr lang="en-US" dirty="0">
                <a:latin typeface="+mj-lt"/>
              </a:rPr>
              <a:t>A win/loss with Lower negative delta, lower reward(+/-15-25 SR) and wise-versa.</a:t>
            </a:r>
          </a:p>
          <a:p>
            <a:r>
              <a:rPr lang="en-US" dirty="0">
                <a:latin typeface="+mj-lt"/>
              </a:rPr>
              <a:t>The Winning/Losing streak can be considered as well in order to reward/penalize.</a:t>
            </a:r>
          </a:p>
          <a:p>
            <a:r>
              <a:rPr lang="en-US" dirty="0">
                <a:latin typeface="+mj-lt"/>
              </a:rPr>
              <a:t>Meta(Hyper Parameter) is decided based on the Historical data and Business Inputs.</a:t>
            </a:r>
          </a:p>
          <a:p>
            <a:endParaRPr lang="en-US" dirty="0">
              <a:latin typeface="+mj-lt"/>
            </a:endParaRPr>
          </a:p>
          <a:p>
            <a:endParaRPr lang="en-US" dirty="0">
              <a:latin typeface="+mj-lt"/>
            </a:endParaRPr>
          </a:p>
        </p:txBody>
      </p:sp>
    </p:spTree>
    <p:extLst>
      <p:ext uri="{BB962C8B-B14F-4D97-AF65-F5344CB8AC3E}">
        <p14:creationId xmlns:p14="http://schemas.microsoft.com/office/powerpoint/2010/main" val="2936134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510D16A-CF26-410A-A956-692DC7758840}"/>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Conclusion</a:t>
            </a:r>
          </a:p>
        </p:txBody>
      </p:sp>
      <p:sp>
        <p:nvSpPr>
          <p:cNvPr id="3" name="Content Placeholder 2">
            <a:extLst>
              <a:ext uri="{FF2B5EF4-FFF2-40B4-BE49-F238E27FC236}">
                <a16:creationId xmlns:a16="http://schemas.microsoft.com/office/drawing/2014/main" id="{5D9939C1-F414-4C8E-A7A3-9AA2DF92CB36}"/>
              </a:ext>
            </a:extLst>
          </p:cNvPr>
          <p:cNvSpPr>
            <a:spLocks noGrp="1"/>
          </p:cNvSpPr>
          <p:nvPr>
            <p:ph idx="1"/>
          </p:nvPr>
        </p:nvSpPr>
        <p:spPr>
          <a:xfrm>
            <a:off x="6172200" y="804672"/>
            <a:ext cx="5221224" cy="5230368"/>
          </a:xfrm>
        </p:spPr>
        <p:txBody>
          <a:bodyPr anchor="ctr">
            <a:normAutofit/>
          </a:bodyPr>
          <a:lstStyle/>
          <a:p>
            <a:r>
              <a:rPr lang="en-US" sz="1800">
                <a:solidFill>
                  <a:schemeClr val="tx2"/>
                </a:solidFill>
                <a:latin typeface="+mj-lt"/>
              </a:rPr>
              <a:t>The skill of a player is rated by not just by winning or losing but includes the Skill of the Opponent.</a:t>
            </a:r>
          </a:p>
          <a:p>
            <a:endParaRPr lang="en-US" sz="1800">
              <a:solidFill>
                <a:schemeClr val="tx2"/>
              </a:solidFill>
              <a:latin typeface="+mj-lt"/>
            </a:endParaRPr>
          </a:p>
          <a:p>
            <a:endParaRPr lang="en-US" sz="1800">
              <a:solidFill>
                <a:schemeClr val="tx2"/>
              </a:solidFill>
              <a:latin typeface="+mj-lt"/>
            </a:endParaRPr>
          </a:p>
        </p:txBody>
      </p:sp>
    </p:spTree>
    <p:extLst>
      <p:ext uri="{BB962C8B-B14F-4D97-AF65-F5344CB8AC3E}">
        <p14:creationId xmlns:p14="http://schemas.microsoft.com/office/powerpoint/2010/main" val="156717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147B-587E-45C1-A198-F0609FAB0EE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EC303B79-2F1F-4F44-8A20-4BE98D44D535}"/>
              </a:ext>
            </a:extLst>
          </p:cNvPr>
          <p:cNvSpPr>
            <a:spLocks noGrp="1"/>
          </p:cNvSpPr>
          <p:nvPr>
            <p:ph idx="1"/>
          </p:nvPr>
        </p:nvSpPr>
        <p:spPr/>
        <p:txBody>
          <a:bodyPr/>
          <a:lstStyle/>
          <a:p>
            <a:r>
              <a:rPr lang="en-US" dirty="0">
                <a:latin typeface="+mj-lt"/>
              </a:rPr>
              <a:t>Estimate individual player skill level for a game win/loss.</a:t>
            </a:r>
          </a:p>
        </p:txBody>
      </p:sp>
    </p:spTree>
    <p:extLst>
      <p:ext uri="{BB962C8B-B14F-4D97-AF65-F5344CB8AC3E}">
        <p14:creationId xmlns:p14="http://schemas.microsoft.com/office/powerpoint/2010/main" val="1886667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D2398-F056-4CC5-9514-BEB08BB23114}"/>
              </a:ext>
            </a:extLst>
          </p:cNvPr>
          <p:cNvSpPr>
            <a:spLocks noGrp="1"/>
          </p:cNvSpPr>
          <p:nvPr>
            <p:ph type="title"/>
          </p:nvPr>
        </p:nvSpPr>
        <p:spPr/>
        <p:txBody>
          <a:bodyPr/>
          <a:lstStyle/>
          <a:p>
            <a:r>
              <a:rPr lang="en-US" dirty="0"/>
              <a:t>Why Ratings</a:t>
            </a:r>
          </a:p>
        </p:txBody>
      </p:sp>
      <p:sp>
        <p:nvSpPr>
          <p:cNvPr id="3" name="Content Placeholder 2">
            <a:extLst>
              <a:ext uri="{FF2B5EF4-FFF2-40B4-BE49-F238E27FC236}">
                <a16:creationId xmlns:a16="http://schemas.microsoft.com/office/drawing/2014/main" id="{135F0609-5526-4935-A0DE-A1FFA14F496E}"/>
              </a:ext>
            </a:extLst>
          </p:cNvPr>
          <p:cNvSpPr>
            <a:spLocks noGrp="1"/>
          </p:cNvSpPr>
          <p:nvPr>
            <p:ph idx="1"/>
          </p:nvPr>
        </p:nvSpPr>
        <p:spPr/>
        <p:txBody>
          <a:bodyPr/>
          <a:lstStyle/>
          <a:p>
            <a:r>
              <a:rPr lang="en-US" dirty="0">
                <a:latin typeface="+mj-lt"/>
              </a:rPr>
              <a:t>One of the main goals of online competitive games is increasing player engagement by ensuring fair matches. </a:t>
            </a:r>
          </a:p>
          <a:p>
            <a:r>
              <a:rPr lang="en-US" dirty="0">
                <a:latin typeface="+mj-lt"/>
              </a:rPr>
              <a:t>These games use rating systems for creating balanced match-ups between players </a:t>
            </a:r>
          </a:p>
          <a:p>
            <a:r>
              <a:rPr lang="en-US" dirty="0">
                <a:latin typeface="+mj-lt"/>
              </a:rPr>
              <a:t>Rating systems leverage statistical estimation to rate players’ skills and use skill ratings to predict rank before matching players.</a:t>
            </a:r>
          </a:p>
        </p:txBody>
      </p:sp>
    </p:spTree>
    <p:extLst>
      <p:ext uri="{BB962C8B-B14F-4D97-AF65-F5344CB8AC3E}">
        <p14:creationId xmlns:p14="http://schemas.microsoft.com/office/powerpoint/2010/main" val="2132071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E8FCF-8CCC-44A8-B182-6852F2D76E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C70258-F257-4A50-B773-9A54D0590373}"/>
              </a:ext>
            </a:extLst>
          </p:cNvPr>
          <p:cNvSpPr>
            <a:spLocks noGrp="1"/>
          </p:cNvSpPr>
          <p:nvPr>
            <p:ph idx="1"/>
          </p:nvPr>
        </p:nvSpPr>
        <p:spPr/>
        <p:txBody>
          <a:bodyPr/>
          <a:lstStyle/>
          <a:p>
            <a:r>
              <a:rPr lang="en-US" dirty="0">
                <a:latin typeface="+mj-lt"/>
              </a:rPr>
              <a:t>More often the higher rating player would win over the lower rating player and increase the SR.</a:t>
            </a:r>
          </a:p>
          <a:p>
            <a:r>
              <a:rPr lang="en-US" dirty="0">
                <a:latin typeface="+mj-lt"/>
              </a:rPr>
              <a:t>In order to have a fair ratings the SR should be increased or decreased dynamically based on the matchup Skills between players.</a:t>
            </a:r>
          </a:p>
          <a:p>
            <a:r>
              <a:rPr lang="en-US" b="0" i="0" dirty="0">
                <a:solidFill>
                  <a:srgbClr val="292929"/>
                </a:solidFill>
                <a:effectLst/>
                <a:latin typeface="+mj-lt"/>
              </a:rPr>
              <a:t>For example, if a 1700 skill player beats a 1300 skill player, not many points are awarded — as this outcome was expected. On the other hand, if the 1300 level player beats the 1700 level player, almost the entire pool of points is awarded to the 1300 level player and deducted from the 1700 level player. </a:t>
            </a:r>
            <a:r>
              <a:rPr lang="en-US" dirty="0">
                <a:solidFill>
                  <a:srgbClr val="292929"/>
                </a:solidFill>
                <a:latin typeface="+mj-lt"/>
              </a:rPr>
              <a:t>Hence Rating strategy.</a:t>
            </a:r>
            <a:endParaRPr lang="en-US" dirty="0">
              <a:latin typeface="+mj-lt"/>
            </a:endParaRPr>
          </a:p>
          <a:p>
            <a:endParaRPr lang="en-US" dirty="0">
              <a:latin typeface="+mj-lt"/>
            </a:endParaRPr>
          </a:p>
        </p:txBody>
      </p:sp>
    </p:spTree>
    <p:extLst>
      <p:ext uri="{BB962C8B-B14F-4D97-AF65-F5344CB8AC3E}">
        <p14:creationId xmlns:p14="http://schemas.microsoft.com/office/powerpoint/2010/main" val="414833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1A8AD-09BD-4627-9CA4-9DA8EABC25DD}"/>
              </a:ext>
            </a:extLst>
          </p:cNvPr>
          <p:cNvSpPr>
            <a:spLocks noGrp="1"/>
          </p:cNvSpPr>
          <p:nvPr>
            <p:ph type="title"/>
          </p:nvPr>
        </p:nvSpPr>
        <p:spPr/>
        <p:txBody>
          <a:bodyPr/>
          <a:lstStyle/>
          <a:p>
            <a:r>
              <a:rPr lang="en-US" dirty="0"/>
              <a:t>Types of Rating Algorithms</a:t>
            </a:r>
          </a:p>
        </p:txBody>
      </p:sp>
      <p:sp>
        <p:nvSpPr>
          <p:cNvPr id="3" name="Content Placeholder 2">
            <a:extLst>
              <a:ext uri="{FF2B5EF4-FFF2-40B4-BE49-F238E27FC236}">
                <a16:creationId xmlns:a16="http://schemas.microsoft.com/office/drawing/2014/main" id="{38E8FB53-D970-406B-8D45-4F3B95C8A831}"/>
              </a:ext>
            </a:extLst>
          </p:cNvPr>
          <p:cNvSpPr>
            <a:spLocks noGrp="1"/>
          </p:cNvSpPr>
          <p:nvPr>
            <p:ph idx="1"/>
          </p:nvPr>
        </p:nvSpPr>
        <p:spPr/>
        <p:txBody>
          <a:bodyPr/>
          <a:lstStyle/>
          <a:p>
            <a:r>
              <a:rPr lang="en-US" dirty="0">
                <a:latin typeface="+mj-lt"/>
              </a:rPr>
              <a:t>ELO </a:t>
            </a:r>
          </a:p>
          <a:p>
            <a:r>
              <a:rPr lang="en-US" dirty="0" err="1">
                <a:latin typeface="+mj-lt"/>
              </a:rPr>
              <a:t>Glicko</a:t>
            </a:r>
            <a:endParaRPr lang="en-US" dirty="0">
              <a:latin typeface="+mj-lt"/>
            </a:endParaRPr>
          </a:p>
          <a:p>
            <a:r>
              <a:rPr lang="en-US" dirty="0" err="1">
                <a:latin typeface="+mj-lt"/>
              </a:rPr>
              <a:t>Trueskill</a:t>
            </a:r>
            <a:endParaRPr lang="en-US" dirty="0">
              <a:latin typeface="+mj-lt"/>
            </a:endParaRPr>
          </a:p>
          <a:p>
            <a:r>
              <a:rPr lang="en-US" dirty="0">
                <a:latin typeface="+mj-lt"/>
              </a:rPr>
              <a:t>Previous Rank</a:t>
            </a:r>
          </a:p>
        </p:txBody>
      </p:sp>
    </p:spTree>
    <p:extLst>
      <p:ext uri="{BB962C8B-B14F-4D97-AF65-F5344CB8AC3E}">
        <p14:creationId xmlns:p14="http://schemas.microsoft.com/office/powerpoint/2010/main" val="2687994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BE9AB-A2C0-4EFC-99EB-3DD6798583AA}"/>
              </a:ext>
            </a:extLst>
          </p:cNvPr>
          <p:cNvSpPr>
            <a:spLocks noGrp="1"/>
          </p:cNvSpPr>
          <p:nvPr>
            <p:ph type="title"/>
          </p:nvPr>
        </p:nvSpPr>
        <p:spPr>
          <a:xfrm>
            <a:off x="838200" y="365125"/>
            <a:ext cx="10515600" cy="5811838"/>
          </a:xfrm>
        </p:spPr>
        <p:txBody>
          <a:bodyPr/>
          <a:lstStyle/>
          <a:p>
            <a:pPr algn="ctr"/>
            <a:r>
              <a:rPr lang="en-US" dirty="0"/>
              <a:t>ELO Rating System</a:t>
            </a:r>
          </a:p>
        </p:txBody>
      </p:sp>
      <p:sp>
        <p:nvSpPr>
          <p:cNvPr id="3" name="Content Placeholder 2">
            <a:extLst>
              <a:ext uri="{FF2B5EF4-FFF2-40B4-BE49-F238E27FC236}">
                <a16:creationId xmlns:a16="http://schemas.microsoft.com/office/drawing/2014/main" id="{E2D67BD7-8FE2-4523-8C92-4E3B3010C90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11127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BCEF6-5465-4EBF-8162-E370986BE7D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8729B0B-568F-4F87-B535-B5131697526D}"/>
              </a:ext>
            </a:extLst>
          </p:cNvPr>
          <p:cNvSpPr>
            <a:spLocks noGrp="1"/>
          </p:cNvSpPr>
          <p:nvPr>
            <p:ph idx="1"/>
          </p:nvPr>
        </p:nvSpPr>
        <p:spPr/>
        <p:txBody>
          <a:bodyPr>
            <a:normAutofit lnSpcReduction="10000"/>
          </a:bodyPr>
          <a:lstStyle/>
          <a:p>
            <a:r>
              <a:rPr lang="en-US" b="0" i="0" dirty="0">
                <a:solidFill>
                  <a:srgbClr val="292929"/>
                </a:solidFill>
                <a:effectLst/>
                <a:latin typeface="+mj-lt"/>
              </a:rPr>
              <a:t>In the Elo system, competitors are assigned a numerical rating. When matching two players against each other, the player with the higher numerical rating is expected to win.</a:t>
            </a:r>
          </a:p>
          <a:p>
            <a:r>
              <a:rPr lang="en-US" b="0" i="0" dirty="0">
                <a:solidFill>
                  <a:srgbClr val="292929"/>
                </a:solidFill>
                <a:effectLst/>
                <a:latin typeface="+mj-lt"/>
              </a:rPr>
              <a:t>A player’s </a:t>
            </a:r>
            <a:r>
              <a:rPr lang="en-US" b="1" i="0" dirty="0">
                <a:solidFill>
                  <a:srgbClr val="292929"/>
                </a:solidFill>
                <a:effectLst/>
                <a:latin typeface="+mj-lt"/>
              </a:rPr>
              <a:t>Expected Score</a:t>
            </a:r>
            <a:r>
              <a:rPr lang="en-US" b="0" i="0" dirty="0">
                <a:solidFill>
                  <a:srgbClr val="292929"/>
                </a:solidFill>
                <a:effectLst/>
                <a:latin typeface="+mj-lt"/>
              </a:rPr>
              <a:t> is calculated as the difference between the ratings of two players, which for our purposes can be considered the likelihood of winning.</a:t>
            </a:r>
          </a:p>
          <a:p>
            <a:r>
              <a:rPr lang="en-US" b="0" i="0" dirty="0">
                <a:solidFill>
                  <a:srgbClr val="292929"/>
                </a:solidFill>
                <a:effectLst/>
                <a:latin typeface="+mj-lt"/>
              </a:rPr>
              <a:t>After a game is completed, each player’s rating will be adjusted based on the outcome. The winner will take points from the loser, with no points being exchanged on a draw.</a:t>
            </a:r>
          </a:p>
          <a:p>
            <a:r>
              <a:rPr lang="en-US" dirty="0">
                <a:solidFill>
                  <a:srgbClr val="292929"/>
                </a:solidFill>
                <a:latin typeface="+mj-lt"/>
              </a:rPr>
              <a:t>Here</a:t>
            </a:r>
            <a:r>
              <a:rPr lang="en-US" b="0" i="0" dirty="0">
                <a:solidFill>
                  <a:srgbClr val="292929"/>
                </a:solidFill>
                <a:effectLst/>
                <a:latin typeface="+mj-lt"/>
              </a:rPr>
              <a:t> the rating adjustment happens under the Elo system is based on the outcome of the game.</a:t>
            </a:r>
            <a:endParaRPr lang="en-US" dirty="0">
              <a:latin typeface="+mj-lt"/>
            </a:endParaRPr>
          </a:p>
        </p:txBody>
      </p:sp>
    </p:spTree>
    <p:extLst>
      <p:ext uri="{BB962C8B-B14F-4D97-AF65-F5344CB8AC3E}">
        <p14:creationId xmlns:p14="http://schemas.microsoft.com/office/powerpoint/2010/main" val="1451485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68D97-F7C9-48F7-A145-080D3D9BC20F}"/>
              </a:ext>
            </a:extLst>
          </p:cNvPr>
          <p:cNvSpPr>
            <a:spLocks noGrp="1"/>
          </p:cNvSpPr>
          <p:nvPr>
            <p:ph type="title"/>
          </p:nvPr>
        </p:nvSpPr>
        <p:spPr/>
        <p:txBody>
          <a:bodyPr/>
          <a:lstStyle/>
          <a:p>
            <a:r>
              <a:rPr lang="en-US" dirty="0"/>
              <a:t>Factors Influencing the Rating </a:t>
            </a:r>
          </a:p>
        </p:txBody>
      </p:sp>
      <p:sp>
        <p:nvSpPr>
          <p:cNvPr id="3" name="Content Placeholder 2">
            <a:extLst>
              <a:ext uri="{FF2B5EF4-FFF2-40B4-BE49-F238E27FC236}">
                <a16:creationId xmlns:a16="http://schemas.microsoft.com/office/drawing/2014/main" id="{AC166BA2-1936-49D3-BECC-354F4F01FE1F}"/>
              </a:ext>
            </a:extLst>
          </p:cNvPr>
          <p:cNvSpPr>
            <a:spLocks noGrp="1"/>
          </p:cNvSpPr>
          <p:nvPr>
            <p:ph idx="1"/>
          </p:nvPr>
        </p:nvSpPr>
        <p:spPr/>
        <p:txBody>
          <a:bodyPr/>
          <a:lstStyle/>
          <a:p>
            <a:r>
              <a:rPr lang="en-US" b="0" dirty="0">
                <a:solidFill>
                  <a:srgbClr val="292929"/>
                </a:solidFill>
                <a:effectLst/>
                <a:latin typeface="+mj-lt"/>
              </a:rPr>
              <a:t>The two things that majorly factor into the exchange of points are :</a:t>
            </a:r>
          </a:p>
          <a:p>
            <a:pPr marL="0" indent="0">
              <a:buNone/>
            </a:pPr>
            <a:r>
              <a:rPr lang="en-US" dirty="0">
                <a:solidFill>
                  <a:srgbClr val="292929"/>
                </a:solidFill>
                <a:latin typeface="+mj-lt"/>
              </a:rPr>
              <a:t>	1. T</a:t>
            </a:r>
            <a:r>
              <a:rPr lang="en-US" b="0" dirty="0">
                <a:solidFill>
                  <a:srgbClr val="292929"/>
                </a:solidFill>
                <a:effectLst/>
                <a:latin typeface="+mj-lt"/>
              </a:rPr>
              <a:t>he starting conditions and </a:t>
            </a:r>
          </a:p>
          <a:p>
            <a:pPr marL="0" indent="0">
              <a:buNone/>
            </a:pPr>
            <a:r>
              <a:rPr lang="en-US" dirty="0">
                <a:solidFill>
                  <a:srgbClr val="292929"/>
                </a:solidFill>
                <a:latin typeface="+mj-lt"/>
              </a:rPr>
              <a:t>	2. T</a:t>
            </a:r>
            <a:r>
              <a:rPr lang="en-US" b="0" dirty="0">
                <a:solidFill>
                  <a:srgbClr val="292929"/>
                </a:solidFill>
                <a:effectLst/>
                <a:latin typeface="+mj-lt"/>
              </a:rPr>
              <a:t>he outcome, taking into account the relative rankings of the 	two players.</a:t>
            </a:r>
          </a:p>
          <a:p>
            <a:r>
              <a:rPr lang="en-US" dirty="0">
                <a:solidFill>
                  <a:srgbClr val="292929"/>
                </a:solidFill>
                <a:latin typeface="+mj-lt"/>
              </a:rPr>
              <a:t>T</a:t>
            </a:r>
            <a:r>
              <a:rPr lang="en-US" b="0" dirty="0">
                <a:solidFill>
                  <a:srgbClr val="292929"/>
                </a:solidFill>
                <a:effectLst/>
                <a:latin typeface="+mj-lt"/>
              </a:rPr>
              <a:t>he Elo system doesn’t directly measure a player’s skill but instead infers a player’s skill based on their wins, losses, draws and the relative skill of the opponents they play.</a:t>
            </a:r>
            <a:endParaRPr lang="en-US" dirty="0">
              <a:latin typeface="+mj-lt"/>
            </a:endParaRPr>
          </a:p>
        </p:txBody>
      </p:sp>
    </p:spTree>
    <p:extLst>
      <p:ext uri="{BB962C8B-B14F-4D97-AF65-F5344CB8AC3E}">
        <p14:creationId xmlns:p14="http://schemas.microsoft.com/office/powerpoint/2010/main" val="4067283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71249-F4AC-45B8-A693-2C834F48796E}"/>
              </a:ext>
            </a:extLst>
          </p:cNvPr>
          <p:cNvSpPr>
            <a:spLocks noGrp="1"/>
          </p:cNvSpPr>
          <p:nvPr>
            <p:ph type="title"/>
          </p:nvPr>
        </p:nvSpPr>
        <p:spPr/>
        <p:txBody>
          <a:bodyPr/>
          <a:lstStyle/>
          <a:p>
            <a:r>
              <a:rPr lang="en-US" dirty="0"/>
              <a:t>ELO Computations</a:t>
            </a:r>
          </a:p>
        </p:txBody>
      </p:sp>
      <p:sp>
        <p:nvSpPr>
          <p:cNvPr id="3" name="Content Placeholder 2">
            <a:extLst>
              <a:ext uri="{FF2B5EF4-FFF2-40B4-BE49-F238E27FC236}">
                <a16:creationId xmlns:a16="http://schemas.microsoft.com/office/drawing/2014/main" id="{83680611-E7C7-4295-88E2-1E6BD0CA2B78}"/>
              </a:ext>
            </a:extLst>
          </p:cNvPr>
          <p:cNvSpPr>
            <a:spLocks noGrp="1"/>
          </p:cNvSpPr>
          <p:nvPr>
            <p:ph idx="1"/>
          </p:nvPr>
        </p:nvSpPr>
        <p:spPr/>
        <p:txBody>
          <a:bodyPr/>
          <a:lstStyle/>
          <a:p>
            <a:r>
              <a:rPr lang="en-US" b="0" i="0" dirty="0">
                <a:solidFill>
                  <a:srgbClr val="292929"/>
                </a:solidFill>
                <a:effectLst/>
                <a:latin typeface="+mj-lt"/>
              </a:rPr>
              <a:t>In the Elo system, if Player A has the ranking </a:t>
            </a:r>
            <a:r>
              <a:rPr lang="en-US" b="1" i="0" dirty="0" err="1">
                <a:solidFill>
                  <a:srgbClr val="292929"/>
                </a:solidFill>
                <a:effectLst/>
                <a:latin typeface="+mj-lt"/>
              </a:rPr>
              <a:t>R_a</a:t>
            </a:r>
            <a:r>
              <a:rPr lang="en-US" b="1" i="0" dirty="0">
                <a:solidFill>
                  <a:srgbClr val="292929"/>
                </a:solidFill>
                <a:effectLst/>
                <a:latin typeface="+mj-lt"/>
              </a:rPr>
              <a:t> </a:t>
            </a:r>
            <a:r>
              <a:rPr lang="en-US" b="0" i="0" dirty="0">
                <a:solidFill>
                  <a:srgbClr val="292929"/>
                </a:solidFill>
                <a:effectLst/>
                <a:latin typeface="+mj-lt"/>
              </a:rPr>
              <a:t>and Player B has the ranking </a:t>
            </a:r>
            <a:r>
              <a:rPr lang="en-US" b="1" i="0" dirty="0" err="1">
                <a:solidFill>
                  <a:srgbClr val="292929"/>
                </a:solidFill>
                <a:effectLst/>
                <a:latin typeface="+mj-lt"/>
              </a:rPr>
              <a:t>R_b</a:t>
            </a:r>
            <a:r>
              <a:rPr lang="en-US" b="0" i="0" dirty="0">
                <a:solidFill>
                  <a:srgbClr val="292929"/>
                </a:solidFill>
                <a:effectLst/>
                <a:latin typeface="+mj-lt"/>
              </a:rPr>
              <a:t>, then we can calculate Player A’s Expected Score (</a:t>
            </a:r>
            <a:r>
              <a:rPr lang="en-US" b="1" i="1" dirty="0" err="1">
                <a:solidFill>
                  <a:srgbClr val="292929"/>
                </a:solidFill>
                <a:effectLst/>
                <a:latin typeface="+mj-lt"/>
              </a:rPr>
              <a:t>E_a</a:t>
            </a:r>
            <a:r>
              <a:rPr lang="en-US" b="0" i="0" dirty="0">
                <a:solidFill>
                  <a:srgbClr val="292929"/>
                </a:solidFill>
                <a:effectLst/>
                <a:latin typeface="+mj-lt"/>
              </a:rPr>
              <a:t>) in a match against Player B as follows:</a:t>
            </a:r>
          </a:p>
          <a:p>
            <a:r>
              <a:rPr lang="en-US" dirty="0">
                <a:solidFill>
                  <a:srgbClr val="292929"/>
                </a:solidFill>
                <a:latin typeface="+mj-lt"/>
              </a:rPr>
              <a:t>K’= 400(Meta)</a:t>
            </a:r>
            <a:endParaRPr lang="en-US" b="0" i="0" dirty="0">
              <a:solidFill>
                <a:srgbClr val="292929"/>
              </a:solidFill>
              <a:effectLst/>
              <a:latin typeface="+mj-lt"/>
            </a:endParaRPr>
          </a:p>
          <a:p>
            <a:endParaRPr lang="en-US" dirty="0">
              <a:solidFill>
                <a:srgbClr val="292929"/>
              </a:solidFill>
              <a:latin typeface="+mj-lt"/>
            </a:endParaRPr>
          </a:p>
          <a:p>
            <a:pPr marL="0" indent="0">
              <a:buNone/>
            </a:pPr>
            <a:endParaRPr lang="en-US" dirty="0">
              <a:latin typeface="+mj-lt"/>
            </a:endParaRPr>
          </a:p>
        </p:txBody>
      </p:sp>
      <p:pic>
        <p:nvPicPr>
          <p:cNvPr id="8" name="Picture 7" descr="Diagram&#10;&#10;Description automatically generated">
            <a:extLst>
              <a:ext uri="{FF2B5EF4-FFF2-40B4-BE49-F238E27FC236}">
                <a16:creationId xmlns:a16="http://schemas.microsoft.com/office/drawing/2014/main" id="{6002ACB4-CDBD-446A-BA7C-32B4B7673F0B}"/>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4617599" y="3429000"/>
            <a:ext cx="2762250" cy="1066800"/>
          </a:xfrm>
          <a:prstGeom prst="rect">
            <a:avLst/>
          </a:prstGeom>
        </p:spPr>
      </p:pic>
    </p:spTree>
    <p:extLst>
      <p:ext uri="{BB962C8B-B14F-4D97-AF65-F5344CB8AC3E}">
        <p14:creationId xmlns:p14="http://schemas.microsoft.com/office/powerpoint/2010/main" val="21434721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264,9,ELO Computations"/>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1198</TotalTime>
  <Words>831</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Competitive Games Multiplayer Rating Strategy</vt:lpstr>
      <vt:lpstr>Problem Statement</vt:lpstr>
      <vt:lpstr>Why Ratings</vt:lpstr>
      <vt:lpstr>PowerPoint Presentation</vt:lpstr>
      <vt:lpstr>Types of Rating Algorithms</vt:lpstr>
      <vt:lpstr>ELO Rating System</vt:lpstr>
      <vt:lpstr>Introduction</vt:lpstr>
      <vt:lpstr>Factors Influencing the Rating </vt:lpstr>
      <vt:lpstr>ELO Computations</vt:lpstr>
      <vt:lpstr>Experimental Analysis-1</vt:lpstr>
      <vt:lpstr>Experimental Analysis-2</vt:lpstr>
      <vt:lpstr>Experimental Analysis-3</vt:lpstr>
      <vt:lpstr>Approach to Award SR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Games Multiplayer Rating Strategy</dc:title>
  <dc:creator>Dattaraj Garipelly (US)</dc:creator>
  <cp:lastModifiedBy>Dattaraj Garipelly (US)</cp:lastModifiedBy>
  <cp:revision>17</cp:revision>
  <dcterms:created xsi:type="dcterms:W3CDTF">2022-06-01T17:26:38Z</dcterms:created>
  <dcterms:modified xsi:type="dcterms:W3CDTF">2022-06-02T13:25:15Z</dcterms:modified>
</cp:coreProperties>
</file>