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0D18-612B-4DD6-AF3A-EC7EDEC7E74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A26D-CE79-476F-96BF-AD9E851B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1404B66-46BC-F5D5-7F76-8EB6EF5DC329}"/>
              </a:ext>
            </a:extLst>
          </p:cNvPr>
          <p:cNvSpPr/>
          <p:nvPr/>
        </p:nvSpPr>
        <p:spPr>
          <a:xfrm>
            <a:off x="2317789" y="321216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Zylentrix: Analysis of User Engagement on an Online Learning Platform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98F1D25-3432-B989-3DBF-3033264532F7}"/>
              </a:ext>
            </a:extLst>
          </p:cNvPr>
          <p:cNvSpPr/>
          <p:nvPr/>
        </p:nvSpPr>
        <p:spPr>
          <a:xfrm>
            <a:off x="2317789" y="567866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Analyst Internship Assignment by Datta Sai Maddali.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CF3B6-6592-5977-9376-23576CDC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00" b="4667"/>
          <a:stretch/>
        </p:blipFill>
        <p:spPr>
          <a:xfrm>
            <a:off x="2945892" y="386429"/>
            <a:ext cx="6078300" cy="28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882F045-22A2-D40C-4518-4E303A7FDD19}"/>
              </a:ext>
            </a:extLst>
          </p:cNvPr>
          <p:cNvSpPr/>
          <p:nvPr/>
        </p:nvSpPr>
        <p:spPr>
          <a:xfrm>
            <a:off x="619130" y="637950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1: What is the overall average completion </a:t>
            </a:r>
            <a:b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rate across courses?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A4588-995F-9C3A-9F67-154139A7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4" y="1780854"/>
            <a:ext cx="5639090" cy="1720938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EAABB98-BFD8-924B-5F8B-295EC4F62976}"/>
              </a:ext>
            </a:extLst>
          </p:cNvPr>
          <p:cNvSpPr/>
          <p:nvPr/>
        </p:nvSpPr>
        <p:spPr>
          <a:xfrm>
            <a:off x="619130" y="3176379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2: Which course has the highest and lowest </a:t>
            </a:r>
            <a:b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average engagement time?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1465B-A033-6176-0A59-E2EE4EE1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03" y="4024748"/>
            <a:ext cx="3974797" cy="2652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80AA60-94AC-7873-ABFB-AB4A10E1C1A3}"/>
              </a:ext>
            </a:extLst>
          </p:cNvPr>
          <p:cNvSpPr txBox="1"/>
          <p:nvPr/>
        </p:nvSpPr>
        <p:spPr>
          <a:xfrm>
            <a:off x="683005" y="1523396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Overall Average Completion Rate: 54.78%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B80F6-D196-3BCA-115F-92E377C3A8CC}"/>
              </a:ext>
            </a:extLst>
          </p:cNvPr>
          <p:cNvSpPr txBox="1"/>
          <p:nvPr/>
        </p:nvSpPr>
        <p:spPr>
          <a:xfrm>
            <a:off x="4429505" y="5149938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Course with Highest Average Engagement Time</a:t>
            </a:r>
          </a:p>
        </p:txBody>
      </p:sp>
    </p:spTree>
    <p:extLst>
      <p:ext uri="{BB962C8B-B14F-4D97-AF65-F5344CB8AC3E}">
        <p14:creationId xmlns:p14="http://schemas.microsoft.com/office/powerpoint/2010/main" val="37869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68EC-DA6D-7BE7-E49C-5C32B425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8C92A94-8E82-616E-09FD-C39B353CFEC7}"/>
              </a:ext>
            </a:extLst>
          </p:cNvPr>
          <p:cNvSpPr/>
          <p:nvPr/>
        </p:nvSpPr>
        <p:spPr>
          <a:xfrm>
            <a:off x="619130" y="637950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3a: How does engagement differ by age group 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DDB1A746-3659-2967-28A6-47CFB6E5090E}"/>
              </a:ext>
            </a:extLst>
          </p:cNvPr>
          <p:cNvSpPr/>
          <p:nvPr/>
        </p:nvSpPr>
        <p:spPr>
          <a:xfrm>
            <a:off x="619130" y="3513949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QUESTION 3b: How does engagement differ by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69DEF-793D-F4BA-2CF7-0D60E7FE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68" y="4139136"/>
            <a:ext cx="4113528" cy="2543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34C33-4858-97EE-5ECC-0EB1D3FF2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03" y="1009144"/>
            <a:ext cx="4020058" cy="2504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FD294-FBEC-6D5D-0D4E-1A6101D8026B}"/>
              </a:ext>
            </a:extLst>
          </p:cNvPr>
          <p:cNvSpPr txBox="1"/>
          <p:nvPr/>
        </p:nvSpPr>
        <p:spPr>
          <a:xfrm>
            <a:off x="4429505" y="5149938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age_group_engagement:location_engagement</a:t>
            </a:r>
            <a:endParaRPr lang="en-US" sz="1800" b="1" dirty="0">
              <a:solidFill>
                <a:schemeClr val="accent2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ACB93-D593-108B-043F-F5A89FB42A67}"/>
              </a:ext>
            </a:extLst>
          </p:cNvPr>
          <p:cNvSpPr txBox="1"/>
          <p:nvPr/>
        </p:nvSpPr>
        <p:spPr>
          <a:xfrm>
            <a:off x="4429505" y="1820771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age_group_engagement</a:t>
            </a:r>
            <a:endParaRPr lang="en-US" sz="1800" b="1" dirty="0">
              <a:solidFill>
                <a:schemeClr val="accent2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1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887F2-5AE4-6E93-A1B1-EC1E1C07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48B92D3-10F2-5C8F-F83C-2FBF6AE860B5}"/>
              </a:ext>
            </a:extLst>
          </p:cNvPr>
          <p:cNvSpPr/>
          <p:nvPr/>
        </p:nvSpPr>
        <p:spPr>
          <a:xfrm>
            <a:off x="619130" y="637950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4: What is the average feedback rating per course?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31C2F968-48C8-1622-4469-15B7A7AA52A6}"/>
              </a:ext>
            </a:extLst>
          </p:cNvPr>
          <p:cNvSpPr/>
          <p:nvPr/>
        </p:nvSpPr>
        <p:spPr>
          <a:xfrm>
            <a:off x="619130" y="3429000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5: Is there a correlation between completion rate </a:t>
            </a:r>
            <a:b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2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and feedback rating?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908B1-435A-37A1-BDE8-42EB2116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87" y="4711538"/>
            <a:ext cx="3526769" cy="2054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BA325-97E8-60DA-8C13-799CB9F62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48" y="1174130"/>
            <a:ext cx="3780048" cy="2169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DFDF00-83DF-B54E-2B44-FF97CC9C6C74}"/>
              </a:ext>
            </a:extLst>
          </p:cNvPr>
          <p:cNvSpPr txBox="1"/>
          <p:nvPr/>
        </p:nvSpPr>
        <p:spPr>
          <a:xfrm>
            <a:off x="4429505" y="1921601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Average Rating by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FC23B-3009-4A26-1F56-7E1D0C680562}"/>
              </a:ext>
            </a:extLst>
          </p:cNvPr>
          <p:cNvSpPr txBox="1"/>
          <p:nvPr/>
        </p:nvSpPr>
        <p:spPr>
          <a:xfrm>
            <a:off x="619130" y="4342206"/>
            <a:ext cx="989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Correlation between Completion % and Rating: -0.05</a:t>
            </a:r>
          </a:p>
        </p:txBody>
      </p:sp>
    </p:spTree>
    <p:extLst>
      <p:ext uri="{BB962C8B-B14F-4D97-AF65-F5344CB8AC3E}">
        <p14:creationId xmlns:p14="http://schemas.microsoft.com/office/powerpoint/2010/main" val="209394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0CADC-8C2F-D459-8387-AF6DB6B1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5155F50-9743-3126-23D1-835A054483EF}"/>
              </a:ext>
            </a:extLst>
          </p:cNvPr>
          <p:cNvSpPr/>
          <p:nvPr/>
        </p:nvSpPr>
        <p:spPr>
          <a:xfrm>
            <a:off x="619130" y="637950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QUESTION 6: Identify top 3 student segments based on </a:t>
            </a:r>
            <a:b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engagement and satisfaction.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22B2F-1AE8-B509-644F-6E1FEABF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00" y="1573734"/>
            <a:ext cx="4278300" cy="2258323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A12A9AD8-CD37-DB46-06F8-49E5F3F3FAD2}"/>
              </a:ext>
            </a:extLst>
          </p:cNvPr>
          <p:cNvSpPr/>
          <p:nvPr/>
        </p:nvSpPr>
        <p:spPr>
          <a:xfrm>
            <a:off x="619130" y="3645682"/>
            <a:ext cx="11278344" cy="1468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# Key Insights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 Courses like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DM101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and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UX303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show highest student engagement.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 Students aged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25-30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are most engaged; engagement drops in higher age brackets.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3. Locations such as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Bangalore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and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Mumbai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show higher average engagement time.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4. Courses with higher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completion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rates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often correlate with higher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feedback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ratings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5. Top student segments demonstrate high satisfaction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</a:rPr>
              <a:t>and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engagement — key for ambassador programs.</a:t>
            </a:r>
          </a:p>
          <a:p>
            <a:pPr marL="0" indent="0" algn="l">
              <a:buNone/>
            </a:pPr>
            <a:endParaRPr lang="en-US" sz="1400" dirty="0">
              <a:solidFill>
                <a:srgbClr val="091C53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91C53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91C53"/>
              </a:solidFill>
              <a:latin typeface="Instrument Sans Semi Bold" pitchFamily="34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#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 </a:t>
            </a:r>
            <a:r>
              <a:rPr lang="en-US" sz="14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Recommendations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Promote popular courses 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with high engagement through targeted campaigns.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Personalize content 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for age groups with lower engagement, especially 31+, Due to Their Academic Learning Rate is Low.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3. </a:t>
            </a:r>
            <a:r>
              <a:rPr lang="en-US" sz="14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Leverage feedback analytics </a:t>
            </a:r>
            <a:r>
              <a:rPr lang="en-US" sz="1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 enhance lower-rated courses using keyword-based sentiment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845C0-F0C6-4988-9CFB-4591C3E1F475}"/>
              </a:ext>
            </a:extLst>
          </p:cNvPr>
          <p:cNvSpPr txBox="1"/>
          <p:nvPr/>
        </p:nvSpPr>
        <p:spPr>
          <a:xfrm>
            <a:off x="6258302" y="1921600"/>
            <a:ext cx="5895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Top 3 Student Segments</a:t>
            </a:r>
            <a:b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1800" b="1" dirty="0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(Sorted by Rating, Time Spent, and Completion Percentage)</a:t>
            </a:r>
          </a:p>
        </p:txBody>
      </p:sp>
    </p:spTree>
    <p:extLst>
      <p:ext uri="{BB962C8B-B14F-4D97-AF65-F5344CB8AC3E}">
        <p14:creationId xmlns:p14="http://schemas.microsoft.com/office/powerpoint/2010/main" val="93248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295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Instrument Sans Medium</vt:lpstr>
      <vt:lpstr>Instrument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Vamsidhar Maddali</dc:creator>
  <cp:lastModifiedBy>Sai Vamsidhar Maddali</cp:lastModifiedBy>
  <cp:revision>4</cp:revision>
  <dcterms:created xsi:type="dcterms:W3CDTF">2025-04-22T06:30:35Z</dcterms:created>
  <dcterms:modified xsi:type="dcterms:W3CDTF">2025-04-22T06:57:25Z</dcterms:modified>
</cp:coreProperties>
</file>