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79" r:id="rId6"/>
    <p:sldId id="262" r:id="rId7"/>
    <p:sldId id="283" r:id="rId8"/>
    <p:sldId id="263" r:id="rId9"/>
    <p:sldId id="265" r:id="rId10"/>
    <p:sldId id="266" r:id="rId11"/>
    <p:sldId id="280" r:id="rId12"/>
    <p:sldId id="282" r:id="rId13"/>
    <p:sldId id="267" r:id="rId14"/>
    <p:sldId id="268" r:id="rId15"/>
    <p:sldId id="270" r:id="rId16"/>
    <p:sldId id="285" r:id="rId17"/>
    <p:sldId id="273" r:id="rId18"/>
    <p:sldId id="284" r:id="rId19"/>
    <p:sldId id="274" r:id="rId20"/>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b998db-597a-4d9c-8f07-e78b00f07ad3}">
          <p14:sldIdLst>
            <p14:sldId id="256"/>
            <p14:sldId id="257"/>
            <p14:sldId id="258"/>
            <p14:sldId id="279"/>
            <p14:sldId id="262"/>
            <p14:sldId id="283"/>
            <p14:sldId id="263"/>
            <p14:sldId id="265"/>
            <p14:sldId id="266"/>
            <p14:sldId id="280"/>
            <p14:sldId id="282"/>
            <p14:sldId id="267"/>
            <p14:sldId id="268"/>
            <p14:sldId id="270"/>
            <p14:sldId id="285"/>
            <p14:sldId id="273"/>
            <p14:sldId id="284"/>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156B09-BA51-49B6-B7C5-10B70B9C633A}"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9D407E7-156D-40A0-AD90-C14F186C99D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9D407E7-156D-40A0-AD90-C14F186C99D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156B09-BA51-49B6-B7C5-10B70B9C633A}"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9D407E7-156D-40A0-AD90-C14F186C99D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156B09-BA51-49B6-B7C5-10B70B9C633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156B09-BA51-49B6-B7C5-10B70B9C633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156B09-BA51-49B6-B7C5-10B70B9C633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D407E7-156D-40A0-AD90-C14F186C99D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9D407E7-156D-40A0-AD90-C14F186C99D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9D407E7-156D-40A0-AD90-C14F186C99D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156B09-BA51-49B6-B7C5-10B70B9C633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D407E7-156D-40A0-AD90-C14F186C99D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156B09-BA51-49B6-B7C5-10B70B9C633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407E7-156D-40A0-AD90-C14F186C99D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156B09-BA51-49B6-B7C5-10B70B9C633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D407E7-156D-40A0-AD90-C14F186C99D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156B09-BA51-49B6-B7C5-10B70B9C633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D407E7-156D-40A0-AD90-C14F186C99D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156B09-BA51-49B6-B7C5-10B70B9C633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D407E7-156D-40A0-AD90-C14F186C99DB}"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156B09-BA51-49B6-B7C5-10B70B9C633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990" y="774065"/>
            <a:ext cx="9940290" cy="2171065"/>
          </a:xfrm>
        </p:spPr>
        <p:txBody>
          <a:bodyPr>
            <a:noAutofit/>
          </a:bodyPr>
          <a:lstStyle/>
          <a:p>
            <a:br>
              <a:rPr lang="en-IN" sz="6000" dirty="0">
                <a:solidFill>
                  <a:schemeClr val="tx2">
                    <a:lumMod val="75000"/>
                  </a:schemeClr>
                </a:solidFill>
                <a:effectLst/>
                <a:latin typeface="Bahnschrift" panose="020B0502040204020203" pitchFamily="34" charset="0"/>
              </a:rPr>
            </a:br>
            <a:br>
              <a:rPr lang="en-IN" sz="6000" dirty="0">
                <a:solidFill>
                  <a:schemeClr val="tx2">
                    <a:lumMod val="75000"/>
                  </a:schemeClr>
                </a:solidFill>
                <a:effectLst/>
                <a:latin typeface="Bahnschrift" panose="020B0502040204020203" pitchFamily="34" charset="0"/>
              </a:rPr>
            </a:br>
            <a:r>
              <a:rPr lang="en-IN" sz="6000" b="1" dirty="0">
                <a:solidFill>
                  <a:schemeClr val="tx1"/>
                </a:solidFill>
                <a:effectLst/>
                <a:latin typeface="Bahnschrift" panose="020B0502040204020203" pitchFamily="34" charset="0"/>
              </a:rPr>
              <a:t>SMART STREET LIGHT </a:t>
            </a:r>
            <a:br>
              <a:rPr lang="en-IN" sz="6000" b="1" dirty="0">
                <a:solidFill>
                  <a:schemeClr val="tx1"/>
                </a:solidFill>
              </a:rPr>
            </a:br>
            <a:r>
              <a:rPr lang="en-IN" sz="6000" b="1" dirty="0">
                <a:solidFill>
                  <a:schemeClr val="tx1"/>
                </a:solidFill>
                <a:effectLst/>
                <a:latin typeface="Bahnschrift" panose="020B0502040204020203" pitchFamily="34" charset="0"/>
              </a:rPr>
              <a:t>MONITORING </a:t>
            </a:r>
            <a:br>
              <a:rPr lang="en-IN" sz="6000" b="1" dirty="0">
                <a:solidFill>
                  <a:schemeClr val="tx2">
                    <a:lumMod val="75000"/>
                  </a:schemeClr>
                </a:solidFill>
              </a:rPr>
            </a:br>
            <a:endParaRPr lang="en-IN" sz="6000" b="1" dirty="0">
              <a:solidFill>
                <a:schemeClr val="tx2">
                  <a:lumMod val="75000"/>
                </a:schemeClr>
              </a:solidFill>
            </a:endParaRPr>
          </a:p>
        </p:txBody>
      </p:sp>
      <p:sp>
        <p:nvSpPr>
          <p:cNvPr id="3" name="Subtitle 2"/>
          <p:cNvSpPr>
            <a:spLocks noGrp="1"/>
          </p:cNvSpPr>
          <p:nvPr>
            <p:ph type="subTitle" idx="1"/>
          </p:nvPr>
        </p:nvSpPr>
        <p:spPr>
          <a:xfrm>
            <a:off x="7988440" y="4019342"/>
            <a:ext cx="4089678" cy="2838658"/>
          </a:xfrm>
        </p:spPr>
        <p:txBody>
          <a:bodyPr>
            <a:normAutofit/>
          </a:bodyPr>
          <a:lstStyle/>
          <a:p>
            <a:r>
              <a:rPr lang="en-IN" sz="2000" dirty="0">
                <a:solidFill>
                  <a:schemeClr val="tx1"/>
                </a:solidFill>
                <a:effectLst/>
                <a:latin typeface="Century Gothic" panose="020B0502020202020204" pitchFamily="34" charset="0"/>
              </a:rPr>
              <a:t>By :-</a:t>
            </a:r>
            <a:br>
              <a:rPr lang="en-IN" sz="2000" dirty="0">
                <a:solidFill>
                  <a:schemeClr val="tx1"/>
                </a:solidFill>
              </a:rPr>
            </a:br>
            <a:r>
              <a:rPr lang="en-IN" sz="2000" dirty="0">
                <a:solidFill>
                  <a:schemeClr val="tx1"/>
                </a:solidFill>
                <a:effectLst/>
                <a:latin typeface="Century Gothic" panose="020B0502020202020204" pitchFamily="34" charset="0"/>
              </a:rPr>
              <a:t>Datta </a:t>
            </a:r>
            <a:r>
              <a:rPr lang="en-IN" sz="2000" dirty="0" err="1">
                <a:solidFill>
                  <a:schemeClr val="tx1"/>
                </a:solidFill>
                <a:effectLst/>
                <a:latin typeface="Century Gothic" panose="020B0502020202020204" pitchFamily="34" charset="0"/>
              </a:rPr>
              <a:t>sai</a:t>
            </a:r>
            <a:r>
              <a:rPr lang="en-IN" sz="2000" dirty="0">
                <a:solidFill>
                  <a:schemeClr val="tx1"/>
                </a:solidFill>
                <a:effectLst/>
                <a:latin typeface="Century Gothic" panose="020B0502020202020204" pitchFamily="34" charset="0"/>
              </a:rPr>
              <a:t> -19h61a12d8 </a:t>
            </a:r>
            <a:br>
              <a:rPr lang="en-IN" sz="2000" dirty="0">
                <a:solidFill>
                  <a:schemeClr val="tx1"/>
                </a:solidFill>
              </a:rPr>
            </a:br>
            <a:r>
              <a:rPr lang="en-IN" sz="2000" dirty="0" err="1">
                <a:solidFill>
                  <a:schemeClr val="tx1"/>
                </a:solidFill>
                <a:effectLst/>
                <a:latin typeface="Century Gothic" panose="020B0502020202020204" pitchFamily="34" charset="0"/>
              </a:rPr>
              <a:t>Gnaneshwar</a:t>
            </a:r>
            <a:r>
              <a:rPr lang="en-IN" sz="2000" dirty="0">
                <a:solidFill>
                  <a:schemeClr val="tx1"/>
                </a:solidFill>
                <a:effectLst/>
                <a:latin typeface="Century Gothic" panose="020B0502020202020204" pitchFamily="34" charset="0"/>
              </a:rPr>
              <a:t> -19h61a04g3 </a:t>
            </a:r>
            <a:br>
              <a:rPr lang="en-IN" sz="2000" dirty="0">
                <a:solidFill>
                  <a:schemeClr val="tx1"/>
                </a:solidFill>
              </a:rPr>
            </a:br>
            <a:r>
              <a:rPr lang="en-IN" sz="2000" dirty="0" err="1">
                <a:solidFill>
                  <a:schemeClr val="tx1"/>
                </a:solidFill>
                <a:effectLst/>
                <a:latin typeface="Century Gothic" panose="020B0502020202020204" pitchFamily="34" charset="0"/>
              </a:rPr>
              <a:t>Snehith</a:t>
            </a:r>
            <a:r>
              <a:rPr lang="en-IN" sz="2000" dirty="0">
                <a:solidFill>
                  <a:schemeClr val="tx1"/>
                </a:solidFill>
                <a:effectLst/>
                <a:latin typeface="Century Gothic" panose="020B0502020202020204" pitchFamily="34" charset="0"/>
              </a:rPr>
              <a:t> -19h61a04h</a:t>
            </a:r>
            <a:r>
              <a:rPr lang="en-US" altLang="en-IN" sz="2000" dirty="0">
                <a:solidFill>
                  <a:schemeClr val="tx1"/>
                </a:solidFill>
                <a:effectLst/>
                <a:latin typeface="Century Gothic" panose="020B0502020202020204" pitchFamily="34" charset="0"/>
              </a:rPr>
              <a:t>9</a:t>
            </a:r>
            <a:r>
              <a:rPr lang="en-IN" sz="2000" dirty="0">
                <a:solidFill>
                  <a:schemeClr val="tx1"/>
                </a:solidFill>
                <a:effectLst/>
                <a:latin typeface="Century Gothic" panose="020B0502020202020204" pitchFamily="34" charset="0"/>
              </a:rPr>
              <a:t> </a:t>
            </a:r>
            <a:br>
              <a:rPr lang="en-IN" sz="2000" dirty="0">
                <a:solidFill>
                  <a:schemeClr val="tx1"/>
                </a:solidFill>
              </a:rPr>
            </a:br>
            <a:r>
              <a:rPr lang="en-IN" sz="2000" dirty="0" err="1">
                <a:solidFill>
                  <a:schemeClr val="tx1"/>
                </a:solidFill>
                <a:effectLst/>
                <a:latin typeface="Century Gothic" panose="020B0502020202020204" pitchFamily="34" charset="0"/>
              </a:rPr>
              <a:t>Sushmitha</a:t>
            </a:r>
            <a:r>
              <a:rPr lang="en-IN" sz="2000" dirty="0">
                <a:solidFill>
                  <a:schemeClr val="tx1"/>
                </a:solidFill>
                <a:effectLst/>
                <a:latin typeface="Century Gothic" panose="020B0502020202020204" pitchFamily="34" charset="0"/>
              </a:rPr>
              <a:t> -19h61a04d5 </a:t>
            </a:r>
            <a:br>
              <a:rPr lang="en-IN" sz="2000" dirty="0">
                <a:solidFill>
                  <a:schemeClr val="tx1"/>
                </a:solidFill>
              </a:rPr>
            </a:br>
            <a:r>
              <a:rPr lang="en-IN" sz="2000" dirty="0">
                <a:solidFill>
                  <a:schemeClr val="tx1"/>
                </a:solidFill>
                <a:effectLst/>
                <a:latin typeface="Century Gothic" panose="020B0502020202020204" pitchFamily="34" charset="0"/>
              </a:rPr>
              <a:t>Shreeja -19h61a04d9 </a:t>
            </a:r>
            <a:br>
              <a:rPr lang="en-IN" sz="2000" dirty="0">
                <a:solidFill>
                  <a:schemeClr val="tx1"/>
                </a:solidFill>
              </a:rPr>
            </a:br>
            <a:r>
              <a:rPr lang="en-IN" sz="2000" dirty="0">
                <a:solidFill>
                  <a:schemeClr val="tx1"/>
                </a:solidFill>
                <a:effectLst/>
                <a:latin typeface="Century Gothic" panose="020B0502020202020204" pitchFamily="34" charset="0"/>
              </a:rPr>
              <a:t>Vaishnavi- 19h61a04h0</a:t>
            </a:r>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sz="4800" b="1"/>
              <a:t>Relay:</a:t>
            </a:r>
            <a:endParaRPr lang="en-US" sz="4800" b="1"/>
          </a:p>
        </p:txBody>
      </p:sp>
      <p:sp>
        <p:nvSpPr>
          <p:cNvPr id="7" name="Text Box 6"/>
          <p:cNvSpPr txBox="1"/>
          <p:nvPr/>
        </p:nvSpPr>
        <p:spPr>
          <a:xfrm>
            <a:off x="882650" y="2022475"/>
            <a:ext cx="8771890" cy="3138170"/>
          </a:xfrm>
          <a:prstGeom prst="rect">
            <a:avLst/>
          </a:prstGeom>
          <a:noFill/>
        </p:spPr>
        <p:txBody>
          <a:bodyPr wrap="square" rtlCol="0" anchor="t">
            <a:spAutoFit/>
          </a:bodyPr>
          <a:p>
            <a:r>
              <a:rPr lang="en-US"/>
              <a:t>Relays are remote control electrical switches that </a:t>
            </a:r>
            <a:endParaRPr lang="en-US"/>
          </a:p>
          <a:p>
            <a:r>
              <a:rPr lang="en-US"/>
              <a:t>are controlled by another switch, such as a horn </a:t>
            </a:r>
            <a:endParaRPr lang="en-US"/>
          </a:p>
          <a:p>
            <a:r>
              <a:rPr lang="en-US"/>
              <a:t>switch or a computer as in a power train control </a:t>
            </a:r>
            <a:endParaRPr lang="en-US"/>
          </a:p>
          <a:p>
            <a:r>
              <a:rPr lang="en-US"/>
              <a:t>module. Relays allow a small current flow circuit to </a:t>
            </a:r>
            <a:endParaRPr lang="en-US"/>
          </a:p>
          <a:p>
            <a:r>
              <a:rPr lang="en-US"/>
              <a:t>control a higher current circuit. Several designs of </a:t>
            </a:r>
            <a:endParaRPr lang="en-US"/>
          </a:p>
          <a:p>
            <a:r>
              <a:rPr lang="en-US"/>
              <a:t>relays are in use today, 3-pin, 4-pin, 5-pin, and 6-</a:t>
            </a:r>
            <a:endParaRPr lang="en-US"/>
          </a:p>
          <a:p>
            <a:r>
              <a:rPr lang="en-US"/>
              <a:t>pin, single switch or dual switches. Relays which </a:t>
            </a:r>
            <a:endParaRPr lang="en-US"/>
          </a:p>
          <a:p>
            <a:r>
              <a:rPr lang="en-US"/>
              <a:t>come in various sizes, ratings, and applications, are </a:t>
            </a:r>
            <a:endParaRPr lang="en-US"/>
          </a:p>
          <a:p>
            <a:r>
              <a:rPr lang="en-US"/>
              <a:t>used as remote control switches. Fig. 5 shows </a:t>
            </a:r>
            <a:endParaRPr lang="en-US"/>
          </a:p>
          <a:p>
            <a:r>
              <a:rPr lang="en-US"/>
              <a:t>different types of relays. In this paper, the 4-pin </a:t>
            </a:r>
            <a:endParaRPr lang="en-US"/>
          </a:p>
          <a:p>
            <a:r>
              <a:rPr lang="en-US"/>
              <a:t>relay will be used.</a:t>
            </a:r>
            <a:endParaRPr lang="en-US"/>
          </a:p>
        </p:txBody>
      </p:sp>
      <p:pic>
        <p:nvPicPr>
          <p:cNvPr id="8" name="Content Placeholder 7"/>
          <p:cNvPicPr>
            <a:picLocks noChangeAspect="1"/>
          </p:cNvPicPr>
          <p:nvPr>
            <p:ph idx="1"/>
          </p:nvPr>
        </p:nvPicPr>
        <p:blipFill>
          <a:blip r:embed="rId1"/>
          <a:stretch>
            <a:fillRect/>
          </a:stretch>
        </p:blipFill>
        <p:spPr>
          <a:xfrm>
            <a:off x="7024370" y="2114550"/>
            <a:ext cx="5082540" cy="3375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592705" y="624205"/>
            <a:ext cx="8911590" cy="692785"/>
          </a:xfrm>
        </p:spPr>
        <p:txBody>
          <a:bodyPr>
            <a:normAutofit fontScale="90000"/>
          </a:bodyPr>
          <a:p>
            <a:r>
              <a:rPr lang="en-US" sz="4400" b="1"/>
              <a:t>Micro controller:</a:t>
            </a:r>
            <a:endParaRPr lang="en-US" sz="4400" b="1"/>
          </a:p>
        </p:txBody>
      </p:sp>
      <p:sp>
        <p:nvSpPr>
          <p:cNvPr id="5" name="Text Box 4"/>
          <p:cNvSpPr txBox="1"/>
          <p:nvPr/>
        </p:nvSpPr>
        <p:spPr>
          <a:xfrm>
            <a:off x="544195" y="1418590"/>
            <a:ext cx="8991600" cy="3692525"/>
          </a:xfrm>
          <a:prstGeom prst="rect">
            <a:avLst/>
          </a:prstGeom>
          <a:noFill/>
        </p:spPr>
        <p:txBody>
          <a:bodyPr wrap="square" rtlCol="0" anchor="t">
            <a:spAutoFit/>
          </a:bodyPr>
          <a:p>
            <a:r>
              <a:rPr lang="en-US"/>
              <a:t>PIC16F877A Microcontroller A microcontroller is a computer control system on a single chip. It has many electronic circuits built into it, which can decode written instructions and convert them to electrical signals. The </a:t>
            </a:r>
            <a:endParaRPr lang="en-US"/>
          </a:p>
          <a:p>
            <a:r>
              <a:rPr lang="en-US"/>
              <a:t>microcontroller will then step through these instructions and execute them one by one. As an example of this a microcontroller we can use it to </a:t>
            </a:r>
            <a:endParaRPr lang="en-US"/>
          </a:p>
          <a:p>
            <a:r>
              <a:rPr lang="en-US"/>
              <a:t>controller the lighting of a street by using the exact </a:t>
            </a:r>
            <a:endParaRPr lang="en-US"/>
          </a:p>
          <a:p>
            <a:r>
              <a:rPr lang="en-US"/>
              <a:t>procedures. Microcontrollers are now changing electronic designs. Instead of hard wiring a number of logic gates together to perform some function we now use instructions to wire the gates electronically. The list </a:t>
            </a:r>
            <a:endParaRPr lang="en-US"/>
          </a:p>
          <a:p>
            <a:r>
              <a:rPr lang="en-US"/>
              <a:t>of these instructions given to the microcontroller is </a:t>
            </a:r>
            <a:endParaRPr lang="en-US"/>
          </a:p>
          <a:p>
            <a:r>
              <a:rPr lang="en-US"/>
              <a:t>called a program. There are different types of </a:t>
            </a:r>
            <a:endParaRPr lang="en-US"/>
          </a:p>
          <a:p>
            <a:r>
              <a:rPr lang="en-US"/>
              <a:t>microcontroller, this project focus only on the </a:t>
            </a:r>
            <a:endParaRPr lang="en-US"/>
          </a:p>
          <a:p>
            <a:r>
              <a:rPr lang="en-US"/>
              <a:t>PIC16F877A Microcontroller where it's pins as</a:t>
            </a:r>
            <a:endParaRPr lang="en-US"/>
          </a:p>
        </p:txBody>
      </p:sp>
      <p:pic>
        <p:nvPicPr>
          <p:cNvPr id="6" name="Content Placeholder 5"/>
          <p:cNvPicPr>
            <a:picLocks noChangeAspect="1"/>
          </p:cNvPicPr>
          <p:nvPr>
            <p:ph idx="1"/>
          </p:nvPr>
        </p:nvPicPr>
        <p:blipFill>
          <a:blip r:embed="rId1"/>
          <a:stretch>
            <a:fillRect/>
          </a:stretch>
        </p:blipFill>
        <p:spPr>
          <a:xfrm>
            <a:off x="8179435" y="3719830"/>
            <a:ext cx="3489960" cy="2644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470" y="578485"/>
            <a:ext cx="8911590" cy="1032510"/>
          </a:xfrm>
        </p:spPr>
        <p:txBody>
          <a:bodyPr>
            <a:normAutofit fontScale="90000"/>
          </a:bodyPr>
          <a:lstStyle/>
          <a:p>
            <a:r>
              <a:rPr lang="en-US" sz="5400" b="1" dirty="0">
                <a:solidFill>
                  <a:schemeClr val="tx1"/>
                </a:solidFill>
                <a:effectLst/>
                <a:latin typeface="Bahnschrift" panose="020B0502040204020203" pitchFamily="34" charset="0"/>
              </a:rPr>
              <a:t>WORKING PROCEDURE</a:t>
            </a:r>
            <a:r>
              <a:rPr lang="en-US" sz="3600" b="1" dirty="0">
                <a:solidFill>
                  <a:srgbClr val="FFC000"/>
                </a:solidFill>
                <a:effectLst/>
                <a:latin typeface="Bahnschrift" panose="020B0502040204020203" pitchFamily="34" charset="0"/>
              </a:rPr>
              <a:t> </a:t>
            </a:r>
            <a:r>
              <a:rPr lang="en-US" sz="6700" b="1" dirty="0">
                <a:solidFill>
                  <a:schemeClr val="tx1"/>
                </a:solidFill>
                <a:effectLst/>
                <a:latin typeface="Bahnschrift" panose="020B0502040204020203" pitchFamily="34" charset="0"/>
              </a:rPr>
              <a:t>:</a:t>
            </a:r>
            <a:br>
              <a:rPr lang="en-US" dirty="0"/>
            </a:br>
            <a:endParaRPr lang="en-IN" dirty="0"/>
          </a:p>
        </p:txBody>
      </p:sp>
      <p:sp>
        <p:nvSpPr>
          <p:cNvPr id="4" name="TextBox 3"/>
          <p:cNvSpPr txBox="1"/>
          <p:nvPr/>
        </p:nvSpPr>
        <p:spPr>
          <a:xfrm>
            <a:off x="1728470" y="1610995"/>
            <a:ext cx="9631680" cy="4892675"/>
          </a:xfrm>
          <a:prstGeom prst="rect">
            <a:avLst/>
          </a:prstGeom>
          <a:noFill/>
        </p:spPr>
        <p:txBody>
          <a:bodyPr wrap="square">
            <a:spAutoFit/>
          </a:bodyPr>
          <a:lstStyle/>
          <a:p>
            <a:r>
              <a:rPr lang="en-US" sz="2400" dirty="0">
                <a:effectLst/>
                <a:latin typeface="Bell MT" panose="02020503060305020303" pitchFamily="18" charset="0"/>
              </a:rPr>
              <a:t>The following are the different steps included in building a Smart street light. </a:t>
            </a:r>
            <a:endParaRPr lang="en-US" sz="2400" dirty="0"/>
          </a:p>
          <a:p>
            <a:r>
              <a:rPr lang="en-US" sz="2400" dirty="0">
                <a:effectLst/>
                <a:latin typeface="Bell MT" panose="02020503060305020303" pitchFamily="18" charset="0"/>
              </a:rPr>
              <a:t>1. Output of the LDR pin is connected to A0 (analog) port of Arduino Uno board. </a:t>
            </a:r>
            <a:endParaRPr lang="en-US" sz="2400" dirty="0"/>
          </a:p>
          <a:p>
            <a:r>
              <a:rPr lang="en-US" sz="2400" dirty="0">
                <a:effectLst/>
                <a:latin typeface="Bell MT" panose="02020503060305020303" pitchFamily="18" charset="0"/>
              </a:rPr>
              <a:t>2. Connect all output of the LDR sensors to port numbers 4,5 and 6 respectively </a:t>
            </a:r>
            <a:endParaRPr lang="en-US" sz="2400" dirty="0"/>
          </a:p>
          <a:p>
            <a:r>
              <a:rPr lang="en-US" sz="2400" dirty="0">
                <a:effectLst/>
                <a:latin typeface="Bell MT" panose="02020503060305020303" pitchFamily="18" charset="0"/>
              </a:rPr>
              <a:t>(digital) which is the input signal to the Arduino board. </a:t>
            </a:r>
            <a:endParaRPr lang="en-US" sz="2400" dirty="0"/>
          </a:p>
          <a:p>
            <a:r>
              <a:rPr lang="en-US" sz="2400" dirty="0">
                <a:effectLst/>
                <a:latin typeface="Bell MT" panose="02020503060305020303" pitchFamily="18" charset="0"/>
              </a:rPr>
              <a:t>3. Connect the ground of all the LDR sensors to GND port. </a:t>
            </a:r>
            <a:endParaRPr lang="en-US" sz="2400" dirty="0"/>
          </a:p>
          <a:p>
            <a:r>
              <a:rPr lang="en-US" sz="2400" dirty="0">
                <a:effectLst/>
                <a:latin typeface="Bell MT" panose="02020503060305020303" pitchFamily="18" charset="0"/>
              </a:rPr>
              <a:t>4. The output signals from LEDs are connected to port numbers 7,8,9,10,11 and 12 </a:t>
            </a:r>
            <a:endParaRPr lang="en-US" sz="2400" dirty="0"/>
          </a:p>
          <a:p>
            <a:r>
              <a:rPr lang="en-US" sz="2400" dirty="0">
                <a:effectLst/>
                <a:latin typeface="Bell MT" panose="02020503060305020303" pitchFamily="18" charset="0"/>
              </a:rPr>
              <a:t>respectively. </a:t>
            </a:r>
            <a:endParaRPr lang="en-US" sz="2400" dirty="0"/>
          </a:p>
          <a:p>
            <a:r>
              <a:rPr lang="en-US" sz="2400" dirty="0">
                <a:effectLst/>
                <a:latin typeface="Bell MT" panose="02020503060305020303" pitchFamily="18" charset="0"/>
              </a:rPr>
              <a:t>5. Again connect all the negative terminals of LED’s to GND port. </a:t>
            </a:r>
            <a:endParaRPr lang="en-US" sz="2400" dirty="0"/>
          </a:p>
          <a:p>
            <a:r>
              <a:rPr lang="en-US" sz="2400" dirty="0">
                <a:effectLst/>
                <a:latin typeface="Bell MT" panose="02020503060305020303" pitchFamily="18" charset="0"/>
              </a:rPr>
              <a:t>6. Power is passed to the Arduino (7-12V) </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tx1"/>
                </a:solidFill>
                <a:latin typeface="Bahnschrift SemiBold" panose="020B0502040204020203" pitchFamily="34" charset="0"/>
              </a:rPr>
              <a:t>CIRCUIT DESIGN:</a:t>
            </a:r>
            <a:endParaRPr lang="en-IN" sz="6000" b="1" dirty="0">
              <a:solidFill>
                <a:schemeClr val="tx1"/>
              </a:solidFill>
            </a:endParaRPr>
          </a:p>
        </p:txBody>
      </p:sp>
      <p:pic>
        <p:nvPicPr>
          <p:cNvPr id="3" name="Picture 2"/>
          <p:cNvPicPr/>
          <p:nvPr/>
        </p:nvPicPr>
        <p:blipFill rotWithShape="1">
          <a:blip r:embed="rId1"/>
          <a:srcRect l="3870" t="31593" r="28523" b="9289"/>
          <a:stretch>
            <a:fillRect/>
          </a:stretch>
        </p:blipFill>
        <p:spPr bwMode="auto">
          <a:xfrm>
            <a:off x="1652588" y="2074546"/>
            <a:ext cx="8886824" cy="4076699"/>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1027430"/>
          </a:xfrm>
        </p:spPr>
        <p:txBody>
          <a:bodyPr>
            <a:normAutofit/>
          </a:bodyPr>
          <a:lstStyle/>
          <a:p>
            <a:r>
              <a:rPr lang="en-US" sz="6000" b="1" dirty="0"/>
              <a:t>CODE:</a:t>
            </a:r>
            <a:endParaRPr lang="en-IN" sz="6000" b="1" dirty="0"/>
          </a:p>
        </p:txBody>
      </p:sp>
      <p:pic>
        <p:nvPicPr>
          <p:cNvPr id="4" name="Content Placeholder 3"/>
          <p:cNvPicPr>
            <a:picLocks noChangeAspect="1"/>
          </p:cNvPicPr>
          <p:nvPr>
            <p:ph idx="1"/>
          </p:nvPr>
        </p:nvPicPr>
        <p:blipFill>
          <a:blip r:embed="rId1"/>
          <a:stretch>
            <a:fillRect/>
          </a:stretch>
        </p:blipFill>
        <p:spPr>
          <a:xfrm>
            <a:off x="2211705" y="1696085"/>
            <a:ext cx="8163560" cy="5161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NODE- RED:</a:t>
            </a:r>
            <a:endParaRPr lang="en-US" sz="4000" b="1"/>
          </a:p>
        </p:txBody>
      </p:sp>
      <p:pic>
        <p:nvPicPr>
          <p:cNvPr id="4" name="Content Placeholder 3"/>
          <p:cNvPicPr>
            <a:picLocks noChangeAspect="1"/>
          </p:cNvPicPr>
          <p:nvPr>
            <p:ph idx="1"/>
          </p:nvPr>
        </p:nvPicPr>
        <p:blipFill>
          <a:blip r:embed="rId1"/>
          <a:stretch>
            <a:fillRect/>
          </a:stretch>
        </p:blipFill>
        <p:spPr>
          <a:xfrm>
            <a:off x="2472055" y="2032000"/>
            <a:ext cx="7576820" cy="37776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solidFill>
                  <a:schemeClr val="tx1"/>
                </a:solidFill>
                <a:effectLst/>
                <a:latin typeface="Bahnschrift" panose="020B0502040204020203" pitchFamily="34" charset="0"/>
              </a:rPr>
              <a:t>APPLICATIONS &amp; ADVANTAGES: </a:t>
            </a:r>
            <a:br>
              <a:rPr lang="en-US" sz="4400" b="1" dirty="0">
                <a:solidFill>
                  <a:schemeClr val="tx1"/>
                </a:solidFill>
              </a:rPr>
            </a:br>
            <a:endParaRPr lang="en-IN" sz="4400" b="1" dirty="0">
              <a:solidFill>
                <a:schemeClr val="tx1"/>
              </a:solidFill>
            </a:endParaRPr>
          </a:p>
        </p:txBody>
      </p:sp>
      <p:sp>
        <p:nvSpPr>
          <p:cNvPr id="4" name="TextBox 3"/>
          <p:cNvSpPr txBox="1"/>
          <p:nvPr/>
        </p:nvSpPr>
        <p:spPr>
          <a:xfrm>
            <a:off x="1802349" y="1965563"/>
            <a:ext cx="9101236" cy="2246769"/>
          </a:xfrm>
          <a:prstGeom prst="rect">
            <a:avLst/>
          </a:prstGeom>
          <a:noFill/>
        </p:spPr>
        <p:txBody>
          <a:bodyPr wrap="square">
            <a:spAutoFit/>
          </a:bodyPr>
          <a:lstStyle/>
          <a:p>
            <a:r>
              <a:rPr lang="en-US" sz="2800" dirty="0">
                <a:effectLst/>
                <a:latin typeface="Bell MT" panose="02020503060305020303" pitchFamily="18" charset="0"/>
              </a:rPr>
              <a:t>The </a:t>
            </a:r>
            <a:r>
              <a:rPr lang="en-US" sz="2800" b="1" dirty="0">
                <a:effectLst/>
                <a:latin typeface="BellMTBold"/>
              </a:rPr>
              <a:t>applications </a:t>
            </a:r>
            <a:r>
              <a:rPr lang="en-US" sz="2800" dirty="0">
                <a:effectLst/>
                <a:latin typeface="Bell MT" panose="02020503060305020303" pitchFamily="18" charset="0"/>
              </a:rPr>
              <a:t>of this </a:t>
            </a:r>
            <a:r>
              <a:rPr lang="en-US" sz="2800" b="1" dirty="0">
                <a:effectLst/>
                <a:latin typeface="BellMTBold"/>
              </a:rPr>
              <a:t>street light </a:t>
            </a:r>
            <a:r>
              <a:rPr lang="en-US" sz="2800" dirty="0">
                <a:effectLst/>
                <a:latin typeface="Bell MT" panose="02020503060305020303" pitchFamily="18" charset="0"/>
              </a:rPr>
              <a:t>that glows on </a:t>
            </a:r>
            <a:endParaRPr lang="en-US" sz="2800" dirty="0"/>
          </a:p>
          <a:p>
            <a:r>
              <a:rPr lang="en-US" sz="2800" dirty="0">
                <a:effectLst/>
                <a:latin typeface="Bell MT" panose="02020503060305020303" pitchFamily="18" charset="0"/>
              </a:rPr>
              <a:t>detecting </a:t>
            </a:r>
            <a:r>
              <a:rPr lang="en-US" sz="2800" b="1" dirty="0">
                <a:effectLst/>
                <a:latin typeface="BellMTBold"/>
              </a:rPr>
              <a:t>vehicle </a:t>
            </a:r>
            <a:r>
              <a:rPr lang="en-US" sz="2800" dirty="0">
                <a:effectLst/>
                <a:latin typeface="Bell MT" panose="02020503060305020303" pitchFamily="18" charset="0"/>
              </a:rPr>
              <a:t>movement mainly involve in highways, </a:t>
            </a:r>
            <a:endParaRPr lang="en-US" sz="2800" dirty="0"/>
          </a:p>
          <a:p>
            <a:r>
              <a:rPr lang="en-US" sz="2800" dirty="0">
                <a:effectLst/>
                <a:latin typeface="Bell MT" panose="02020503060305020303" pitchFamily="18" charset="0"/>
              </a:rPr>
              <a:t>real time </a:t>
            </a:r>
            <a:r>
              <a:rPr lang="en-US" sz="2800" b="1" dirty="0">
                <a:effectLst/>
                <a:latin typeface="BellMTBold"/>
              </a:rPr>
              <a:t>street lights</a:t>
            </a:r>
            <a:r>
              <a:rPr lang="en-US" sz="2800" dirty="0">
                <a:effectLst/>
                <a:latin typeface="Bell MT" panose="02020503060305020303" pitchFamily="18" charset="0"/>
              </a:rPr>
              <a:t>, hotels, parking areas and </a:t>
            </a:r>
            <a:endParaRPr lang="en-US" sz="2800" dirty="0"/>
          </a:p>
          <a:p>
            <a:r>
              <a:rPr lang="en-US" sz="2800" dirty="0">
                <a:effectLst/>
                <a:latin typeface="Bell MT" panose="02020503060305020303" pitchFamily="18" charset="0"/>
              </a:rPr>
              <a:t>restaurants, etc. The </a:t>
            </a:r>
            <a:r>
              <a:rPr lang="en-US" sz="2800" b="1" dirty="0">
                <a:effectLst/>
                <a:latin typeface="BellMTBold"/>
              </a:rPr>
              <a:t>advantages </a:t>
            </a:r>
            <a:r>
              <a:rPr lang="en-US" sz="2800" dirty="0">
                <a:effectLst/>
                <a:latin typeface="Bell MT" panose="02020503060305020303" pitchFamily="18" charset="0"/>
              </a:rPr>
              <a:t>are; low cost, more life </a:t>
            </a:r>
            <a:endParaRPr lang="en-US" sz="2800" dirty="0"/>
          </a:p>
          <a:p>
            <a:r>
              <a:rPr lang="en-US" sz="2800" dirty="0">
                <a:effectLst/>
                <a:latin typeface="Bell MT" panose="02020503060305020303" pitchFamily="18" charset="0"/>
              </a:rPr>
              <a:t>span and energy can be saved</a:t>
            </a:r>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979805"/>
          </a:xfrm>
        </p:spPr>
        <p:txBody>
          <a:bodyPr/>
          <a:p>
            <a:r>
              <a:rPr lang="en-US" b="1"/>
              <a:t>RESULTS &amp;DISCUSSION:</a:t>
            </a:r>
            <a:endParaRPr lang="en-US" b="1"/>
          </a:p>
        </p:txBody>
      </p:sp>
      <p:sp>
        <p:nvSpPr>
          <p:cNvPr id="3" name="Text Box 2"/>
          <p:cNvSpPr txBox="1"/>
          <p:nvPr/>
        </p:nvSpPr>
        <p:spPr>
          <a:xfrm>
            <a:off x="862965" y="2083435"/>
            <a:ext cx="11048365" cy="2861310"/>
          </a:xfrm>
          <a:prstGeom prst="rect">
            <a:avLst/>
          </a:prstGeom>
          <a:noFill/>
        </p:spPr>
        <p:txBody>
          <a:bodyPr wrap="square" rtlCol="0" anchor="t">
            <a:spAutoFit/>
          </a:bodyPr>
          <a:p>
            <a:r>
              <a:rPr lang="en-US"/>
              <a:t>The project aims were to reduce the side effects of the current street lighting system, and find a solution to save power. In this project the first thing to do, is to prepare the inputs and outputs of the system to control the lights of the street. The prototype as shown in Fig. 9 has been implemented and works as expected and will prove to be very useful and will fulfill all the present constraints if implemented on a large scale.  Prototype of street light system  shows the street light system, from the figure it can be seen that, all lighting column are OFF, because there is no any object passes through the street, even though the weather is night. This is the idea of using the microcontroller to control each lighting column alone. When any object passes in Mathematical Methods and Optimization Techniques in Engineering front specific photoelectric sensor the lighting column which connected to it will be turn on automatically.</a:t>
            </a:r>
            <a:endParaRPr lang="en-US"/>
          </a:p>
        </p:txBody>
      </p:sp>
      <p:sp>
        <p:nvSpPr>
          <p:cNvPr id="5" name="Content Placeholder 4"/>
          <p:cNvSpPr/>
          <p:nvPr>
            <p:ph idx="1"/>
          </p:nvPr>
        </p:nvSpPr>
        <p:spPr>
          <a:xfrm>
            <a:off x="10687685" y="5424805"/>
            <a:ext cx="816610" cy="486410"/>
          </a:xfrm>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20" y="848360"/>
            <a:ext cx="9225915" cy="1118870"/>
          </a:xfrm>
        </p:spPr>
        <p:txBody>
          <a:bodyPr>
            <a:noAutofit/>
          </a:bodyPr>
          <a:lstStyle/>
          <a:p>
            <a:r>
              <a:rPr lang="en-US" sz="5400" b="1" dirty="0">
                <a:solidFill>
                  <a:schemeClr val="tx1"/>
                </a:solidFill>
                <a:effectLst/>
                <a:latin typeface="Bahnschrift" panose="020B0502040204020203" pitchFamily="34" charset="0"/>
              </a:rPr>
              <a:t>CONCLUSION :</a:t>
            </a:r>
            <a:br>
              <a:rPr lang="en-US" sz="5400" b="1" dirty="0">
                <a:solidFill>
                  <a:schemeClr val="tx1"/>
                </a:solidFill>
              </a:rPr>
            </a:br>
            <a:endParaRPr lang="en-IN" sz="5400" b="1" dirty="0">
              <a:solidFill>
                <a:schemeClr val="tx1"/>
              </a:solidFill>
            </a:endParaRPr>
          </a:p>
        </p:txBody>
      </p:sp>
      <p:sp>
        <p:nvSpPr>
          <p:cNvPr id="4" name="TextBox 3"/>
          <p:cNvSpPr txBox="1"/>
          <p:nvPr/>
        </p:nvSpPr>
        <p:spPr>
          <a:xfrm>
            <a:off x="625475" y="2228850"/>
            <a:ext cx="11200765" cy="3476625"/>
          </a:xfrm>
          <a:prstGeom prst="rect">
            <a:avLst/>
          </a:prstGeom>
          <a:noFill/>
        </p:spPr>
        <p:txBody>
          <a:bodyPr wrap="square">
            <a:spAutoFit/>
          </a:bodyPr>
          <a:lstStyle/>
          <a:p>
            <a:r>
              <a:rPr lang="en-IN" sz="2000" dirty="0"/>
              <a:t>This paper elaborates the design and construction of automatic street control system circuit. Circuit works properly to turn street lamp ON/OFF. After designing the circuit which controls the light of the street as illustrated in the previous sections. LDR </a:t>
            </a:r>
            <a:endParaRPr lang="en-IN" sz="2000" dirty="0"/>
          </a:p>
          <a:p>
            <a:r>
              <a:rPr lang="en-IN" sz="2000" dirty="0"/>
              <a:t>sensor and the photoelectric sensors are the two main conditions in working the circuit. If the two conditions have been satisfied the circuit will do the desired work according to specific program. Each sensor controls the turning ON or OFF the lighting column. The street lights has been successfully controlled by microcontroller. With commands from </a:t>
            </a:r>
            <a:endParaRPr lang="en-IN" sz="2000" dirty="0"/>
          </a:p>
          <a:p>
            <a:r>
              <a:rPr lang="en-IN" sz="2000" dirty="0"/>
              <a:t>the controller the lights will be ON in the places of the movement when it's dark. furthermore the drawback of the street light system using timer controller has been overcome, where the system depends on photoelectric sensor. Finally this control </a:t>
            </a:r>
            <a:endParaRPr lang="en-IN" sz="2000" dirty="0"/>
          </a:p>
          <a:p>
            <a:r>
              <a:rPr lang="en-IN" sz="2000" dirty="0"/>
              <a:t>circuit can be used in a long roadways between the cities.</a:t>
            </a: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2240" y="2195066"/>
            <a:ext cx="9387840" cy="1569660"/>
          </a:xfrm>
          <a:prstGeom prst="rect">
            <a:avLst/>
          </a:prstGeom>
          <a:noFill/>
        </p:spPr>
        <p:txBody>
          <a:bodyPr wrap="square">
            <a:spAutoFit/>
          </a:bodyPr>
          <a:lstStyle/>
          <a:p>
            <a:r>
              <a:rPr lang="en-IN" sz="9600" b="1" dirty="0">
                <a:effectLst/>
                <a:latin typeface="Bahnschrift" panose="020B0502040204020203" pitchFamily="34" charset="0"/>
              </a:rPr>
              <a:t>THANK YOU</a:t>
            </a:r>
            <a:endParaRPr lang="en-IN" b="1" dirty="0"/>
          </a:p>
        </p:txBody>
      </p:sp>
      <p:sp>
        <p:nvSpPr>
          <p:cNvPr id="5" name="TextBox 4"/>
          <p:cNvSpPr txBox="1"/>
          <p:nvPr/>
        </p:nvSpPr>
        <p:spPr>
          <a:xfrm>
            <a:off x="7863840" y="4744721"/>
            <a:ext cx="6817360" cy="1200329"/>
          </a:xfrm>
          <a:prstGeom prst="rect">
            <a:avLst/>
          </a:prstGeom>
          <a:noFill/>
        </p:spPr>
        <p:txBody>
          <a:bodyPr wrap="square">
            <a:spAutoFit/>
          </a:bodyPr>
          <a:lstStyle/>
          <a:p>
            <a:r>
              <a:rPr lang="en-US" sz="3600" b="1" dirty="0"/>
              <a:t>FROM THE TEAM </a:t>
            </a:r>
            <a:br>
              <a:rPr lang="en-US" sz="3600" b="1" dirty="0"/>
            </a:br>
            <a:r>
              <a:rPr lang="en-US" sz="3600" b="1" dirty="0"/>
              <a:t>      CYBER SQUAD</a:t>
            </a:r>
            <a:endParaRPr lang="en-IN" sz="3600" b="1" dirty="0"/>
          </a:p>
        </p:txBody>
      </p:sp>
      <p:sp>
        <p:nvSpPr>
          <p:cNvPr id="6" name="Arrow: Right 5"/>
          <p:cNvSpPr/>
          <p:nvPr/>
        </p:nvSpPr>
        <p:spPr>
          <a:xfrm>
            <a:off x="8178800" y="5435600"/>
            <a:ext cx="46736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05996" y="1279951"/>
            <a:ext cx="6842928" cy="5507990"/>
          </a:xfrm>
          <a:prstGeom prst="rect">
            <a:avLst/>
          </a:prstGeom>
          <a:noFill/>
        </p:spPr>
        <p:txBody>
          <a:bodyPr wrap="square">
            <a:spAutoFit/>
          </a:bodyPr>
          <a:lstStyle/>
          <a:p>
            <a:r>
              <a:rPr lang="en-US" sz="3200" dirty="0">
                <a:effectLst/>
                <a:latin typeface="Arial" panose="020B0604020202020204" pitchFamily="34" charset="0"/>
              </a:rPr>
              <a:t>• </a:t>
            </a:r>
            <a:r>
              <a:rPr lang="en-US" sz="3200" dirty="0">
                <a:effectLst/>
                <a:cs typeface="+mn-lt"/>
              </a:rPr>
              <a:t>AIM OF THE PROJECT </a:t>
            </a:r>
            <a:endParaRPr lang="en-US" sz="3200" dirty="0">
              <a:effectLst/>
              <a:cs typeface="+mn-lt"/>
            </a:endParaRPr>
          </a:p>
          <a:p>
            <a:pPr indent="0">
              <a:buFont typeface="Arial" panose="020B0604020202020204" pitchFamily="34" charset="0"/>
              <a:buChar char="•"/>
            </a:pPr>
            <a:r>
              <a:rPr lang="en-US" sz="3200" dirty="0">
                <a:ea typeface="Malgun Gothic" panose="020B0503020000020004" charset="-127"/>
                <a:cs typeface="+mn-lt"/>
              </a:rPr>
              <a:t> INTRODUCTION</a:t>
            </a:r>
            <a:endParaRPr lang="en-US" sz="3200" dirty="0">
              <a:ea typeface="Malgun Gothic" panose="020B0503020000020004" charset="-127"/>
              <a:cs typeface="+mn-lt"/>
            </a:endParaRPr>
          </a:p>
          <a:p>
            <a:r>
              <a:rPr lang="en-US" sz="3200" dirty="0">
                <a:effectLst/>
                <a:cs typeface="+mn-lt"/>
              </a:rPr>
              <a:t>• COMPONENTS USED </a:t>
            </a:r>
            <a:endParaRPr lang="en-US" sz="3200" dirty="0">
              <a:cs typeface="+mn-lt"/>
            </a:endParaRPr>
          </a:p>
          <a:p>
            <a:r>
              <a:rPr lang="en-US" sz="3200" dirty="0">
                <a:effectLst/>
                <a:cs typeface="+mn-lt"/>
              </a:rPr>
              <a:t>• DESCRIPTION OF COMPONENTS </a:t>
            </a:r>
            <a:endParaRPr lang="en-US" sz="3200" dirty="0">
              <a:cs typeface="+mn-lt"/>
            </a:endParaRPr>
          </a:p>
          <a:p>
            <a:r>
              <a:rPr lang="en-US" sz="3200" dirty="0">
                <a:effectLst/>
                <a:cs typeface="+mn-lt"/>
              </a:rPr>
              <a:t>• BLOCK DIAGRAM </a:t>
            </a:r>
            <a:endParaRPr lang="en-US" sz="3200" dirty="0">
              <a:cs typeface="+mn-lt"/>
            </a:endParaRPr>
          </a:p>
          <a:p>
            <a:pPr marL="457200" indent="-457200">
              <a:buFont typeface="Arial" panose="020B0604020202020204" pitchFamily="34" charset="0"/>
              <a:buChar char="•"/>
            </a:pPr>
            <a:r>
              <a:rPr lang="en-US" sz="3200" dirty="0">
                <a:effectLst/>
                <a:cs typeface="+mn-lt"/>
              </a:rPr>
              <a:t> WORKING MECHANISM </a:t>
            </a:r>
            <a:endParaRPr lang="en-US" sz="3200" dirty="0">
              <a:cs typeface="+mn-lt"/>
            </a:endParaRPr>
          </a:p>
          <a:p>
            <a:r>
              <a:rPr lang="en-US" sz="3200" dirty="0">
                <a:effectLst/>
                <a:cs typeface="+mn-lt"/>
              </a:rPr>
              <a:t>• CODE EXPLANATION </a:t>
            </a:r>
            <a:endParaRPr lang="en-US" sz="3200" dirty="0">
              <a:effectLst/>
              <a:cs typeface="+mn-lt"/>
            </a:endParaRPr>
          </a:p>
          <a:p>
            <a:pPr marL="457200" indent="-457200">
              <a:buFont typeface="Arial" panose="020B0604020202020204" pitchFamily="34" charset="0"/>
              <a:buChar char="•"/>
            </a:pPr>
            <a:r>
              <a:rPr lang="en-US" sz="3200" dirty="0">
                <a:effectLst/>
                <a:cs typeface="+mn-lt"/>
              </a:rPr>
              <a:t>NODE RED</a:t>
            </a:r>
            <a:endParaRPr lang="en-US" sz="3200" dirty="0">
              <a:cs typeface="+mn-lt"/>
            </a:endParaRPr>
          </a:p>
          <a:p>
            <a:pPr marL="457200" indent="-457200">
              <a:buFont typeface="Arial" panose="020B0604020202020204" pitchFamily="34" charset="0"/>
              <a:buChar char="•"/>
            </a:pPr>
            <a:r>
              <a:rPr lang="en-US" sz="3200" dirty="0">
                <a:effectLst/>
                <a:cs typeface="+mn-lt"/>
              </a:rPr>
              <a:t> APPLICATIONS &amp;ADVANTAGES </a:t>
            </a:r>
            <a:endParaRPr lang="en-US" sz="3200" dirty="0">
              <a:effectLst/>
              <a:cs typeface="+mn-lt"/>
            </a:endParaRPr>
          </a:p>
          <a:p>
            <a:pPr marL="457200" indent="-457200">
              <a:buFont typeface="Arial" panose="020B0604020202020204" pitchFamily="34" charset="0"/>
              <a:buChar char="•"/>
            </a:pPr>
            <a:r>
              <a:rPr lang="en-US" sz="3200" dirty="0">
                <a:effectLst/>
                <a:cs typeface="+mn-lt"/>
              </a:rPr>
              <a:t>RESULT &amp; DISCUSSION</a:t>
            </a:r>
            <a:endParaRPr lang="en-US" sz="3200" dirty="0">
              <a:cs typeface="+mn-lt"/>
            </a:endParaRPr>
          </a:p>
          <a:p>
            <a:r>
              <a:rPr lang="en-US" sz="3200" dirty="0">
                <a:effectLst/>
                <a:cs typeface="+mn-lt"/>
              </a:rPr>
              <a:t>• CONCLUSION</a:t>
            </a:r>
            <a:endParaRPr lang="en-IN" sz="3200" dirty="0">
              <a:cs typeface="+mn-lt"/>
            </a:endParaRPr>
          </a:p>
        </p:txBody>
      </p:sp>
      <p:sp>
        <p:nvSpPr>
          <p:cNvPr id="5" name="TextBox 4"/>
          <p:cNvSpPr txBox="1"/>
          <p:nvPr/>
        </p:nvSpPr>
        <p:spPr>
          <a:xfrm>
            <a:off x="1567543" y="542611"/>
            <a:ext cx="3225521" cy="829945"/>
          </a:xfrm>
          <a:prstGeom prst="rect">
            <a:avLst/>
          </a:prstGeom>
          <a:noFill/>
        </p:spPr>
        <p:txBody>
          <a:bodyPr wrap="square">
            <a:spAutoFit/>
          </a:bodyPr>
          <a:lstStyle/>
          <a:p>
            <a:r>
              <a:rPr lang="en-US" sz="4000" b="1" dirty="0">
                <a:effectLst/>
                <a:latin typeface="Bahnschrift" panose="020B0502040204020203" pitchFamily="34" charset="0"/>
              </a:rPr>
              <a:t>CONTENTS:</a:t>
            </a:r>
            <a:r>
              <a:rPr lang="en-US" sz="4800" b="1" dirty="0">
                <a:effectLst/>
                <a:latin typeface="Bahnschrift" panose="020B0502040204020203" pitchFamily="34" charset="0"/>
              </a:rPr>
              <a:t> </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5665" y="1936115"/>
            <a:ext cx="10818495" cy="3784600"/>
          </a:xfrm>
          <a:prstGeom prst="rect">
            <a:avLst/>
          </a:prstGeom>
          <a:noFill/>
        </p:spPr>
        <p:txBody>
          <a:bodyPr wrap="square">
            <a:spAutoFit/>
          </a:bodyPr>
          <a:lstStyle/>
          <a:p>
            <a:pPr algn="just"/>
            <a:r>
              <a:rPr lang="en-US" sz="2000" dirty="0">
                <a:effectLst/>
                <a:latin typeface="Arial" panose="020B0604020202020204" pitchFamily="34" charset="0"/>
              </a:rPr>
              <a:t>The aim is to designing and executing the advanced development  for </a:t>
            </a:r>
            <a:r>
              <a:rPr lang="en-IN" sz="2000" dirty="0"/>
              <a:t>energy saving of street lights. Nowadays, human has become too busy, and is unableto find time even to switch the lights wherever not necessary. The present system is like, the street lights will be switched on in the evening before the sun sets and they are switched off the next day morning after there is sufficient light on the roads. this paper gives the best solution for electrical power wastage. Also the manual operation of the lighting system is completely eliminated. In this paper the two sensors are used which are Light Dependent Resistor LDR sensor to indicate a day/night time and the photoelectric sensors to detect the movement on the street. the</a:t>
            </a:r>
            <a:r>
              <a:rPr lang="en-US" altLang="en-IN" sz="2000" dirty="0"/>
              <a:t> </a:t>
            </a:r>
            <a:r>
              <a:rPr lang="en-IN" sz="2000" dirty="0"/>
              <a:t>microcontroller PIC16F877A is used as brain to control the street light system, where the programming language used for developing the software to the microcontroller is C-language. Finally, the system has been successfully designed and implemented as prototype sy</a:t>
            </a:r>
            <a:r>
              <a:rPr lang="en-US" altLang="en-IN" sz="2000" dirty="0"/>
              <a:t>stem</a:t>
            </a:r>
            <a:endParaRPr lang="en-US" altLang="en-IN" sz="2000" dirty="0"/>
          </a:p>
        </p:txBody>
      </p:sp>
      <p:sp>
        <p:nvSpPr>
          <p:cNvPr id="5" name="TextBox 4"/>
          <p:cNvSpPr txBox="1"/>
          <p:nvPr/>
        </p:nvSpPr>
        <p:spPr>
          <a:xfrm>
            <a:off x="2050559" y="810803"/>
            <a:ext cx="7265553" cy="922020"/>
          </a:xfrm>
          <a:prstGeom prst="rect">
            <a:avLst/>
          </a:prstGeom>
          <a:noFill/>
        </p:spPr>
        <p:txBody>
          <a:bodyPr wrap="square">
            <a:spAutoFit/>
          </a:bodyPr>
          <a:lstStyle/>
          <a:p>
            <a:r>
              <a:rPr lang="en-US" sz="5400" dirty="0">
                <a:effectLst/>
                <a:latin typeface="Bahnschrift" panose="020B0502040204020203" pitchFamily="34" charset="0"/>
              </a:rPr>
              <a:t>AIM OF THE PROJECT:-</a:t>
            </a:r>
            <a:endParaRPr lang="en-IN"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4825" y="311150"/>
            <a:ext cx="8911590" cy="1014095"/>
          </a:xfrm>
        </p:spPr>
        <p:txBody>
          <a:bodyPr/>
          <a:p>
            <a:r>
              <a:rPr lang="en-US" sz="4400" b="1"/>
              <a:t>INTRODUCTION:</a:t>
            </a:r>
            <a:endParaRPr lang="en-US" sz="4400" b="1"/>
          </a:p>
        </p:txBody>
      </p:sp>
      <p:sp>
        <p:nvSpPr>
          <p:cNvPr id="3" name="Content Placeholder 2"/>
          <p:cNvSpPr>
            <a:spLocks noGrp="1"/>
          </p:cNvSpPr>
          <p:nvPr>
            <p:ph idx="1"/>
          </p:nvPr>
        </p:nvSpPr>
        <p:spPr>
          <a:xfrm>
            <a:off x="916305" y="1499235"/>
            <a:ext cx="11055985" cy="4852670"/>
          </a:xfrm>
        </p:spPr>
        <p:txBody>
          <a:bodyPr>
            <a:noAutofit/>
          </a:bodyPr>
          <a:p>
            <a:pPr marL="0" indent="0">
              <a:buNone/>
            </a:pPr>
            <a:r>
              <a:rPr lang="en-US" sz="2300">
                <a:solidFill>
                  <a:schemeClr val="tx1"/>
                </a:solidFill>
              </a:rPr>
              <a:t>The idea of designing a new system for the streetlight that do not consume huge amount of electricity and illuminate large areas with the highest intensity of light is concerning each engineer working in this field. Providing street lighting is one of the most important and expensive responsibilities of a city. Lighting can account for 10–38% of the total energy bill in typical cities  Street lighting is a particularly critical concern for public authorities in developing countries because of its strategic importance for economic and social stability. Inefficient lighting wastes significant financial resources every year, and poor lighting creates unsafe conditions. Energy efficient technologies and design mechanism can reduce cost of the street lighting drastically.In this paper two kinds of sensors will be used which are light sensor and photoelectric sensor. The light sensor will detect darkness to activate the handle its intensity  switch, so the streetlights will be ready to turn on .</a:t>
            </a:r>
            <a:endParaRPr lang="en-US" sz="23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tx1"/>
                </a:solidFill>
                <a:effectLst/>
                <a:latin typeface="Bahnschrift" panose="020B0502040204020203" pitchFamily="34" charset="0"/>
              </a:rPr>
              <a:t>COMPONENTS USED:</a:t>
            </a:r>
            <a:endParaRPr lang="en-IN" sz="6000" b="1" dirty="0">
              <a:solidFill>
                <a:schemeClr val="tx1"/>
              </a:solidFill>
            </a:endParaRPr>
          </a:p>
        </p:txBody>
      </p:sp>
      <p:sp>
        <p:nvSpPr>
          <p:cNvPr id="5" name="Content Placeholder 4"/>
          <p:cNvSpPr>
            <a:spLocks noGrp="1"/>
          </p:cNvSpPr>
          <p:nvPr>
            <p:ph sz="half" idx="1"/>
          </p:nvPr>
        </p:nvSpPr>
        <p:spPr>
          <a:xfrm>
            <a:off x="2386330" y="1766570"/>
            <a:ext cx="4516120" cy="2987040"/>
          </a:xfrm>
        </p:spPr>
        <p:txBody>
          <a:bodyPr>
            <a:normAutofit fontScale="25000"/>
          </a:bodyPr>
          <a:p>
            <a:pPr marL="0" indent="0">
              <a:buNone/>
            </a:pPr>
            <a:endParaRPr lang="en-US"/>
          </a:p>
          <a:p>
            <a:r>
              <a:rPr lang="en-US" sz="6000"/>
              <a:t>LDR SENSOR</a:t>
            </a:r>
            <a:endParaRPr lang="en-US" sz="6000"/>
          </a:p>
          <a:p>
            <a:r>
              <a:rPr lang="en-US" sz="6000"/>
              <a:t>PHOTO ELECTRIIC SENSOR</a:t>
            </a:r>
            <a:endParaRPr lang="en-US" sz="6000"/>
          </a:p>
          <a:p>
            <a:r>
              <a:rPr lang="en-US" sz="6000"/>
              <a:t>RPS</a:t>
            </a:r>
            <a:endParaRPr lang="en-US" sz="6000"/>
          </a:p>
          <a:p>
            <a:r>
              <a:rPr lang="en-US" sz="6000"/>
              <a:t>RELAY CIRCUIT</a:t>
            </a:r>
            <a:endParaRPr lang="en-US" sz="6000"/>
          </a:p>
          <a:p>
            <a:r>
              <a:rPr lang="en-US" sz="6000"/>
              <a:t>PIC16F877A MICRO CONTROLER </a:t>
            </a:r>
            <a:endParaRPr lang="en-US" sz="6000"/>
          </a:p>
          <a:p>
            <a:pPr marL="0" indent="0">
              <a:buNone/>
            </a:pPr>
            <a:endParaRPr lang="en-US" sz="6000"/>
          </a:p>
          <a:p>
            <a:endParaRPr lang="en-US" sz="6000"/>
          </a:p>
          <a:p>
            <a:pPr marL="0" indent="0">
              <a:buNone/>
            </a:pPr>
            <a:r>
              <a:rPr lang="en-US"/>
              <a:t> </a:t>
            </a:r>
            <a:endParaRPr lang="en-US"/>
          </a:p>
        </p:txBody>
      </p:sp>
      <p:sp>
        <p:nvSpPr>
          <p:cNvPr id="6" name="Content Placeholder 5"/>
          <p:cNvSpPr>
            <a:spLocks noGrp="1"/>
          </p:cNvSpPr>
          <p:nvPr>
            <p:ph sz="half" idx="2"/>
          </p:nvPr>
        </p:nvSpPr>
        <p:spPr>
          <a:xfrm flipH="1">
            <a:off x="10723245" y="6390640"/>
            <a:ext cx="327660" cy="76200"/>
          </a:xfrm>
        </p:spPr>
        <p:txBody>
          <a:bodyPr>
            <a:normAutofit/>
          </a:bodyPr>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6700" dirty="0">
                <a:solidFill>
                  <a:schemeClr val="tx1"/>
                </a:solidFill>
                <a:latin typeface="Bahnschrift SemiBold" panose="020B0502040204020203" pitchFamily="34" charset="0"/>
              </a:rPr>
              <a:t>BLOCK DIAGRAM:</a:t>
            </a:r>
            <a:br>
              <a:rPr lang="en-IN" sz="3600" dirty="0">
                <a:solidFill>
                  <a:srgbClr val="FFC000"/>
                </a:solidFill>
                <a:latin typeface="Bahnschrift SemiBold" panose="020B0502040204020203" pitchFamily="34" charset="0"/>
              </a:rPr>
            </a:br>
            <a:endParaRPr lang="en-IN" dirty="0"/>
          </a:p>
        </p:txBody>
      </p:sp>
      <p:pic>
        <p:nvPicPr>
          <p:cNvPr id="6" name="Content Placeholder 5"/>
          <p:cNvPicPr>
            <a:picLocks noChangeAspect="1"/>
          </p:cNvPicPr>
          <p:nvPr>
            <p:ph idx="1"/>
          </p:nvPr>
        </p:nvPicPr>
        <p:blipFill>
          <a:blip r:embed="rId1"/>
          <a:stretch>
            <a:fillRect/>
          </a:stretch>
        </p:blipFill>
        <p:spPr>
          <a:xfrm>
            <a:off x="3696970" y="2170430"/>
            <a:ext cx="6194425" cy="3626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702310"/>
          </a:xfrm>
        </p:spPr>
        <p:txBody>
          <a:bodyPr>
            <a:noAutofit/>
          </a:bodyPr>
          <a:lstStyle/>
          <a:p>
            <a:r>
              <a:rPr lang="en-IN" sz="4400" b="1" dirty="0">
                <a:solidFill>
                  <a:schemeClr val="tx1"/>
                </a:solidFill>
                <a:effectLst/>
                <a:latin typeface="Bahnschrift" panose="020B0502040204020203" pitchFamily="34" charset="0"/>
              </a:rPr>
              <a:t>DESCRIPTION OF COMPONENTS:</a:t>
            </a:r>
            <a:endParaRPr lang="en-IN" sz="4400" b="1" dirty="0">
              <a:solidFill>
                <a:schemeClr val="tx1"/>
              </a:solidFill>
            </a:endParaRPr>
          </a:p>
        </p:txBody>
      </p:sp>
      <p:sp>
        <p:nvSpPr>
          <p:cNvPr id="4" name="Text Box 3"/>
          <p:cNvSpPr txBox="1"/>
          <p:nvPr/>
        </p:nvSpPr>
        <p:spPr>
          <a:xfrm>
            <a:off x="2445385" y="1577975"/>
            <a:ext cx="8266430" cy="645160"/>
          </a:xfrm>
          <a:prstGeom prst="rect">
            <a:avLst/>
          </a:prstGeom>
          <a:noFill/>
        </p:spPr>
        <p:txBody>
          <a:bodyPr wrap="square" rtlCol="0" anchor="t">
            <a:spAutoFit/>
          </a:bodyPr>
          <a:p>
            <a:r>
              <a:rPr lang="en-US"/>
              <a:t>The system basically consists of a LDR, Photoelectric sensor, Power supply, Relays and Micro controller. </a:t>
            </a:r>
            <a:endParaRPr lang="en-US"/>
          </a:p>
        </p:txBody>
      </p:sp>
      <p:sp>
        <p:nvSpPr>
          <p:cNvPr id="5" name="Text Box 4"/>
          <p:cNvSpPr txBox="1"/>
          <p:nvPr/>
        </p:nvSpPr>
        <p:spPr>
          <a:xfrm>
            <a:off x="1214120" y="2380615"/>
            <a:ext cx="3870325" cy="706755"/>
          </a:xfrm>
          <a:prstGeom prst="rect">
            <a:avLst/>
          </a:prstGeom>
          <a:noFill/>
        </p:spPr>
        <p:txBody>
          <a:bodyPr wrap="square" rtlCol="0" anchor="t">
            <a:spAutoFit/>
          </a:bodyPr>
          <a:p>
            <a:r>
              <a:rPr lang="en-US" sz="4000" b="1" dirty="0">
                <a:sym typeface="+mn-ea"/>
              </a:rPr>
              <a:t>LDR:</a:t>
            </a:r>
            <a:endParaRPr lang="en-US" sz="4000"/>
          </a:p>
        </p:txBody>
      </p:sp>
      <p:sp>
        <p:nvSpPr>
          <p:cNvPr id="7" name="Text Box 6"/>
          <p:cNvSpPr txBox="1"/>
          <p:nvPr/>
        </p:nvSpPr>
        <p:spPr>
          <a:xfrm>
            <a:off x="919480" y="3203575"/>
            <a:ext cx="10334625" cy="1198880"/>
          </a:xfrm>
          <a:prstGeom prst="rect">
            <a:avLst/>
          </a:prstGeom>
          <a:noFill/>
        </p:spPr>
        <p:txBody>
          <a:bodyPr wrap="square" rtlCol="0" anchor="t">
            <a:spAutoFit/>
          </a:bodyPr>
          <a:p>
            <a:r>
              <a:rPr lang="en-US"/>
              <a:t>The theoretical concept of the light sensor lies behind, which is used in this circuit as a darkness detector. The LDR is a resistor as shown in Fig. and its resistance varies according to the amount of light falling on its surface. When the LDR detect </a:t>
            </a:r>
            <a:endParaRPr lang="en-US"/>
          </a:p>
          <a:p>
            <a:r>
              <a:rPr lang="en-US"/>
              <a:t>light its resistance will get decreased, thus if it detects darkness its resistance will increase. </a:t>
            </a:r>
            <a:endParaRPr lang="en-US"/>
          </a:p>
        </p:txBody>
      </p:sp>
      <p:pic>
        <p:nvPicPr>
          <p:cNvPr id="8" name="Content Placeholder 7"/>
          <p:cNvPicPr>
            <a:picLocks noChangeAspect="1"/>
          </p:cNvPicPr>
          <p:nvPr>
            <p:ph idx="1"/>
          </p:nvPr>
        </p:nvPicPr>
        <p:blipFill>
          <a:blip r:embed="rId1"/>
          <a:stretch>
            <a:fillRect/>
          </a:stretch>
        </p:blipFill>
        <p:spPr>
          <a:xfrm>
            <a:off x="3010535" y="4909820"/>
            <a:ext cx="4789805" cy="1737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2705" y="624205"/>
            <a:ext cx="8911590" cy="548640"/>
          </a:xfrm>
        </p:spPr>
        <p:txBody>
          <a:bodyPr>
            <a:normAutofit fontScale="90000"/>
          </a:bodyPr>
          <a:p>
            <a:r>
              <a:rPr lang="en-US"/>
              <a:t>PHOTO ELECTRIC SENSOR:</a:t>
            </a:r>
            <a:endParaRPr lang="en-US"/>
          </a:p>
        </p:txBody>
      </p:sp>
      <p:sp>
        <p:nvSpPr>
          <p:cNvPr id="5" name="Text Placeholder 4"/>
          <p:cNvSpPr>
            <a:spLocks noGrp="1"/>
          </p:cNvSpPr>
          <p:nvPr>
            <p:ph type="body" idx="1"/>
          </p:nvPr>
        </p:nvSpPr>
        <p:spPr>
          <a:xfrm>
            <a:off x="2592705" y="1172845"/>
            <a:ext cx="4339590" cy="1376045"/>
          </a:xfrm>
        </p:spPr>
        <p:txBody>
          <a:bodyPr/>
          <a:p>
            <a:r>
              <a:rPr lang="en-US" sz="1600"/>
              <a:t> Light from the emitter strikes the target and the reflected light is diffused from the surface at all angles. If the receiver receives enough reflected light the output will switch states.</a:t>
            </a:r>
            <a:endParaRPr lang="en-US" sz="1600"/>
          </a:p>
        </p:txBody>
      </p:sp>
      <p:sp>
        <p:nvSpPr>
          <p:cNvPr id="7" name="Text Placeholder 6"/>
          <p:cNvSpPr>
            <a:spLocks noGrp="1"/>
          </p:cNvSpPr>
          <p:nvPr>
            <p:ph type="body" sz="quarter" idx="3"/>
          </p:nvPr>
        </p:nvSpPr>
        <p:spPr/>
        <p:txBody>
          <a:bodyPr/>
          <a:p>
            <a:r>
              <a:rPr lang="en-US"/>
              <a:t>TABLE:-</a:t>
            </a:r>
            <a:endParaRPr lang="en-US"/>
          </a:p>
        </p:txBody>
      </p:sp>
      <p:pic>
        <p:nvPicPr>
          <p:cNvPr id="9" name="Content Placeholder 8"/>
          <p:cNvPicPr>
            <a:picLocks noChangeAspect="1"/>
          </p:cNvPicPr>
          <p:nvPr>
            <p:ph sz="quarter" idx="4"/>
          </p:nvPr>
        </p:nvPicPr>
        <p:blipFill>
          <a:blip r:embed="rId1"/>
          <a:stretch>
            <a:fillRect/>
          </a:stretch>
        </p:blipFill>
        <p:spPr>
          <a:xfrm>
            <a:off x="7506335" y="2665730"/>
            <a:ext cx="3625215" cy="2772410"/>
          </a:xfrm>
          <a:prstGeom prst="rect">
            <a:avLst/>
          </a:prstGeom>
        </p:spPr>
      </p:pic>
      <p:pic>
        <p:nvPicPr>
          <p:cNvPr id="10" name="Content Placeholder 9"/>
          <p:cNvPicPr>
            <a:picLocks noChangeAspect="1"/>
          </p:cNvPicPr>
          <p:nvPr>
            <p:ph sz="half" idx="2"/>
          </p:nvPr>
        </p:nvPicPr>
        <p:blipFill>
          <a:blip r:embed="rId2"/>
          <a:stretch>
            <a:fillRect/>
          </a:stretch>
        </p:blipFill>
        <p:spPr>
          <a:xfrm>
            <a:off x="2632075" y="2882900"/>
            <a:ext cx="3789045" cy="2555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574040"/>
          </a:xfrm>
        </p:spPr>
        <p:txBody>
          <a:bodyPr>
            <a:normAutofit/>
          </a:bodyPr>
          <a:lstStyle/>
          <a:p>
            <a:r>
              <a:rPr lang="en-US" altLang="en-IN" sz="2665" b="1" dirty="0"/>
              <a:t>REGULATED POWER SUPPLY:</a:t>
            </a:r>
            <a:endParaRPr lang="en-US" altLang="en-IN" sz="2665" b="1" dirty="0"/>
          </a:p>
        </p:txBody>
      </p:sp>
      <p:pic>
        <p:nvPicPr>
          <p:cNvPr id="3" name="Content Placeholder 2"/>
          <p:cNvPicPr>
            <a:picLocks noChangeAspect="1"/>
          </p:cNvPicPr>
          <p:nvPr>
            <p:ph idx="1"/>
          </p:nvPr>
        </p:nvPicPr>
        <p:blipFill>
          <a:blip r:embed="rId1"/>
          <a:stretch>
            <a:fillRect/>
          </a:stretch>
        </p:blipFill>
        <p:spPr>
          <a:xfrm>
            <a:off x="2934970" y="3138805"/>
            <a:ext cx="5163820" cy="1804035"/>
          </a:xfrm>
          <a:prstGeom prst="rect">
            <a:avLst/>
          </a:prstGeom>
        </p:spPr>
      </p:pic>
      <p:sp>
        <p:nvSpPr>
          <p:cNvPr id="5" name="Text Box 4"/>
          <p:cNvSpPr txBox="1"/>
          <p:nvPr/>
        </p:nvSpPr>
        <p:spPr>
          <a:xfrm>
            <a:off x="1094740" y="1272540"/>
            <a:ext cx="10481945" cy="1753235"/>
          </a:xfrm>
          <a:prstGeom prst="rect">
            <a:avLst/>
          </a:prstGeom>
          <a:noFill/>
        </p:spPr>
        <p:txBody>
          <a:bodyPr wrap="square" rtlCol="0" anchor="t">
            <a:spAutoFit/>
          </a:bodyPr>
          <a:p>
            <a:r>
              <a:rPr lang="en-US"/>
              <a:t>Usually, we start with an unregulated power supply ranging from 9volt to 12volt DC. To make a 5volt power supply, KA8705 voltage regulator IC as </a:t>
            </a:r>
            <a:endParaRPr lang="en-US"/>
          </a:p>
          <a:p>
            <a:r>
              <a:rPr lang="en-US"/>
              <a:t>shown in Fig.has been used The KA8705 is simple to use. Simply connect the positive lead form unregulated DC power supply (anything from 9VDC to 24VDC) to the input pin, </a:t>
            </a:r>
            <a:endParaRPr lang="en-US"/>
          </a:p>
          <a:p>
            <a:r>
              <a:rPr lang="en-US"/>
              <a:t>connect the negative lead to the common pin andthen turn on the power, a 5 volt supply from the output pin will be gotten</a:t>
            </a:r>
            <a:endParaRPr 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7887</Words>
  <Application>WPS Presentation</Application>
  <PresentationFormat>Widescreen</PresentationFormat>
  <Paragraphs>126</Paragraphs>
  <Slides>19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SimSun</vt:lpstr>
      <vt:lpstr>Wingdings</vt:lpstr>
      <vt:lpstr>Wingdings 3</vt:lpstr>
      <vt:lpstr>Arial</vt:lpstr>
      <vt:lpstr>Bahnschrift</vt:lpstr>
      <vt:lpstr>Century Gothic</vt:lpstr>
      <vt:lpstr>Bell MT</vt:lpstr>
      <vt:lpstr>Microsoft YaHei</vt:lpstr>
      <vt:lpstr>Arial Unicode MS</vt:lpstr>
      <vt:lpstr>Calibri</vt:lpstr>
      <vt:lpstr>Bahnschrift SemiBold</vt:lpstr>
      <vt:lpstr>BellMTBold</vt:lpstr>
      <vt:lpstr>Segoe Print</vt:lpstr>
      <vt:lpstr>Malgun Gothic</vt:lpstr>
      <vt:lpstr>Microsoft JhengHei Light</vt:lpstr>
      <vt:lpstr>Malgun Gothic Semilight</vt:lpstr>
      <vt:lpstr>Microsoft JhengHei</vt:lpstr>
      <vt:lpstr>Wisp</vt:lpstr>
      <vt:lpstr>  SMART STREET LIGHT  MONITORING  </vt:lpstr>
      <vt:lpstr>PowerPoint 演示文稿</vt:lpstr>
      <vt:lpstr>PowerPoint 演示文稿</vt:lpstr>
      <vt:lpstr>PowerPoint 演示文稿</vt:lpstr>
      <vt:lpstr>COMPONENTS USED:-</vt:lpstr>
      <vt:lpstr>BLOCK DIAGRAM:- </vt:lpstr>
      <vt:lpstr>DESCRIPTION OF COMPONENTS:-</vt:lpstr>
      <vt:lpstr>LDR:-</vt:lpstr>
      <vt:lpstr>LED:-</vt:lpstr>
      <vt:lpstr>PowerPoint 演示文稿</vt:lpstr>
      <vt:lpstr>PowerPoint 演示文稿</vt:lpstr>
      <vt:lpstr>WORKING PROCEDURE :- </vt:lpstr>
      <vt:lpstr>CIRCUIT DESIGN:-</vt:lpstr>
      <vt:lpstr>CODE:-</vt:lpstr>
      <vt:lpstr>PowerPoint 演示文稿</vt:lpstr>
      <vt:lpstr>APPLICATIONS AND ADVANTAGES  </vt:lpstr>
      <vt:lpstr>PowerPoint 演示文稿</vt:lpstr>
      <vt:lpstr>CONCLUSION :-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MONITORING</dc:title>
  <dc:creator>Shreeja shetty</dc:creator>
  <cp:lastModifiedBy>Shreeja shetty</cp:lastModifiedBy>
  <cp:revision>26</cp:revision>
  <dcterms:created xsi:type="dcterms:W3CDTF">2021-04-09T17:23:00Z</dcterms:created>
  <dcterms:modified xsi:type="dcterms:W3CDTF">2021-04-10T08:17:49Z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