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5" r:id="rId3"/>
    <p:sldId id="293" r:id="rId5"/>
    <p:sldId id="277" r:id="rId6"/>
    <p:sldId id="278" r:id="rId7"/>
    <p:sldId id="279" r:id="rId8"/>
    <p:sldId id="281" r:id="rId9"/>
    <p:sldId id="282" r:id="rId10"/>
    <p:sldId id="296" r:id="rId11"/>
    <p:sldId id="294" r:id="rId12"/>
    <p:sldId id="295" r:id="rId13"/>
    <p:sldId id="283" r:id="rId14"/>
    <p:sldId id="286" r:id="rId15"/>
    <p:sldId id="307" r:id="rId16"/>
    <p:sldId id="288" r:id="rId17"/>
    <p:sldId id="308" r:id="rId18"/>
    <p:sldId id="290" r:id="rId19"/>
    <p:sldId id="30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00"/>
    <a:srgbClr val="F8F8F8"/>
    <a:srgbClr val="F7F7F7"/>
    <a:srgbClr val="F0F0F0"/>
    <a:srgbClr val="FEFEFE"/>
    <a:srgbClr val="EAEAEA"/>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26" d="100"/>
          <a:sy n="126" d="100"/>
        </p:scale>
        <p:origin x="-1478" y="-9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5" name="Google Shape;85;p1:notes"/>
          <p:cNvSpPr/>
          <p:nvPr>
            <p:ph type="sldImg" idx="2"/>
          </p:nvPr>
        </p:nvSpPr>
        <p:spPr/>
      </p:sp>
      <p:sp>
        <p:nvSpPr>
          <p:cNvPr id="15362" name="Google Shape;86;p1:notes"/>
          <p:cNvSpPr txBox="1"/>
          <p:nvPr>
            <p:ph type="body"/>
          </p:nvPr>
        </p:nvSpPr>
        <p:spPr/>
        <p:txBody>
          <a:bodyPr wrap="square" lIns="91425" tIns="45700" rIns="91425" bIns="45700" anchor="t" anchorCtr="0"/>
          <a:p>
            <a:pPr marL="0" lvl="0" indent="0">
              <a:buNone/>
            </a:pPr>
            <a:endParaRPr lang="en-US" sz="1200">
              <a:solidFill>
                <a:srgbClr val="000000"/>
              </a:solidFill>
              <a:latin typeface="Calibri" panose="020F0502020204030204"/>
              <a:sym typeface="Calibri" panose="020F0502020204030204"/>
            </a:endParaRPr>
          </a:p>
        </p:txBody>
      </p:sp>
      <p:sp>
        <p:nvSpPr>
          <p:cNvPr id="15363" name="Google Shape;87;p1:notes"/>
          <p:cNvSpPr txBox="1"/>
          <p:nvPr>
            <p:ph type="sldNum" sz="quarter"/>
          </p:nvPr>
        </p:nvSpPr>
        <p:spPr>
          <a:xfrm>
            <a:off x="4279900" y="10156825"/>
            <a:ext cx="3275013" cy="536575"/>
          </a:xfrm>
          <a:prstGeom prst="rect">
            <a:avLst/>
          </a:prstGeom>
          <a:noFill/>
          <a:ln w="9525">
            <a:noFill/>
          </a:ln>
        </p:spPr>
        <p:txBody>
          <a:bodyPr wrap="square" lIns="91425" tIns="45700" rIns="91425" bIns="45700" anchor="b" anchorCtr="0"/>
          <a:p>
            <a:pPr marL="0" lvl="0" indent="0" algn="r">
              <a:buNone/>
            </a:pPr>
            <a:fld id="{9A0DB2DC-4C9A-4742-B13C-FB6460FD3503}" type="slidenum">
              <a:rPr lang="en-US" altLang="zh-CN">
                <a:latin typeface="Arial" panose="020B0604020202020204"/>
              </a:rPr>
            </a:fld>
            <a:endParaRPr lang="en-US" altLang="zh-CN">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C5B36E-3C22-473D-A31A-E60808C4A118}" type="datetimeFigureOut">
              <a:rPr lang="en-IN" smtClean="0"/>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9A149BD-225F-4EE3-85C5-C1C161C1B294}" type="slidenum">
              <a:rPr lang="en-IN" smtClean="0"/>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C5B36E-3C22-473D-A31A-E60808C4A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A149BD-225F-4EE3-85C5-C1C161C1B294}" type="slidenum">
              <a:rPr lang="en-IN" smtClean="0"/>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C5B36E-3C22-473D-A31A-E60808C4A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A149BD-225F-4EE3-85C5-C1C161C1B294}" type="slidenum">
              <a:rPr lang="en-IN" smtClean="0"/>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C5B36E-3C22-473D-A31A-E60808C4A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A149BD-225F-4EE3-85C5-C1C161C1B2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C5B36E-3C22-473D-A31A-E60808C4A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A149BD-225F-4EE3-85C5-C1C161C1B294}" type="slidenum">
              <a:rPr lang="en-IN" smtClean="0"/>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C5B36E-3C22-473D-A31A-E60808C4A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A149BD-225F-4EE3-85C5-C1C161C1B294}" type="slidenum">
              <a:rPr lang="en-IN" smtClean="0"/>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C5B36E-3C22-473D-A31A-E60808C4A1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A149BD-225F-4EE3-85C5-C1C161C1B294}" type="slidenum">
              <a:rPr lang="en-IN" smtClean="0"/>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C5B36E-3C22-473D-A31A-E60808C4A11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A149BD-225F-4EE3-85C5-C1C161C1B294}" type="slidenum">
              <a:rPr lang="en-IN" smtClean="0"/>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C5B36E-3C22-473D-A31A-E60808C4A11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A149BD-225F-4EE3-85C5-C1C161C1B294}" type="slidenum">
              <a:rPr lang="en-IN" smtClean="0"/>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5B36E-3C22-473D-A31A-E60808C4A11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A149BD-225F-4EE3-85C5-C1C161C1B29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C5B36E-3C22-473D-A31A-E60808C4A1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A149BD-225F-4EE3-85C5-C1C161C1B294}" type="slidenum">
              <a:rPr lang="en-IN" smtClean="0"/>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B6C5B36E-3C22-473D-A31A-E60808C4A118}" type="datetimeFigureOut">
              <a:rPr lang="en-IN" smtClean="0"/>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59A149BD-225F-4EE3-85C5-C1C161C1B294}" type="slidenum">
              <a:rPr lang="en-IN" smtClean="0"/>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a:fillRect/>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C5B36E-3C22-473D-A31A-E60808C4A118}" type="datetimeFigureOut">
              <a:rPr lang="en-IN" smtClean="0"/>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A149BD-225F-4EE3-85C5-C1C161C1B294}" type="slidenum">
              <a:rPr lang="en-IN" smtClean="0"/>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94000"/>
                <a:lumOff val="6000"/>
              </a:schemeClr>
            </a:gs>
            <a:gs pos="100000">
              <a:schemeClr val="bg2"/>
            </a:gs>
          </a:gsLst>
          <a:path path="circle"/>
        </a:gradFill>
        <a:effectLst/>
      </p:bgPr>
    </p:bg>
    <p:spTree>
      <p:nvGrpSpPr>
        <p:cNvPr id="1" name=""/>
        <p:cNvGrpSpPr/>
        <p:nvPr/>
      </p:nvGrpSpPr>
      <p:grpSpPr/>
      <p:sp>
        <p:nvSpPr>
          <p:cNvPr id="102" name="Google Shape;102;p13"/>
          <p:cNvSpPr txBox="1"/>
          <p:nvPr/>
        </p:nvSpPr>
        <p:spPr>
          <a:xfrm>
            <a:off x="6918325" y="3971290"/>
            <a:ext cx="4699000" cy="1950720"/>
          </a:xfrm>
          <a:prstGeom prst="rect">
            <a:avLst/>
          </a:prstGeom>
          <a:noFill/>
          <a:ln>
            <a:noFill/>
          </a:ln>
        </p:spPr>
        <p:txBody>
          <a:bodyPr spcFirstLastPara="1" wrap="square" lIns="58633" tIns="29308" rIns="58633" bIns="29308" anchor="t" anchorCtr="0">
            <a:spAutoFit/>
          </a:bodyPr>
          <a:lstStyle/>
          <a:p>
            <a:pPr marR="0" algn="just" fontAlgn="auto">
              <a:spcBef>
                <a:spcPts val="0"/>
              </a:spcBef>
              <a:spcAft>
                <a:spcPts val="0"/>
              </a:spcAft>
              <a:buNone/>
            </a:pPr>
            <a:r>
              <a:rPr lang="en-IN" altLang="en-US" sz="2050" b="1" u="sng"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SUBMITTED BY (BATCH -7) :</a:t>
            </a:r>
            <a:r>
              <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algn="just" fontAlgn="auto">
              <a:spcBef>
                <a:spcPts val="0"/>
              </a:spcBef>
              <a:spcAft>
                <a:spcPts val="0"/>
              </a:spcAft>
              <a:buNone/>
            </a:pPr>
            <a:r>
              <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algn="just" fontAlgn="auto">
              <a:spcBef>
                <a:spcPts val="0"/>
              </a:spcBef>
              <a:spcAft>
                <a:spcPts val="0"/>
              </a:spcAft>
              <a:buNone/>
            </a:pPr>
            <a:r>
              <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Ch. K N M Dattathreya       19NG1A0568 </a:t>
            </a:r>
            <a:endPar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algn="just" fontAlgn="auto">
              <a:spcBef>
                <a:spcPts val="0"/>
              </a:spcBef>
              <a:spcAft>
                <a:spcPts val="0"/>
              </a:spcAft>
              <a:buNone/>
            </a:pPr>
            <a:r>
              <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N. Sai Sekhar                     19NG1A05A0</a:t>
            </a:r>
            <a:endPar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algn="just" fontAlgn="auto">
              <a:spcBef>
                <a:spcPts val="0"/>
              </a:spcBef>
              <a:spcAft>
                <a:spcPts val="0"/>
              </a:spcAft>
              <a:buNone/>
            </a:pPr>
            <a:r>
              <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V. Akanksha                       19NG1A05B9</a:t>
            </a:r>
            <a:endPar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algn="just" fontAlgn="auto">
              <a:spcBef>
                <a:spcPts val="0"/>
              </a:spcBef>
              <a:spcAft>
                <a:spcPts val="0"/>
              </a:spcAft>
              <a:buNone/>
            </a:pPr>
            <a:r>
              <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R.Ramya Sri 			  19NG1A05A5</a:t>
            </a:r>
            <a:endParaRPr lang="en-IN" altLang="en-US" sz="205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96875"/>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Rectangles 1"/>
          <p:cNvSpPr/>
          <p:nvPr/>
        </p:nvSpPr>
        <p:spPr>
          <a:xfrm>
            <a:off x="949960" y="1825625"/>
            <a:ext cx="10290810" cy="227393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3000" b="1"/>
              <a:t>DRUG RECOMMENDATION SYSTEM BASED ON SENTIMENT ANALYSIS OF DRUG REVIEWS USING MACHINE LEARNING</a:t>
            </a:r>
            <a:endParaRPr lang="en-IN" altLang="en-US" sz="3000" b="1"/>
          </a:p>
        </p:txBody>
      </p:sp>
      <p:sp>
        <p:nvSpPr>
          <p:cNvPr id="3" name="Rectangles 2"/>
          <p:cNvSpPr/>
          <p:nvPr/>
        </p:nvSpPr>
        <p:spPr>
          <a:xfrm>
            <a:off x="-635" y="4791075"/>
            <a:ext cx="4979670" cy="113093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p>
            <a:pPr algn="ctr"/>
            <a:r>
              <a:rPr lang="en-IN" altLang="en-US" sz="2050"/>
              <a:t>Under  the  Guidance  of  </a:t>
            </a:r>
            <a:endParaRPr lang="en-IN" altLang="en-US" sz="2050"/>
          </a:p>
          <a:p>
            <a:pPr algn="ctr"/>
            <a:r>
              <a:rPr lang="en-IN" altLang="en-US" sz="2050" b="1"/>
              <a:t>B V. Praveen Kumar</a:t>
            </a:r>
            <a:endParaRPr lang="en-IN" altLang="en-US" sz="2050" b="1"/>
          </a:p>
          <a:p>
            <a:pPr algn="ctr"/>
            <a:r>
              <a:rPr lang="en-IN" altLang="en-US" sz="2050" b="1"/>
              <a:t>Asst. Prof</a:t>
            </a:r>
            <a:endParaRPr lang="en-IN" altLang="en-US" sz="2050" b="1"/>
          </a:p>
        </p:txBody>
      </p:sp>
      <p:pic>
        <p:nvPicPr>
          <p:cNvPr id="100" name="Picture 99"/>
          <p:cNvPicPr/>
          <p:nvPr/>
        </p:nvPicPr>
        <p:blipFill>
          <a:blip r:embed="rId1"/>
          <a:stretch>
            <a:fillRect/>
          </a:stretch>
        </p:blipFill>
        <p:spPr>
          <a:xfrm>
            <a:off x="1153795" y="0"/>
            <a:ext cx="9883775" cy="18256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9</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509270" y="473710"/>
            <a:ext cx="2959735" cy="7950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2000" b="1"/>
              <a:t>METHODOLOGIES</a:t>
            </a:r>
            <a:endParaRPr lang="en-IN" altLang="en-US" sz="2000" b="1"/>
          </a:p>
        </p:txBody>
      </p:sp>
      <p:sp>
        <p:nvSpPr>
          <p:cNvPr id="13" name="Rectangles 12"/>
          <p:cNvSpPr/>
          <p:nvPr/>
        </p:nvSpPr>
        <p:spPr>
          <a:xfrm>
            <a:off x="509270" y="1054100"/>
            <a:ext cx="11478260" cy="46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r>
              <a:rPr lang="en-IN" altLang="en-US" sz="1600" b="1"/>
              <a:t>DATA CLEANING AND VISUALISING</a:t>
            </a:r>
            <a:endParaRPr lang="en-IN" altLang="en-US" sz="1600" b="1"/>
          </a:p>
          <a:p>
            <a:pPr marL="342900" indent="-342900" algn="l">
              <a:buFont typeface="Wingdings" panose="05000000000000000000" charset="0"/>
              <a:buChar char="ü"/>
            </a:pPr>
            <a:endParaRPr lang="en-IN" altLang="en-US" sz="1600" b="1"/>
          </a:p>
          <a:p>
            <a:pPr indent="0" algn="l">
              <a:buFont typeface="Wingdings" panose="05000000000000000000" charset="0"/>
              <a:buNone/>
            </a:pPr>
            <a:endParaRPr lang="en-IN" altLang="en-US" sz="1600" b="1"/>
          </a:p>
          <a:p>
            <a:pPr marL="342900" indent="-342900" algn="l">
              <a:buFont typeface="Wingdings" panose="05000000000000000000" charset="0"/>
              <a:buChar char="ü"/>
            </a:pPr>
            <a:r>
              <a:rPr lang="en-IN" altLang="en-US" sz="1600" b="1">
                <a:sym typeface="+mn-ea"/>
              </a:rPr>
              <a:t>FEATURE EXTRACTION</a:t>
            </a:r>
            <a:endParaRPr lang="en-IN" altLang="en-US" sz="1600" b="1"/>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r>
              <a:rPr lang="en-IN" altLang="en-US" sz="1600" b="1"/>
              <a:t>BOW(Bag Of Words)</a:t>
            </a:r>
            <a:endParaRPr lang="en-IN" altLang="en-US" sz="1600" b="1"/>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r>
              <a:rPr lang="en-IN" altLang="en-US" sz="1600" b="1"/>
              <a:t>TF-IDF(Term Frequency Identification)</a:t>
            </a:r>
            <a:endParaRPr lang="en-IN" altLang="en-US" sz="1600" b="1"/>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r>
              <a:rPr lang="en-IN" altLang="en-US" sz="1600" b="1"/>
              <a:t> WORD2VEC(Words to Vectorization)</a:t>
            </a:r>
            <a:endParaRPr lang="en-IN" altLang="en-US" sz="1600" b="1"/>
          </a:p>
          <a:p>
            <a:pPr marL="342900" indent="-342900" algn="l">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10</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737870" y="0"/>
            <a:ext cx="4194810" cy="7950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2000" b="1"/>
              <a:t>SYSTEM ARCHITECTURE</a:t>
            </a:r>
            <a:endParaRPr lang="en-IN" altLang="en-US" sz="2000" b="1"/>
          </a:p>
        </p:txBody>
      </p:sp>
      <p:sp>
        <p:nvSpPr>
          <p:cNvPr id="13" name="Rectangles 12"/>
          <p:cNvSpPr/>
          <p:nvPr/>
        </p:nvSpPr>
        <p:spPr>
          <a:xfrm>
            <a:off x="737870" y="1268095"/>
            <a:ext cx="10246360" cy="40881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endParaRPr lang="en-IN" altLang="en-US" sz="2000"/>
          </a:p>
        </p:txBody>
      </p:sp>
      <p:pic>
        <p:nvPicPr>
          <p:cNvPr id="3" name="Picture 2"/>
          <p:cNvPicPr>
            <a:picLocks noChangeAspect="1"/>
          </p:cNvPicPr>
          <p:nvPr/>
        </p:nvPicPr>
        <p:blipFill>
          <a:blip r:embed="rId1"/>
          <a:stretch>
            <a:fillRect/>
          </a:stretch>
        </p:blipFill>
        <p:spPr>
          <a:xfrm>
            <a:off x="1253490" y="610870"/>
            <a:ext cx="9507855" cy="52908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11</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509270" y="0"/>
            <a:ext cx="2959735" cy="7950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2000" b="1"/>
              <a:t>FLOW CHART</a:t>
            </a:r>
            <a:endParaRPr lang="en-IN" altLang="en-US" sz="2000" b="1"/>
          </a:p>
        </p:txBody>
      </p:sp>
      <p:sp>
        <p:nvSpPr>
          <p:cNvPr id="13" name="Rectangles 12"/>
          <p:cNvSpPr/>
          <p:nvPr/>
        </p:nvSpPr>
        <p:spPr>
          <a:xfrm>
            <a:off x="509270" y="1054100"/>
            <a:ext cx="11478260" cy="46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pic>
        <p:nvPicPr>
          <p:cNvPr id="3" name="Picture 2"/>
          <p:cNvPicPr>
            <a:picLocks noChangeAspect="1"/>
          </p:cNvPicPr>
          <p:nvPr/>
        </p:nvPicPr>
        <p:blipFill>
          <a:blip r:embed="rId1"/>
          <a:stretch>
            <a:fillRect/>
          </a:stretch>
        </p:blipFill>
        <p:spPr>
          <a:xfrm>
            <a:off x="1153160" y="501650"/>
            <a:ext cx="5051425" cy="5183505"/>
          </a:xfrm>
          <a:prstGeom prst="rect">
            <a:avLst/>
          </a:prstGeom>
        </p:spPr>
      </p:pic>
      <p:pic>
        <p:nvPicPr>
          <p:cNvPr id="4" name="Picture 3"/>
          <p:cNvPicPr>
            <a:picLocks noChangeAspect="1"/>
          </p:cNvPicPr>
          <p:nvPr/>
        </p:nvPicPr>
        <p:blipFill>
          <a:blip r:embed="rId2"/>
          <a:stretch>
            <a:fillRect/>
          </a:stretch>
        </p:blipFill>
        <p:spPr>
          <a:xfrm>
            <a:off x="6496050" y="391795"/>
            <a:ext cx="5121275" cy="5292090"/>
          </a:xfrm>
          <a:prstGeom prst="rect">
            <a:avLst/>
          </a:prstGeom>
        </p:spPr>
      </p:pic>
      <p:sp>
        <p:nvSpPr>
          <p:cNvPr id="5" name="Text Box 4"/>
          <p:cNvSpPr txBox="1"/>
          <p:nvPr/>
        </p:nvSpPr>
        <p:spPr>
          <a:xfrm>
            <a:off x="7733665" y="5725795"/>
            <a:ext cx="3395345" cy="368300"/>
          </a:xfrm>
          <a:prstGeom prst="rect">
            <a:avLst/>
          </a:prstGeom>
          <a:noFill/>
        </p:spPr>
        <p:txBody>
          <a:bodyPr wrap="square" rtlCol="0">
            <a:spAutoFit/>
          </a:bodyPr>
          <a:p>
            <a:r>
              <a:rPr lang="en-IN" altLang="en-US"/>
              <a:t> For Remote user</a:t>
            </a:r>
            <a:endParaRPr lang="en-IN" altLang="en-US"/>
          </a:p>
        </p:txBody>
      </p:sp>
      <p:sp>
        <p:nvSpPr>
          <p:cNvPr id="6" name="Text Box 5"/>
          <p:cNvSpPr txBox="1"/>
          <p:nvPr/>
        </p:nvSpPr>
        <p:spPr>
          <a:xfrm>
            <a:off x="1778635" y="5713095"/>
            <a:ext cx="3380105" cy="368300"/>
          </a:xfrm>
          <a:prstGeom prst="rect">
            <a:avLst/>
          </a:prstGeom>
          <a:noFill/>
        </p:spPr>
        <p:txBody>
          <a:bodyPr wrap="square" rtlCol="0">
            <a:spAutoFit/>
          </a:bodyPr>
          <a:p>
            <a:r>
              <a:rPr lang="en-IN" altLang="en-US"/>
              <a:t>For service provider</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12</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13" name="Rectangles 12"/>
          <p:cNvSpPr/>
          <p:nvPr/>
        </p:nvSpPr>
        <p:spPr>
          <a:xfrm>
            <a:off x="509270" y="1054100"/>
            <a:ext cx="11478260" cy="46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sp>
        <p:nvSpPr>
          <p:cNvPr id="2" name="Text Box 1"/>
          <p:cNvSpPr txBox="1"/>
          <p:nvPr/>
        </p:nvSpPr>
        <p:spPr>
          <a:xfrm>
            <a:off x="629920" y="408940"/>
            <a:ext cx="5264785" cy="645160"/>
          </a:xfrm>
          <a:prstGeom prst="rect">
            <a:avLst/>
          </a:prstGeom>
          <a:noFill/>
        </p:spPr>
        <p:txBody>
          <a:bodyPr wrap="square" rtlCol="0">
            <a:spAutoFit/>
          </a:bodyPr>
          <a:p>
            <a:r>
              <a:rPr lang="en-IN" altLang="en-US" sz="3600"/>
              <a:t>Input</a:t>
            </a:r>
            <a:endParaRPr lang="en-IN" altLang="en-US" sz="3600"/>
          </a:p>
        </p:txBody>
      </p:sp>
      <p:pic>
        <p:nvPicPr>
          <p:cNvPr id="3" name="Picture 2" descr="variable details"/>
          <p:cNvPicPr>
            <a:picLocks noChangeAspect="1"/>
          </p:cNvPicPr>
          <p:nvPr/>
        </p:nvPicPr>
        <p:blipFill>
          <a:blip r:embed="rId1"/>
          <a:stretch>
            <a:fillRect/>
          </a:stretch>
        </p:blipFill>
        <p:spPr>
          <a:xfrm>
            <a:off x="3007995" y="1612900"/>
            <a:ext cx="6480810" cy="30835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13</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13" name="Rectangles 12"/>
          <p:cNvSpPr/>
          <p:nvPr/>
        </p:nvSpPr>
        <p:spPr>
          <a:xfrm>
            <a:off x="509270" y="1054100"/>
            <a:ext cx="11478260" cy="46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sp>
        <p:nvSpPr>
          <p:cNvPr id="2" name="Text Box 1"/>
          <p:cNvSpPr txBox="1"/>
          <p:nvPr/>
        </p:nvSpPr>
        <p:spPr>
          <a:xfrm>
            <a:off x="10160" y="16510"/>
            <a:ext cx="2774950" cy="645160"/>
          </a:xfrm>
          <a:prstGeom prst="rect">
            <a:avLst/>
          </a:prstGeom>
          <a:noFill/>
        </p:spPr>
        <p:txBody>
          <a:bodyPr wrap="square" rtlCol="0">
            <a:spAutoFit/>
          </a:bodyPr>
          <a:p>
            <a:r>
              <a:rPr lang="en-IN" altLang="en-US" sz="3600"/>
              <a:t>Output</a:t>
            </a:r>
            <a:endParaRPr lang="en-IN" altLang="en-US" sz="3600"/>
          </a:p>
        </p:txBody>
      </p:sp>
      <p:pic>
        <p:nvPicPr>
          <p:cNvPr id="3" name="Picture 2" descr="review"/>
          <p:cNvPicPr>
            <a:picLocks noChangeAspect="1"/>
          </p:cNvPicPr>
          <p:nvPr/>
        </p:nvPicPr>
        <p:blipFill>
          <a:blip r:embed="rId1"/>
          <a:stretch>
            <a:fillRect/>
          </a:stretch>
        </p:blipFill>
        <p:spPr>
          <a:xfrm>
            <a:off x="10160" y="661670"/>
            <a:ext cx="12181840" cy="53994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14</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13" name="Rectangles 12"/>
          <p:cNvSpPr/>
          <p:nvPr/>
        </p:nvSpPr>
        <p:spPr>
          <a:xfrm>
            <a:off x="509270" y="1054100"/>
            <a:ext cx="11478260" cy="46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sp>
        <p:nvSpPr>
          <p:cNvPr id="2" name="Text Box 1"/>
          <p:cNvSpPr txBox="1"/>
          <p:nvPr/>
        </p:nvSpPr>
        <p:spPr>
          <a:xfrm>
            <a:off x="10160" y="23495"/>
            <a:ext cx="5264785" cy="645160"/>
          </a:xfrm>
          <a:prstGeom prst="rect">
            <a:avLst/>
          </a:prstGeom>
          <a:noFill/>
        </p:spPr>
        <p:txBody>
          <a:bodyPr wrap="square" rtlCol="0">
            <a:spAutoFit/>
          </a:bodyPr>
          <a:p>
            <a:r>
              <a:rPr lang="en-IN" altLang="en-US" sz="3600"/>
              <a:t>Output</a:t>
            </a:r>
            <a:endParaRPr lang="en-IN" altLang="en-US" sz="3600"/>
          </a:p>
        </p:txBody>
      </p:sp>
      <p:pic>
        <p:nvPicPr>
          <p:cNvPr id="3" name="Picture 2" descr="result"/>
          <p:cNvPicPr>
            <a:picLocks noChangeAspect="1"/>
          </p:cNvPicPr>
          <p:nvPr/>
        </p:nvPicPr>
        <p:blipFill>
          <a:blip r:embed="rId1"/>
          <a:stretch>
            <a:fillRect/>
          </a:stretch>
        </p:blipFill>
        <p:spPr>
          <a:xfrm>
            <a:off x="10160" y="669290"/>
            <a:ext cx="12181840" cy="54432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15</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509270" y="473710"/>
            <a:ext cx="2959735" cy="7950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2000" b="1"/>
              <a:t>CONCLUSION</a:t>
            </a:r>
            <a:endParaRPr lang="en-IN" altLang="en-US" sz="2000" b="1"/>
          </a:p>
        </p:txBody>
      </p:sp>
      <p:sp>
        <p:nvSpPr>
          <p:cNvPr id="13" name="Rectangles 12"/>
          <p:cNvSpPr/>
          <p:nvPr/>
        </p:nvSpPr>
        <p:spPr>
          <a:xfrm>
            <a:off x="509270" y="1054100"/>
            <a:ext cx="11478260" cy="46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r>
              <a:rPr lang="en-IN" altLang="en-US" b="1"/>
              <a:t>Reviews are becoming an integral part of our daily lives; whether go for shopping, purchase something online or go to some restaurant, we first check the reviews to make the right decisions.</a:t>
            </a:r>
            <a:endParaRPr lang="en-IN" altLang="en-US" b="1"/>
          </a:p>
          <a:p>
            <a:pPr marL="342900" indent="-342900" algn="l">
              <a:buFont typeface="Wingdings" panose="05000000000000000000" charset="0"/>
              <a:buChar char="ü"/>
            </a:pPr>
            <a:endParaRPr lang="en-IN" altLang="en-US" b="1"/>
          </a:p>
          <a:p>
            <a:pPr marL="342900" indent="-342900" algn="l">
              <a:buFont typeface="Wingdings" panose="05000000000000000000" charset="0"/>
              <a:buChar char="ü"/>
            </a:pPr>
            <a:endParaRPr lang="en-IN" altLang="en-US" b="1"/>
          </a:p>
          <a:p>
            <a:pPr marL="342900" indent="-342900" algn="l">
              <a:buFont typeface="Wingdings" panose="05000000000000000000" charset="0"/>
              <a:buChar char="ü"/>
            </a:pPr>
            <a:r>
              <a:rPr lang="en-IN" altLang="en-US" b="1"/>
              <a:t> Motivated by this, in this research sentiment analysis of drug reviews was studied to build a drug recommender.</a:t>
            </a:r>
            <a:endParaRPr lang="en-IN" altLang="en-US" b="1"/>
          </a:p>
          <a:p>
            <a:pPr marL="342900" indent="-342900" algn="l">
              <a:buFont typeface="Wingdings" panose="05000000000000000000" charset="0"/>
              <a:buChar char="ü"/>
            </a:pPr>
            <a:endParaRPr lang="en-IN" altLang="en-US" b="1"/>
          </a:p>
          <a:p>
            <a:pPr marL="342900" indent="-342900" algn="l">
              <a:buFont typeface="Wingdings" panose="05000000000000000000" charset="0"/>
              <a:buChar char="ü"/>
            </a:pPr>
            <a:endParaRPr lang="en-IN" altLang="en-US" b="1"/>
          </a:p>
          <a:p>
            <a:pPr marL="342900" indent="-342900" algn="l">
              <a:buFont typeface="Wingdings" panose="05000000000000000000" charset="0"/>
              <a:buChar char="ü"/>
            </a:pPr>
            <a:r>
              <a:rPr lang="en-IN" altLang="en-US" b="1"/>
              <a:t>Future work involves comparison of different oversampling techniques, using different algorithms and optimization of algorithms to improve the performance of the recommender system.</a:t>
            </a:r>
            <a:endParaRPr lang="en-IN" altLang="en-US" b="1"/>
          </a:p>
          <a:p>
            <a:pPr marL="342900" indent="-342900" algn="ctr">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 name="Rectangles 12"/>
          <p:cNvSpPr/>
          <p:nvPr/>
        </p:nvSpPr>
        <p:spPr>
          <a:xfrm>
            <a:off x="509270" y="1054100"/>
            <a:ext cx="11478260" cy="46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Wingdings" panose="05000000000000000000" charset="0"/>
              <a:buChar char="ü"/>
            </a:pPr>
            <a:endParaRPr lang="en-IN" altLang="en-US" sz="1600" b="1"/>
          </a:p>
          <a:p>
            <a:pPr marL="342900" indent="-342900" algn="l">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ctr">
              <a:buFont typeface="Wingdings" panose="05000000000000000000" charset="0"/>
              <a:buChar char="ü"/>
            </a:pPr>
            <a:endParaRPr lang="en-IN" altLang="en-US" sz="1600" b="1"/>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sp>
        <p:nvSpPr>
          <p:cNvPr id="2" name="Text Box 1"/>
          <p:cNvSpPr txBox="1"/>
          <p:nvPr/>
        </p:nvSpPr>
        <p:spPr>
          <a:xfrm>
            <a:off x="3463925" y="2513965"/>
            <a:ext cx="5264785" cy="1014730"/>
          </a:xfrm>
          <a:prstGeom prst="rect">
            <a:avLst/>
          </a:prstGeom>
          <a:noFill/>
        </p:spPr>
        <p:txBody>
          <a:bodyPr wrap="square" rtlCol="0">
            <a:spAutoFit/>
          </a:bodyPr>
          <a:p>
            <a:r>
              <a:rPr lang="en-IN" altLang="en-US" sz="6000"/>
              <a:t>THANK  YOU</a:t>
            </a:r>
            <a:endParaRPr lang="en-IN" altLang="en-US"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96875"/>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1</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1040130" y="401320"/>
            <a:ext cx="10440670" cy="38842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IN" altLang="en-US" sz="3200" b="1"/>
          </a:p>
        </p:txBody>
      </p:sp>
      <p:sp>
        <p:nvSpPr>
          <p:cNvPr id="4" name="Rectangles 3"/>
          <p:cNvSpPr/>
          <p:nvPr/>
        </p:nvSpPr>
        <p:spPr>
          <a:xfrm>
            <a:off x="361950" y="250190"/>
            <a:ext cx="3649980" cy="75438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3600"/>
              <a:t>Contents</a:t>
            </a:r>
            <a:endParaRPr lang="en-IN" altLang="en-US" sz="3600"/>
          </a:p>
        </p:txBody>
      </p:sp>
      <p:sp>
        <p:nvSpPr>
          <p:cNvPr id="5" name="Rectangles 4"/>
          <p:cNvSpPr/>
          <p:nvPr/>
        </p:nvSpPr>
        <p:spPr>
          <a:xfrm>
            <a:off x="908050" y="1306830"/>
            <a:ext cx="9581515" cy="431546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285750" indent="-285750" algn="just">
              <a:buFont typeface="Wingdings" panose="05000000000000000000" charset="0"/>
              <a:buChar char="Ø"/>
            </a:pPr>
            <a:r>
              <a:rPr lang="en-IN" altLang="en-US">
                <a:effectLst/>
              </a:rPr>
              <a:t>INTRODUCTION</a:t>
            </a:r>
            <a:endParaRPr lang="en-IN" altLang="en-US">
              <a:effectLst/>
            </a:endParaRPr>
          </a:p>
          <a:p>
            <a:pPr marL="285750" indent="-285750" algn="just">
              <a:buFont typeface="Wingdings" panose="05000000000000000000" charset="0"/>
              <a:buChar char="Ø"/>
            </a:pPr>
            <a:endParaRPr lang="en-IN" altLang="en-US">
              <a:effectLst/>
            </a:endParaRPr>
          </a:p>
          <a:p>
            <a:pPr marL="285750" indent="-285750" algn="just">
              <a:buFont typeface="Wingdings" panose="05000000000000000000" charset="0"/>
              <a:buChar char="Ø"/>
            </a:pPr>
            <a:r>
              <a:rPr lang="en-IN" altLang="en-US">
                <a:effectLst/>
              </a:rPr>
              <a:t>EXISTING SYSTEM</a:t>
            </a:r>
            <a:endParaRPr lang="en-IN" altLang="en-US">
              <a:effectLst/>
            </a:endParaRPr>
          </a:p>
          <a:p>
            <a:pPr marL="285750" indent="-285750" algn="just">
              <a:buFont typeface="Wingdings" panose="05000000000000000000" charset="0"/>
              <a:buChar char="Ø"/>
            </a:pPr>
            <a:endParaRPr lang="en-IN" altLang="en-US">
              <a:effectLst/>
            </a:endParaRPr>
          </a:p>
          <a:p>
            <a:pPr marL="285750" indent="-285750" algn="just">
              <a:buFont typeface="Wingdings" panose="05000000000000000000" charset="0"/>
              <a:buChar char="Ø"/>
            </a:pPr>
            <a:r>
              <a:rPr lang="en-IN" altLang="en-US">
                <a:effectLst/>
              </a:rPr>
              <a:t>PROPOSED SYSTEM</a:t>
            </a:r>
            <a:endParaRPr lang="en-IN" altLang="en-US">
              <a:effectLst/>
            </a:endParaRPr>
          </a:p>
          <a:p>
            <a:pPr marL="285750" indent="-285750" algn="just">
              <a:buFont typeface="Wingdings" panose="05000000000000000000" charset="0"/>
              <a:buChar char="Ø"/>
            </a:pPr>
            <a:endParaRPr lang="en-IN" altLang="en-US">
              <a:effectLst/>
            </a:endParaRPr>
          </a:p>
          <a:p>
            <a:pPr marL="285750" indent="-285750" algn="just">
              <a:buFont typeface="Wingdings" panose="05000000000000000000" charset="0"/>
              <a:buChar char="Ø"/>
            </a:pPr>
            <a:r>
              <a:rPr lang="en-IN" altLang="en-US">
                <a:effectLst/>
              </a:rPr>
              <a:t>SYSTEM REQUIREMENTS</a:t>
            </a:r>
            <a:endParaRPr lang="en-IN" altLang="en-US">
              <a:effectLst/>
            </a:endParaRPr>
          </a:p>
          <a:p>
            <a:pPr marL="285750" indent="-285750" algn="just">
              <a:buFont typeface="Wingdings" panose="05000000000000000000" charset="0"/>
              <a:buChar char="Ø"/>
            </a:pPr>
            <a:endParaRPr lang="en-IN" altLang="en-US">
              <a:effectLst/>
            </a:endParaRPr>
          </a:p>
          <a:p>
            <a:pPr marL="285750" indent="-285750" algn="just">
              <a:buFont typeface="Wingdings" panose="05000000000000000000" charset="0"/>
              <a:buChar char="Ø"/>
            </a:pPr>
            <a:r>
              <a:rPr lang="en-IN" altLang="en-US">
                <a:effectLst/>
              </a:rPr>
              <a:t>ALGORITHM AND METHODOLOGIES</a:t>
            </a:r>
            <a:endParaRPr lang="en-IN" altLang="en-US">
              <a:effectLst/>
            </a:endParaRPr>
          </a:p>
          <a:p>
            <a:pPr marL="285750" indent="-285750" algn="just">
              <a:buFont typeface="Wingdings" panose="05000000000000000000" charset="0"/>
              <a:buChar char="Ø"/>
            </a:pPr>
            <a:endParaRPr lang="en-IN" altLang="en-US">
              <a:effectLst/>
            </a:endParaRPr>
          </a:p>
          <a:p>
            <a:pPr marL="285750" indent="-285750" algn="just">
              <a:buFont typeface="Wingdings" panose="05000000000000000000" charset="0"/>
              <a:buChar char="Ø"/>
            </a:pPr>
            <a:r>
              <a:rPr lang="en-IN" altLang="en-US">
                <a:effectLst/>
              </a:rPr>
              <a:t>SYSTEM ARCHITECTURE</a:t>
            </a:r>
            <a:endParaRPr lang="en-IN" altLang="en-US">
              <a:effectLst/>
            </a:endParaRPr>
          </a:p>
          <a:p>
            <a:pPr marL="285750" indent="-285750" algn="just">
              <a:buFont typeface="Wingdings" panose="05000000000000000000" charset="0"/>
              <a:buChar char="Ø"/>
            </a:pPr>
            <a:endParaRPr lang="en-IN" altLang="en-US">
              <a:effectLst/>
            </a:endParaRPr>
          </a:p>
          <a:p>
            <a:pPr marL="285750" indent="-285750" algn="just">
              <a:buFont typeface="Wingdings" panose="05000000000000000000" charset="0"/>
              <a:buChar char="Ø"/>
            </a:pPr>
            <a:r>
              <a:rPr lang="en-IN" altLang="en-US">
                <a:effectLst/>
              </a:rPr>
              <a:t>FLOW CHART</a:t>
            </a:r>
            <a:endParaRPr lang="en-IN" altLang="en-US">
              <a:effectLst/>
            </a:endParaRPr>
          </a:p>
          <a:p>
            <a:pPr marL="285750" indent="-285750" algn="just">
              <a:buFont typeface="Wingdings" panose="05000000000000000000" charset="0"/>
              <a:buChar char="Ø"/>
            </a:pPr>
            <a:endParaRPr lang="en-IN" altLang="en-US">
              <a:effectLst/>
            </a:endParaRPr>
          </a:p>
          <a:p>
            <a:pPr marL="285750" indent="-285750" algn="just">
              <a:buFont typeface="Wingdings" panose="05000000000000000000" charset="0"/>
              <a:buChar char="Ø"/>
            </a:pPr>
            <a:r>
              <a:rPr lang="en-IN" altLang="en-US">
                <a:effectLst/>
              </a:rPr>
              <a:t>INPUT &amp; OUTPUT</a:t>
            </a:r>
            <a:endParaRPr lang="en-IN" altLang="en-US">
              <a:effectLst/>
            </a:endParaRPr>
          </a:p>
          <a:p>
            <a:pPr marL="285750" indent="-285750" algn="just">
              <a:buFont typeface="Wingdings" panose="05000000000000000000" charset="0"/>
              <a:buChar char="Ø"/>
            </a:pPr>
            <a:endParaRPr lang="en-IN" altLang="en-US">
              <a:effectLst/>
            </a:endParaRPr>
          </a:p>
          <a:p>
            <a:pPr marL="285750" indent="-285750" algn="just">
              <a:buFont typeface="Wingdings" panose="05000000000000000000" charset="0"/>
              <a:buChar char="Ø"/>
            </a:pPr>
            <a:r>
              <a:rPr lang="en-IN" altLang="en-US">
                <a:effectLst/>
              </a:rPr>
              <a:t>CONCLUSION</a:t>
            </a:r>
            <a:endParaRPr lang="en-IN" altLang="en-US">
              <a:effectLst/>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96875"/>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2</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615950" y="174625"/>
            <a:ext cx="2944495" cy="9588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2400" b="1"/>
              <a:t>I</a:t>
            </a:r>
            <a:r>
              <a:rPr lang="en-IN" altLang="en-US" sz="2000" b="1"/>
              <a:t>NTRODUCTION:</a:t>
            </a:r>
            <a:endParaRPr lang="en-IN" altLang="en-US" sz="2000" b="1"/>
          </a:p>
        </p:txBody>
      </p:sp>
      <p:sp>
        <p:nvSpPr>
          <p:cNvPr id="13" name="Rectangles 12"/>
          <p:cNvSpPr/>
          <p:nvPr/>
        </p:nvSpPr>
        <p:spPr>
          <a:xfrm>
            <a:off x="509270" y="1134110"/>
            <a:ext cx="11477625" cy="5001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r>
              <a:rPr lang="en-IN" altLang="en-US" sz="2000"/>
              <a:t>Medicine is the field of health and healing. It includes nurses, doctors, and various specialists. It covers diagnosis, treatment, and prevention of disease, medical research, and many other aspects of health.</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sym typeface="+mn-ea"/>
              </a:rPr>
              <a:t>Every day a new study comes up with accompanying more drugs, tests, accessible for clinical staff every day. </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sym typeface="+mn-ea"/>
              </a:rPr>
              <a:t> </a:t>
            </a:r>
            <a:r>
              <a:rPr lang="en-IN" altLang="en-US" sz="2000">
                <a:sym typeface="+mn-ea"/>
              </a:rPr>
              <a:t>But there will be a shortage of doctors, particularly in rural areas where the quantity of specialists is less compared to urban areas.</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 Thus, the number of doctors can’t be expanded quickly in a short time frame.</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Accordingly, it turns out to be progressively challenging for doctors to choose which treatment or medications to give to a patient based on indications, past clinical history.</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96875"/>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2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3</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623570" y="473710"/>
            <a:ext cx="2845435" cy="10960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2000" b="1"/>
              <a:t>EXISTING SYSTEM</a:t>
            </a:r>
            <a:endParaRPr lang="en-IN" altLang="en-US" sz="2000" b="1"/>
          </a:p>
        </p:txBody>
      </p:sp>
      <p:sp>
        <p:nvSpPr>
          <p:cNvPr id="13" name="Rectangles 12"/>
          <p:cNvSpPr/>
          <p:nvPr/>
        </p:nvSpPr>
        <p:spPr>
          <a:xfrm>
            <a:off x="509270" y="635000"/>
            <a:ext cx="11477625" cy="495808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In the current healthcare system, doctors and pharmacists typically rely on clinical trials, drug labels, and their own expertise to recommend drugs to patients. </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However, these methods do not always take into account the patient's individual experiences and preferences.</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In the existing work, the system did not implement an exact sentiment analysis for large data sets.</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4</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676275" y="783590"/>
            <a:ext cx="5674995" cy="5461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2000" b="1"/>
              <a:t>DISADVANTAGES OF EXISTING SYSTEM</a:t>
            </a:r>
            <a:endParaRPr lang="en-IN" altLang="en-US" sz="2000" b="1"/>
          </a:p>
        </p:txBody>
      </p:sp>
      <p:sp>
        <p:nvSpPr>
          <p:cNvPr id="13" name="Rectangles 12"/>
          <p:cNvSpPr/>
          <p:nvPr/>
        </p:nvSpPr>
        <p:spPr>
          <a:xfrm>
            <a:off x="509270" y="1602105"/>
            <a:ext cx="11477625" cy="45339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indent="0" algn="l">
              <a:buFont typeface="Arial" panose="020B0604020202020204" pitchFamily="34" charset="0"/>
              <a:buNone/>
            </a:pPr>
            <a:endParaRPr lang="en-IN" altLang="en-US" sz="2000"/>
          </a:p>
          <a:p>
            <a:pPr marL="342900" indent="-342900" algn="l">
              <a:buFont typeface="Arial" panose="020B0604020202020204" pitchFamily="34" charset="0"/>
              <a:buChar char="•"/>
            </a:pPr>
            <a:r>
              <a:rPr lang="en-IN" altLang="en-US" sz="2000"/>
              <a:t>In the existing work, the system did not implement an exact sentiment analysis for large data sets.</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Limited Data Sources.</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Language Barriers.</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Limited Accuracy: </a:t>
            </a:r>
            <a:endParaRPr lang="en-IN" altLang="en-US" sz="2000"/>
          </a:p>
          <a:p>
            <a:pPr marL="342900" indent="-342900" algn="l">
              <a:buFont typeface="Arial" panose="020B0604020202020204" pitchFamily="34" charset="0"/>
              <a:buChar char="•"/>
            </a:pPr>
            <a:endParaRPr lang="en-IN" altLang="en-US" sz="2000"/>
          </a:p>
          <a:p>
            <a:pPr indent="0" algn="l">
              <a:buFont typeface="Arial" panose="020B0604020202020204" pitchFamily="34" charset="0"/>
              <a:buNone/>
            </a:pP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5</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509270" y="473710"/>
            <a:ext cx="2959735" cy="7950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2000" b="1"/>
              <a:t>PROPOSED SYSTEM</a:t>
            </a:r>
            <a:endParaRPr lang="en-IN" altLang="en-US" sz="2000" b="1"/>
          </a:p>
        </p:txBody>
      </p:sp>
      <p:sp>
        <p:nvSpPr>
          <p:cNvPr id="13" name="Rectangles 12"/>
          <p:cNvSpPr/>
          <p:nvPr/>
        </p:nvSpPr>
        <p:spPr>
          <a:xfrm>
            <a:off x="509270" y="1102360"/>
            <a:ext cx="11478260" cy="4762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r>
              <a:rPr lang="en-IN" altLang="en-US" sz="2000"/>
              <a:t>The proposed system leverages machine learning algorithms and sentiment analysis techniques to analyze patient reviews of drugs and provide personalized drug recommendations based on the patient's sentiments and experiences.</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The system uses natural language processing (NLP) techniques to extract relevant features such as drug efficacy, safety, and side effects from the patient reviews. </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The proposed system has the potential to provide personalized and effective drug recommendations to patients based on their past experiences and sentiments shared in drug reviews.</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sym typeface="+mn-ea"/>
              </a:rPr>
              <a:t>The extracted features are then used to train a sentiment analysis model that can classify the reviews as positive, negative, or neutral.</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6</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376555" y="473710"/>
            <a:ext cx="5128895" cy="7950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2000" b="1"/>
              <a:t>ADVANTAGES OF PROPOSED SYSTEM</a:t>
            </a:r>
            <a:endParaRPr lang="en-IN" altLang="en-US" sz="2000" b="1"/>
          </a:p>
        </p:txBody>
      </p:sp>
      <p:sp>
        <p:nvSpPr>
          <p:cNvPr id="13" name="Rectangles 12"/>
          <p:cNvSpPr/>
          <p:nvPr/>
        </p:nvSpPr>
        <p:spPr>
          <a:xfrm>
            <a:off x="737870" y="1268095"/>
            <a:ext cx="10246360" cy="40881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marL="342900" indent="-342900" algn="l">
              <a:buFont typeface="Arial" panose="020B0604020202020204" pitchFamily="34" charset="0"/>
              <a:buChar char="•"/>
            </a:pPr>
            <a:r>
              <a:rPr lang="en-IN" altLang="en-US" sz="2000"/>
              <a:t>The system is more effective since it presents the proposed algorithm used in natural language processing responsible for counting the number of times of all the tokens in review or document.</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Personalized Recommendations that it takes into account the patient's medical history, age, gender, and other factors to provide tailored recommendations.</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Performance will be Enhanced.</a:t>
            </a:r>
            <a:endParaRPr lang="en-IN" altLang="en-US" sz="2000"/>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r>
              <a:rPr lang="en-IN" altLang="en-US" sz="2000"/>
              <a:t> Improve patient outcomes, reduce healthcare costs, and provide valuable data-driven insights for healthcare providers.</a:t>
            </a:r>
            <a:endParaRPr lang="en-I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7</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737235" y="473710"/>
            <a:ext cx="3591560" cy="7950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2000" b="1"/>
              <a:t>SYSTEM REQUIREMENTS</a:t>
            </a:r>
            <a:endParaRPr lang="en-IN" altLang="en-US" sz="2000" b="1"/>
          </a:p>
        </p:txBody>
      </p:sp>
      <p:sp>
        <p:nvSpPr>
          <p:cNvPr id="13" name="Rectangles 12"/>
          <p:cNvSpPr/>
          <p:nvPr/>
        </p:nvSpPr>
        <p:spPr>
          <a:xfrm>
            <a:off x="737870" y="1268095"/>
            <a:ext cx="10246360" cy="40881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indent="0" algn="l">
              <a:buFont typeface="Arial" panose="020B0604020202020204" pitchFamily="34" charset="0"/>
              <a:buNone/>
            </a:pPr>
            <a:r>
              <a:rPr lang="en-IN" altLang="en-US" sz="2000"/>
              <a:t>    </a:t>
            </a:r>
            <a:r>
              <a:rPr lang="en-IN" altLang="en-US" sz="2000" u="sng"/>
              <a:t>HARDWARE REQUIREMENTS</a:t>
            </a:r>
            <a:r>
              <a:rPr lang="en-IN" altLang="en-US" sz="2000"/>
              <a:t>: </a:t>
            </a:r>
            <a:endParaRPr lang="en-IN" altLang="en-US" sz="2000"/>
          </a:p>
          <a:p>
            <a:pPr marL="342900" indent="-342900" algn="l">
              <a:buFont typeface="Wingdings" panose="05000000000000000000" charset="0"/>
              <a:buChar char="v"/>
            </a:pPr>
            <a:r>
              <a:rPr lang="en-IN" altLang="en-US" sz="2000"/>
              <a:t>System              :   i3 Processor.</a:t>
            </a:r>
            <a:endParaRPr lang="en-IN" altLang="en-US" sz="2000"/>
          </a:p>
          <a:p>
            <a:pPr marL="342900" indent="-342900" algn="l">
              <a:buFont typeface="Wingdings" panose="05000000000000000000" charset="0"/>
              <a:buChar char="v"/>
            </a:pPr>
            <a:r>
              <a:rPr lang="en-IN" altLang="en-US" sz="2000"/>
              <a:t>Hard Disk        :  500 GB.</a:t>
            </a:r>
            <a:endParaRPr lang="en-IN" altLang="en-US" sz="2000"/>
          </a:p>
          <a:p>
            <a:pPr marL="342900" indent="-342900" algn="l">
              <a:buFont typeface="Wingdings" panose="05000000000000000000" charset="0"/>
              <a:buChar char="v"/>
            </a:pPr>
            <a:r>
              <a:rPr lang="en-IN" altLang="en-US" sz="2000"/>
              <a:t>Monitor            : 15’’ LED</a:t>
            </a:r>
            <a:endParaRPr lang="en-IN" altLang="en-US" sz="2000"/>
          </a:p>
          <a:p>
            <a:pPr marL="342900" indent="-342900" algn="l">
              <a:buFont typeface="Wingdings" panose="05000000000000000000" charset="0"/>
              <a:buChar char="v"/>
            </a:pPr>
            <a:r>
              <a:rPr lang="en-IN" altLang="en-US" sz="2000"/>
              <a:t>Input Devices  : Keyboard, Mouse</a:t>
            </a:r>
            <a:endParaRPr lang="en-IN" altLang="en-US" sz="2000"/>
          </a:p>
          <a:p>
            <a:pPr marL="342900" indent="-342900" algn="l">
              <a:buFont typeface="Wingdings" panose="05000000000000000000" charset="0"/>
              <a:buChar char="v"/>
            </a:pPr>
            <a:r>
              <a:rPr lang="en-IN" altLang="en-US" sz="2000"/>
              <a:t>Ram                  : 4 GB</a:t>
            </a:r>
            <a:endParaRPr lang="en-IN" altLang="en-US" sz="2000"/>
          </a:p>
          <a:p>
            <a:pPr marL="342900" indent="-342900" algn="l">
              <a:buNone/>
            </a:pPr>
            <a:endParaRPr lang="en-IN" altLang="en-US" sz="2000"/>
          </a:p>
          <a:p>
            <a:pPr indent="0" algn="l">
              <a:buNone/>
            </a:pPr>
            <a:r>
              <a:rPr lang="en-IN" altLang="en-US" sz="2000"/>
              <a:t>    </a:t>
            </a:r>
            <a:r>
              <a:rPr lang="en-IN" altLang="en-US" sz="2000" u="sng"/>
              <a:t> SOFTWARE REQUIREMENTS: </a:t>
            </a:r>
            <a:endParaRPr lang="en-IN" altLang="en-US" sz="2000" u="sng"/>
          </a:p>
          <a:p>
            <a:pPr marL="342900" indent="-342900" algn="l">
              <a:buFont typeface="Wingdings" panose="05000000000000000000" charset="0"/>
              <a:buChar char="v"/>
            </a:pPr>
            <a:r>
              <a:rPr lang="en-IN" altLang="en-US" sz="2000"/>
              <a:t>Operating system   : Windows 10.</a:t>
            </a:r>
            <a:endParaRPr lang="en-IN" altLang="en-US" sz="2000"/>
          </a:p>
          <a:p>
            <a:pPr marL="342900" indent="-342900" algn="l">
              <a:buFont typeface="Wingdings" panose="05000000000000000000" charset="0"/>
              <a:buChar char="v"/>
            </a:pPr>
            <a:r>
              <a:rPr lang="en-IN" altLang="en-US" sz="2000"/>
              <a:t>Coding Language   : Python 3.8</a:t>
            </a:r>
            <a:endParaRPr lang="en-IN" altLang="en-US" sz="2000"/>
          </a:p>
          <a:p>
            <a:pPr marL="342900" indent="-342900" algn="l">
              <a:buFont typeface="Wingdings" panose="05000000000000000000" charset="0"/>
              <a:buChar char="v"/>
            </a:pPr>
            <a:r>
              <a:rPr lang="en-IN" altLang="en-US" sz="2000"/>
              <a:t>Web Framework     : Flask</a:t>
            </a:r>
            <a:endParaRPr lang="en-I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94000"/>
                <a:lumOff val="6000"/>
              </a:schemeClr>
            </a:gs>
            <a:gs pos="100000">
              <a:schemeClr val="bg2"/>
            </a:gs>
          </a:gsLst>
          <a:path path="circle"/>
        </a:gradFill>
        <a:effectLst/>
      </p:bgPr>
    </p:bg>
    <p:spTree>
      <p:nvGrpSpPr>
        <p:cNvPr id="1" name=""/>
        <p:cNvGrpSpPr/>
        <p:nvPr/>
      </p:nvGrpSpPr>
      <p:grpSpPr/>
      <p:grpSp>
        <p:nvGrpSpPr>
          <p:cNvPr id="14351" name="Google Shape;103;p13"/>
          <p:cNvGrpSpPr/>
          <p:nvPr/>
        </p:nvGrpSpPr>
        <p:grpSpPr>
          <a:xfrm>
            <a:off x="10181" y="6136139"/>
            <a:ext cx="12191797" cy="713691"/>
            <a:chOff x="-2" y="9568581"/>
            <a:chExt cx="19010314" cy="1112119"/>
          </a:xfrm>
        </p:grpSpPr>
        <p:grpSp>
          <p:nvGrpSpPr>
            <p:cNvPr id="14352"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fontAlgn="auto">
                <a:spcBef>
                  <a:spcPts val="0"/>
                </a:spcBef>
                <a:spcAft>
                  <a:spcPts val="0"/>
                </a:spcAft>
                <a:buNone/>
              </a:pPr>
              <a:endParaRPr sz="1155" strike="noStrike" noProof="1">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13"/>
          <p:cNvSpPr txBox="1"/>
          <p:nvPr/>
        </p:nvSpPr>
        <p:spPr>
          <a:xfrm>
            <a:off x="1039495" y="6266180"/>
            <a:ext cx="8400415" cy="365760"/>
          </a:xfrm>
          <a:prstGeom prst="rect">
            <a:avLst/>
          </a:prstGeom>
          <a:noFill/>
          <a:ln>
            <a:noFill/>
          </a:ln>
        </p:spPr>
        <p:txBody>
          <a:bodyPr spcFirstLastPara="1" wrap="square" lIns="58633" tIns="29308" rIns="58633" bIns="29308" anchor="t" anchorCtr="0">
            <a:spAutoFit/>
          </a:bodyPr>
          <a:lstStyle/>
          <a:p>
            <a:pPr marR="0" fontAlgn="auto">
              <a:spcBef>
                <a:spcPts val="0"/>
              </a:spcBef>
              <a:spcAft>
                <a:spcPts val="0"/>
              </a:spcAft>
              <a:buNone/>
            </a:pP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D</a:t>
            </a:r>
            <a:r>
              <a:rPr 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epartment</a:t>
            </a:r>
            <a:r>
              <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rPr>
              <a:t> of Computer Science and Engineering</a:t>
            </a:r>
            <a:endParaRPr lang="en-IN" altLang="en-US" sz="2000" noProof="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ph type="sldNum" sz="quarter" idx="12"/>
          </p:nvPr>
        </p:nvSpPr>
        <p:spPr>
          <a:xfrm>
            <a:off x="11617586" y="6356050"/>
            <a:ext cx="369572" cy="249436"/>
          </a:xfrm>
        </p:spPr>
        <p:txBody>
          <a:bodyPr wrap="square" lIns="58633" tIns="29308" rIns="58633" bIns="29308"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pPr>
            <a:r>
              <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rPr>
              <a:t>8</a:t>
            </a:r>
            <a:endParaRPr kumimoji="0" lang="en-IN" sz="1400" b="1" i="0" u="none" strike="noStrike" kern="0" cap="none" spc="0" normalizeH="0" baseline="0" noProof="1">
              <a:solidFill>
                <a:schemeClr val="lt1"/>
              </a:solidFill>
              <a:latin typeface="Calibri" panose="020F0502020204030204"/>
              <a:ea typeface="Calibri" panose="020F0502020204030204"/>
              <a:cs typeface="Calibri" panose="020F0502020204030204"/>
            </a:endParaRPr>
          </a:p>
        </p:txBody>
      </p:sp>
      <p:sp>
        <p:nvSpPr>
          <p:cNvPr id="2" name="Rectangles 1"/>
          <p:cNvSpPr/>
          <p:nvPr/>
        </p:nvSpPr>
        <p:spPr>
          <a:xfrm>
            <a:off x="312420" y="473710"/>
            <a:ext cx="2373630" cy="7950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2000" b="1"/>
              <a:t>ALGORITHM  </a:t>
            </a:r>
            <a:endParaRPr lang="en-IN" altLang="en-US" sz="2000" b="1"/>
          </a:p>
        </p:txBody>
      </p:sp>
      <p:sp>
        <p:nvSpPr>
          <p:cNvPr id="13" name="Rectangles 12"/>
          <p:cNvSpPr/>
          <p:nvPr/>
        </p:nvSpPr>
        <p:spPr>
          <a:xfrm>
            <a:off x="509270" y="1088390"/>
            <a:ext cx="11478260" cy="47790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indent="0" algn="l">
              <a:buFont typeface="Arial" panose="020B0604020202020204" pitchFamily="34" charset="0"/>
              <a:buNone/>
            </a:pPr>
            <a:r>
              <a:rPr lang="en-IN" altLang="en-US" sz="1600" b="1"/>
              <a:t>      </a:t>
            </a:r>
            <a:endParaRPr lang="en-IN" altLang="en-US" sz="2000" b="1"/>
          </a:p>
          <a:p>
            <a:pPr marL="342900" indent="-342900" algn="l">
              <a:buFont typeface="Arial" panose="020B0604020202020204" pitchFamily="34" charset="0"/>
              <a:buChar char="•"/>
            </a:pPr>
            <a:endParaRPr lang="en-IN" altLang="en-US" sz="2000" b="1"/>
          </a:p>
          <a:p>
            <a:pPr indent="0" algn="l">
              <a:buNone/>
            </a:pPr>
            <a:endParaRPr lang="en-IN" altLang="en-US" sz="2400"/>
          </a:p>
          <a:p>
            <a:pPr indent="0" algn="l">
              <a:buNone/>
            </a:pPr>
            <a:endParaRPr lang="en-IN" altLang="en-US" sz="2400"/>
          </a:p>
          <a:p>
            <a:pPr indent="0" algn="l">
              <a:buNone/>
            </a:pPr>
            <a:endParaRPr lang="en-IN" altLang="en-US" sz="2400"/>
          </a:p>
          <a:p>
            <a:pPr indent="0" algn="l">
              <a:buNone/>
            </a:pPr>
            <a:r>
              <a:rPr lang="en-IN" altLang="en-US" sz="2800" b="1"/>
              <a:t>RNN Bidirectional</a:t>
            </a:r>
            <a:endParaRPr lang="en-IN" altLang="en-US" sz="2800" b="1"/>
          </a:p>
          <a:p>
            <a:pPr marL="342900" indent="-342900" algn="l">
              <a:buFont typeface="Arial" panose="020B0604020202020204" pitchFamily="34" charset="0"/>
              <a:buChar char="•"/>
            </a:pPr>
            <a:endParaRPr lang="en-IN" altLang="en-US"/>
          </a:p>
          <a:p>
            <a:pPr marL="342900" indent="-342900" algn="l">
              <a:buFont typeface="Arial" panose="020B0604020202020204" pitchFamily="34" charset="0"/>
              <a:buChar char="•"/>
            </a:pPr>
            <a:r>
              <a:rPr lang="en-IN" altLang="en-US">
                <a:sym typeface="+mn-ea"/>
              </a:rPr>
              <a:t>It is a variant of recurrent neural network (RNN) that is used for natural language processing (NLP) tasks, such as sentiment analysis. The algorithm processes input sequences in both directions, from the beginning to the end and from the end to the beginning.</a:t>
            </a:r>
            <a:endParaRPr lang="en-IN" altLang="en-US"/>
          </a:p>
          <a:p>
            <a:pPr marL="342900" indent="-342900" algn="l">
              <a:buFont typeface="Arial" panose="020B0604020202020204" pitchFamily="34" charset="0"/>
              <a:buChar char="•"/>
            </a:pPr>
            <a:endParaRPr lang="en-IN" altLang="en-US"/>
          </a:p>
          <a:p>
            <a:pPr marL="342900" indent="-342900" algn="l">
              <a:buFont typeface="Arial" panose="020B0604020202020204" pitchFamily="34" charset="0"/>
              <a:buChar char="•"/>
            </a:pPr>
            <a:r>
              <a:rPr lang="en-IN" altLang="en-US"/>
              <a:t>The algorithm processes the review text as a sequence of words and learns to identify positive, negative, or neutral sentiment associated with each word in the sequence.</a:t>
            </a:r>
            <a:endParaRPr lang="en-IN" altLang="en-US"/>
          </a:p>
          <a:p>
            <a:pPr marL="342900" indent="-342900" algn="l">
              <a:buFont typeface="Arial" panose="020B0604020202020204" pitchFamily="34" charset="0"/>
              <a:buChar char="•"/>
            </a:pPr>
            <a:endParaRPr lang="en-IN" altLang="en-US"/>
          </a:p>
          <a:p>
            <a:pPr marL="342900" indent="-342900" algn="l">
              <a:buFont typeface="Arial" panose="020B0604020202020204" pitchFamily="34" charset="0"/>
              <a:buChar char="•"/>
            </a:pPr>
            <a:r>
              <a:rPr lang="en-IN" altLang="en-US"/>
              <a:t> The system uses a collaborative filtering approach to recommend drugs to users based on their preferences and the sentiment analysis of the reviews.</a:t>
            </a:r>
            <a:endParaRPr lang="en-IN" altLang="en-US"/>
          </a:p>
          <a:p>
            <a:pPr marL="342900" indent="-342900" algn="l">
              <a:buFont typeface="Arial" panose="020B0604020202020204" pitchFamily="34" charset="0"/>
              <a:buChar char="•"/>
            </a:pPr>
            <a:endParaRPr lang="en-IN" altLang="en-US"/>
          </a:p>
          <a:p>
            <a:pPr marL="342900" indent="-342900" algn="l">
              <a:buFont typeface="Arial" panose="020B0604020202020204" pitchFamily="34" charset="0"/>
              <a:buChar char="•"/>
            </a:pPr>
            <a:r>
              <a:rPr lang="en-IN" altLang="en-US"/>
              <a:t>Overall, the RNN Bidirectional algorithm is an important component of the drug recommendation system, as it enables the system to extract sentiment information from drug reviews and provide more accurate and personalized recommendations to users.</a:t>
            </a:r>
            <a:endParaRPr lang="en-IN" altLang="en-US"/>
          </a:p>
          <a:p>
            <a:pPr indent="0" algn="l">
              <a:buFont typeface="Arial" panose="020B0604020202020204" pitchFamily="34" charset="0"/>
              <a:buNone/>
            </a:pPr>
            <a:endParaRPr lang="en-IN" altLang="en-US" sz="2000" b="1"/>
          </a:p>
          <a:p>
            <a:pPr indent="0" algn="l">
              <a:buFont typeface="Arial" panose="020B0604020202020204" pitchFamily="34" charset="0"/>
              <a:buNone/>
            </a:pPr>
            <a:endParaRPr lang="en-IN" altLang="en-US" sz="1600" b="1"/>
          </a:p>
          <a:p>
            <a:pPr indent="0" algn="l">
              <a:buFont typeface="Arial" panose="020B0604020202020204" pitchFamily="34" charset="0"/>
              <a:buNone/>
            </a:pPr>
            <a:endParaRPr lang="en-IN" altLang="en-US" sz="1600" b="1"/>
          </a:p>
          <a:p>
            <a:pPr indent="0" algn="l">
              <a:buFont typeface="Arial" panose="020B0604020202020204" pitchFamily="34" charset="0"/>
              <a:buNone/>
            </a:pPr>
            <a:r>
              <a:rPr lang="en-IN" altLang="en-US" sz="1600" b="1"/>
              <a:t>        </a:t>
            </a:r>
            <a:endParaRPr lang="en-IN" altLang="en-US" sz="1600" b="1"/>
          </a:p>
          <a:p>
            <a:pPr indent="0" algn="ctr">
              <a:buNone/>
            </a:pPr>
            <a:endParaRPr lang="en-IN" altLang="en-US" sz="1600" b="1"/>
          </a:p>
          <a:p>
            <a:pPr marL="342900" indent="-342900" algn="ctr">
              <a:buFont typeface="Wingdings" panose="05000000000000000000" charset="0"/>
              <a:buChar char="ü"/>
            </a:pPr>
            <a:endParaRPr lang="en-IN" altLang="en-US" sz="1600" b="1"/>
          </a:p>
          <a:p>
            <a:pPr marL="342900" indent="-342900" algn="l">
              <a:buFont typeface="Arial" panose="020B0604020202020204" pitchFamily="34" charset="0"/>
              <a:buChar char="•"/>
            </a:pPr>
            <a:endParaRPr lang="en-IN" altLang="en-US" sz="2000"/>
          </a:p>
          <a:p>
            <a:pPr marL="342900" indent="-342900" algn="l">
              <a:buFont typeface="Arial" panose="020B0604020202020204" pitchFamily="34" charset="0"/>
              <a:buChar char="•"/>
            </a:pPr>
            <a:endParaRPr lang="en-IN" altLang="en-US" sz="2000"/>
          </a:p>
        </p:txBody>
      </p:sp>
    </p:spTree>
  </p:cSld>
  <p:clrMapOvr>
    <a:masterClrMapping/>
  </p:clrMapOvr>
</p:sld>
</file>

<file path=ppt/theme/theme1.xml><?xml version="1.0" encoding="utf-8"?>
<a:theme xmlns:a="http://schemas.openxmlformats.org/drawingml/2006/main" name="Galler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allery">
      <a:majorFont>
        <a:latin typeface="Palatino Linotype"/>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txDef>
      <a:spPr>
        <a:noFill/>
      </a:spPr>
      <a:bodyPr wrap="square" rtlCol="0">
        <a:spAutoFit/>
      </a:bodyPr>
      <a:lstStyle>
        <a:defPPr>
          <a:defRPr lang="en-US"/>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5736</Words>
  <Application>WPS Presentation</Application>
  <PresentationFormat>Widescreen</PresentationFormat>
  <Paragraphs>299</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Times New Roman</vt:lpstr>
      <vt:lpstr>Calibri</vt:lpstr>
      <vt:lpstr>Arial</vt:lpstr>
      <vt:lpstr>Wingdings</vt:lpstr>
      <vt:lpstr>Palatino Linotype</vt:lpstr>
      <vt:lpstr>Microsoft YaHei</vt:lpstr>
      <vt:lpstr>Arial Unicode MS</vt:lpstr>
      <vt:lpstr>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Crime Analysis through Machine Learning</dc:title>
  <dc:creator>prasanthi vasavi</dc:creator>
  <cp:lastModifiedBy>krishna</cp:lastModifiedBy>
  <cp:revision>30</cp:revision>
  <dcterms:created xsi:type="dcterms:W3CDTF">2022-05-04T05:50:00Z</dcterms:created>
  <dcterms:modified xsi:type="dcterms:W3CDTF">2023-04-08T05:49:58Z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3B70E6ED95AB4BD59404E0494FCB9059</vt:lpwstr>
  </property>
  <property fmtid="{D5CDD505-2E9C-101B-9397-08002B2CF9AE}" pid="3" name="KSOProductBuildVer">
    <vt:lpwstr>1033-11.2.0.11516</vt:lpwstr>
  </property>
</Properties>
</file>