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1" clrIdx="0">
    <p:extLst>
      <p:ext uri="{19B8F6BF-5375-455C-9EA6-DF929625EA0E}">
        <p15:presenceInfo xmlns:p15="http://schemas.microsoft.com/office/powerpoint/2012/main" xmlns="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88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B888-C5D0-475B-8076-5E75797A0C28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181CE-5B01-4476-B7B5-204BD2EBC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1291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C0ED1-8B2F-4D05-8304-26023E5AC86A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DFB85-A582-49F0-AE47-592BD07B1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892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5DFB85-A582-49F0-AE47-592BD07B16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879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5DFB85-A582-49F0-AE47-592BD07B16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7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DFB85-A582-49F0-AE47-592BD07B16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3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14A-E49E-48DF-8357-AAFA4F41368A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1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410-4047-49E4-8C2A-EE3AB0574339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0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B58B-5F60-4FBE-9BA9-5F02E9083C1E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7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kf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8716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2051-43CE-4FEC-8903-AB9F8B42283D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5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BBAD-4BD7-4F0C-9022-614258929B51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932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625-BBA1-4DF5-B94A-21B6BD2D0A8F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3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048F-38CE-40D0-A290-EE63989B466E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3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2574-BACD-42C6-B49D-A398AF87901F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06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4F5D-1113-4BDD-A05A-803FC9708D6B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43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3A64-613B-49B5-9143-E8C86C968400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98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214D-B3FE-4964-B03F-DCB6C22F6E28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6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03D8-0427-4D55-8C4D-68E9C9E10C92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3378-07C7-4EB1-B9FB-62FA8D7178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882" y="298292"/>
            <a:ext cx="10792496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1 </a:t>
            </a:r>
            <a:r>
              <a:rPr lang="en-US" sz="4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457391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Your client ABC is a leading bank in India and offers various products – assets (home loan, auto loan, mortgage, credit card </a:t>
            </a:r>
            <a:r>
              <a:rPr lang="en-US" sz="2000" dirty="0" err="1" smtClean="0"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), liabilities, wealth management. It is looking to increase product penetration amongst it’s customer base. The current PPC, on an average, is 1 and the bank wants to increase this to 5 over the next 2 years. You need to arrive at a strategy that will help the bank achieve this objective.</a:t>
            </a:r>
            <a:endParaRPr lang="en-US" sz="2000" dirty="0">
              <a:latin typeface="Calibri" panose="020F050202020403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303" y="3458074"/>
            <a:ext cx="103803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Members(BDAP 2016 Part Time Batch)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Sachidanand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Tripathi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Tej Trivedi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Dattatray</a:t>
            </a:r>
            <a:r>
              <a:rPr lang="en-US" sz="2000" dirty="0" smtClean="0"/>
              <a:t> </a:t>
            </a:r>
            <a:r>
              <a:rPr lang="en-US" sz="2000" dirty="0" err="1" smtClean="0"/>
              <a:t>Shinde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Kaushik </a:t>
            </a:r>
            <a:r>
              <a:rPr lang="en-US" sz="2000" dirty="0" err="1" smtClean="0"/>
              <a:t>Suryanarayanan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80303" y="228191"/>
            <a:ext cx="67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Case </a:t>
            </a:r>
            <a:r>
              <a:rPr lang="en-US" sz="2400" b="1" dirty="0" smtClean="0">
                <a:solidFill>
                  <a:schemeClr val="bg1"/>
                </a:solidFill>
              </a:rPr>
              <a:t>Study – </a:t>
            </a:r>
            <a:r>
              <a:rPr lang="en-US" sz="2400" b="1" dirty="0">
                <a:solidFill>
                  <a:schemeClr val="bg1"/>
                </a:solidFill>
              </a:rPr>
              <a:t>1 | </a:t>
            </a:r>
            <a:r>
              <a:rPr lang="en-US" sz="2400" b="1" dirty="0" smtClean="0">
                <a:solidFill>
                  <a:schemeClr val="bg1"/>
                </a:solidFill>
              </a:rPr>
              <a:t>PPC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Case Study 1 – Increase Products Per Customer ( PPC )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5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302" y="3629535"/>
            <a:ext cx="2331077" cy="699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Classify Customers as Mature Adults </a:t>
            </a:r>
            <a:endParaRPr lang="en-US" sz="16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11379" y="3979055"/>
            <a:ext cx="2968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08231" y="3189605"/>
            <a:ext cx="0" cy="158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08231" y="3189605"/>
            <a:ext cx="3303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08231" y="4776176"/>
            <a:ext cx="33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32607" y="1281847"/>
            <a:ext cx="2846243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Retirement Plan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619700" y="1943545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Insurance </a:t>
            </a:r>
            <a:r>
              <a:rPr lang="en-US" sz="1600" dirty="0"/>
              <a:t>P</a:t>
            </a:r>
            <a:r>
              <a:rPr lang="en-US" sz="1600" dirty="0" smtClean="0"/>
              <a:t>lans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619716" y="2588942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Debit Card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19700" y="3281582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Credit Card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619715" y="4006433"/>
            <a:ext cx="2846245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RD /FD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645467" y="4691160"/>
            <a:ext cx="283336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Auto Loan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619714" y="5381749"/>
            <a:ext cx="2846246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Personal </a:t>
            </a:r>
            <a:r>
              <a:rPr lang="en-US" sz="1600" dirty="0"/>
              <a:t>L</a:t>
            </a:r>
            <a:r>
              <a:rPr lang="en-US" sz="1600" dirty="0" smtClean="0"/>
              <a:t>oan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32587" y="6051953"/>
            <a:ext cx="284624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</a:t>
            </a:r>
            <a:r>
              <a:rPr lang="en-US" sz="1600" dirty="0"/>
              <a:t>P</a:t>
            </a:r>
            <a:r>
              <a:rPr lang="en-US" sz="1600" dirty="0" smtClean="0"/>
              <a:t>roducts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37146" y="1510247"/>
            <a:ext cx="0" cy="4770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50035" y="1510247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24243" y="2838384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50025" y="346696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24203" y="4196903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50025" y="4841768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37130" y="5576111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62902" y="6280352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212077" y="3236212"/>
            <a:ext cx="725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5962902" y="2171945"/>
            <a:ext cx="6567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0302" y="3414215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A5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8577" y="4313803"/>
            <a:ext cx="2115985" cy="963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Mature Adults opt for additional product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129422" y="2769868"/>
            <a:ext cx="2112264" cy="9326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Recommend </a:t>
            </a:r>
            <a:r>
              <a:rPr lang="en-US" sz="1600" dirty="0" smtClean="0"/>
              <a:t>Products for Mature Adults 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58" y="3029731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customers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41751" y="1838472"/>
            <a:ext cx="3560582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upsell products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63101" y="2906667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A6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1751" y="3029730"/>
            <a:ext cx="3560582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value added services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41750" y="4220988"/>
            <a:ext cx="3560583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product/services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35882" y="2318817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with service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635882" y="4190120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with products</a:t>
            </a:r>
            <a:endParaRPr lang="en-US" sz="1600" dirty="0"/>
          </a:p>
        </p:txBody>
      </p:sp>
      <p:cxnSp>
        <p:nvCxnSpPr>
          <p:cNvPr id="3" name="Elbow Connector 2"/>
          <p:cNvCxnSpPr>
            <a:stCxn id="7" idx="3"/>
            <a:endCxn id="17" idx="1"/>
          </p:cNvCxnSpPr>
          <p:nvPr/>
        </p:nvCxnSpPr>
        <p:spPr>
          <a:xfrm flipV="1">
            <a:off x="2264158" y="2674274"/>
            <a:ext cx="371724" cy="7109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" idx="3"/>
            <a:endCxn id="19" idx="1"/>
          </p:cNvCxnSpPr>
          <p:nvPr/>
        </p:nvCxnSpPr>
        <p:spPr>
          <a:xfrm>
            <a:off x="2264158" y="3385188"/>
            <a:ext cx="371724" cy="11603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7" idx="3"/>
            <a:endCxn id="12" idx="1"/>
          </p:cNvCxnSpPr>
          <p:nvPr/>
        </p:nvCxnSpPr>
        <p:spPr>
          <a:xfrm flipV="1">
            <a:off x="4709382" y="2193929"/>
            <a:ext cx="732369" cy="4803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7" idx="3"/>
          </p:cNvCxnSpPr>
          <p:nvPr/>
        </p:nvCxnSpPr>
        <p:spPr>
          <a:xfrm>
            <a:off x="4709382" y="2674274"/>
            <a:ext cx="732368" cy="7109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14" idx="1"/>
          </p:cNvCxnSpPr>
          <p:nvPr/>
        </p:nvCxnSpPr>
        <p:spPr>
          <a:xfrm>
            <a:off x="4709382" y="4545577"/>
            <a:ext cx="732368" cy="308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395" y="3653472"/>
            <a:ext cx="1558333" cy="6309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b="1" dirty="0" smtClean="0">
                <a:solidFill>
                  <a:schemeClr val="bg1"/>
                </a:solidFill>
              </a:rPr>
              <a:t>Sell </a:t>
            </a:r>
            <a:r>
              <a:rPr lang="en-US" sz="1600" b="1" dirty="0">
                <a:solidFill>
                  <a:schemeClr val="bg1"/>
                </a:solidFill>
              </a:rPr>
              <a:t>to new </a:t>
            </a:r>
            <a:r>
              <a:rPr lang="en-US" sz="1600" b="1" dirty="0" smtClean="0">
                <a:solidFill>
                  <a:schemeClr val="bg1"/>
                </a:solidFill>
              </a:rPr>
              <a:t>   customers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8201" y="1708090"/>
            <a:ext cx="2846243" cy="4568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Classify Customers as Teenagers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68201" y="2696791"/>
            <a:ext cx="2846243" cy="4568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Customers as Single </a:t>
            </a:r>
            <a:r>
              <a:rPr lang="en-US" sz="1600" dirty="0" smtClean="0"/>
              <a:t>Adults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868201" y="3685492"/>
            <a:ext cx="2846243" cy="4568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Customers as Childless </a:t>
            </a:r>
            <a:r>
              <a:rPr lang="en-US" sz="1600" dirty="0" smtClean="0"/>
              <a:t>Couples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68201" y="4674193"/>
            <a:ext cx="2846243" cy="4568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Customers as Young </a:t>
            </a:r>
            <a:r>
              <a:rPr lang="en-US" sz="1600" dirty="0" smtClean="0"/>
              <a:t>Families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868201" y="5662894"/>
            <a:ext cx="2846243" cy="4568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Customers as Mature </a:t>
            </a:r>
            <a:r>
              <a:rPr lang="en-US" sz="1600" dirty="0" smtClean="0"/>
              <a:t>Adults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416332" y="3653472"/>
            <a:ext cx="3084502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Bundled Products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8416332" y="4674193"/>
            <a:ext cx="3084502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Bundled Products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416332" y="5662893"/>
            <a:ext cx="3084502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Bundled Products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66313" y="3968940"/>
            <a:ext cx="418566" cy="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84879" y="1936490"/>
            <a:ext cx="0" cy="3986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>
          <a:xfrm>
            <a:off x="4584879" y="1936490"/>
            <a:ext cx="2833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4584879" y="2925191"/>
            <a:ext cx="2833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84879" y="3968940"/>
            <a:ext cx="283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4584879" y="4902593"/>
            <a:ext cx="2833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84879" y="5918590"/>
            <a:ext cx="2833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</p:cNvCxnSpPr>
          <p:nvPr/>
        </p:nvCxnSpPr>
        <p:spPr>
          <a:xfrm flipV="1">
            <a:off x="7714444" y="3913892"/>
            <a:ext cx="7018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2" idx="1"/>
          </p:cNvCxnSpPr>
          <p:nvPr/>
        </p:nvCxnSpPr>
        <p:spPr>
          <a:xfrm>
            <a:off x="7714444" y="4902594"/>
            <a:ext cx="701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  <a:endCxn id="13" idx="1"/>
          </p:cNvCxnSpPr>
          <p:nvPr/>
        </p:nvCxnSpPr>
        <p:spPr>
          <a:xfrm flipV="1">
            <a:off x="7714444" y="5891294"/>
            <a:ext cx="7018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593945" y="3368895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6949" y="5619111"/>
            <a:ext cx="476518" cy="202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86674" y="5557136"/>
            <a:ext cx="128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Out Of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8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95" y="3022139"/>
            <a:ext cx="2021984" cy="6309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Reduce </a:t>
            </a:r>
            <a:r>
              <a:rPr lang="en-US" sz="1600" b="1" dirty="0">
                <a:solidFill>
                  <a:schemeClr val="bg1"/>
                </a:solidFill>
              </a:rPr>
              <a:t>voluntary cancellation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5" name="Oval 4"/>
          <p:cNvSpPr/>
          <p:nvPr/>
        </p:nvSpPr>
        <p:spPr>
          <a:xfrm>
            <a:off x="108508" y="274289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4679" y="2192702"/>
            <a:ext cx="2073499" cy="7109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Satisfied customers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94332" y="2548157"/>
            <a:ext cx="3303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4332" y="4134728"/>
            <a:ext cx="33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94330" y="2548157"/>
            <a:ext cx="0" cy="158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97480" y="3337607"/>
            <a:ext cx="2968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6949" y="5619111"/>
            <a:ext cx="476518" cy="202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86674" y="5557136"/>
            <a:ext cx="128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Out Of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089422" y="2589101"/>
            <a:ext cx="3560582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upsell products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8089422" y="3780359"/>
            <a:ext cx="3560582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value added services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089421" y="4971617"/>
            <a:ext cx="3560583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product/services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283553" y="3069446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with service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5283553" y="4940749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with products</a:t>
            </a:r>
            <a:endParaRPr lang="en-US" sz="1600" dirty="0"/>
          </a:p>
        </p:txBody>
      </p:sp>
      <p:cxnSp>
        <p:nvCxnSpPr>
          <p:cNvPr id="37" name="Elbow Connector 36"/>
          <p:cNvCxnSpPr>
            <a:endCxn id="34" idx="1"/>
          </p:cNvCxnSpPr>
          <p:nvPr/>
        </p:nvCxnSpPr>
        <p:spPr>
          <a:xfrm flipV="1">
            <a:off x="4911829" y="3424903"/>
            <a:ext cx="371724" cy="7109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6" idx="1"/>
          </p:cNvCxnSpPr>
          <p:nvPr/>
        </p:nvCxnSpPr>
        <p:spPr>
          <a:xfrm>
            <a:off x="4911829" y="4135817"/>
            <a:ext cx="371724" cy="11603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1" idx="1"/>
          </p:cNvCxnSpPr>
          <p:nvPr/>
        </p:nvCxnSpPr>
        <p:spPr>
          <a:xfrm flipV="1">
            <a:off x="7357053" y="2944558"/>
            <a:ext cx="732369" cy="4803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4" idx="3"/>
          </p:cNvCxnSpPr>
          <p:nvPr/>
        </p:nvCxnSpPr>
        <p:spPr>
          <a:xfrm>
            <a:off x="7357053" y="3424903"/>
            <a:ext cx="732368" cy="7109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  <a:endCxn id="33" idx="1"/>
          </p:cNvCxnSpPr>
          <p:nvPr/>
        </p:nvCxnSpPr>
        <p:spPr>
          <a:xfrm>
            <a:off x="7357053" y="5296206"/>
            <a:ext cx="732368" cy="308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24683" y="3764504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customers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5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0682" y="1454482"/>
            <a:ext cx="8636388" cy="4809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4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03" y="228191"/>
            <a:ext cx="1029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Industry Research – Key trends / drivers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4" y="4536540"/>
            <a:ext cx="7533564" cy="2281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968989"/>
            <a:ext cx="807947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Key Trends: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92</a:t>
            </a:r>
            <a:r>
              <a:rPr lang="en-IN" sz="1600" i="1" dirty="0" smtClean="0"/>
              <a:t>% of households have a checking or savings account with at least one Bank.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/>
              <a:t>It </a:t>
            </a:r>
            <a:r>
              <a:rPr lang="en-IN" sz="1600" i="1" dirty="0"/>
              <a:t>costs banks 8-10 times more to gain a new customer than it does to sell a new product to an existing customer</a:t>
            </a:r>
            <a:r>
              <a:rPr lang="en-IN" sz="1600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/>
              <a:t>A customer who has a single </a:t>
            </a:r>
            <a:r>
              <a:rPr lang="en-IN" sz="1600" i="1" dirty="0" smtClean="0"/>
              <a:t>product with </a:t>
            </a:r>
            <a:r>
              <a:rPr lang="en-IN" sz="1600" i="1" dirty="0"/>
              <a:t>a bank stays for about a year and a half, but the average customer with three products will stay for nearly seven years. </a:t>
            </a:r>
            <a:endParaRPr lang="en-IN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1" dirty="0" smtClean="0"/>
              <a:t>Average customer has 6.1 bank </a:t>
            </a:r>
            <a:r>
              <a:rPr lang="en-IN" sz="1600" i="1" dirty="0"/>
              <a:t>products, </a:t>
            </a:r>
            <a:r>
              <a:rPr lang="en-IN" sz="1600" i="1" dirty="0" smtClean="0"/>
              <a:t>only half of them are with customer’s primary bank.</a:t>
            </a:r>
          </a:p>
          <a:p>
            <a:r>
              <a:rPr lang="en-IN" b="1" i="1" u="sng" dirty="0" smtClean="0"/>
              <a:t>Survey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64% of respondents have brokerage accounts held at a non-primary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85% of insurance holders purchased it from a non-primary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89% of respondents either do not use financial planning services or obtain them from a non-primary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% of customers saying they will “not switch banks”  fell from 46% in 2014 to 34 % in 2015</a:t>
            </a:r>
            <a:endParaRPr lang="en-IN" sz="1600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7350" y="968322"/>
            <a:ext cx="3918253" cy="2715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8544" y="4326677"/>
            <a:ext cx="3019425" cy="2143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Industry Research – Key trends / drivers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45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A898D3-40F1-437E-BFC1-204DA1F2CF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Problem Statement Worksheet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228600" y="944880"/>
            <a:ext cx="11734800" cy="533400"/>
          </a:xfrm>
          <a:prstGeom prst="round2DiagRect">
            <a:avLst/>
          </a:prstGeom>
          <a:solidFill>
            <a:srgbClr val="85C3D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How can ABC bank increase it’s average of Product Per Customer from 1 to 5 in the next 2 years?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400800" y="1584960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4. Constraints</a:t>
            </a:r>
            <a:endParaRPr lang="en-US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228600" y="1950720"/>
            <a:ext cx="5562600" cy="120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Due to increased competition, in last few years, the current average product per customer for ABC Bank in </a:t>
            </a:r>
            <a:r>
              <a:rPr lang="en-IN" sz="1400"/>
              <a:t>India </a:t>
            </a:r>
            <a:r>
              <a:rPr lang="en-IN" sz="1400" smtClean="0"/>
              <a:t>.</a:t>
            </a: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 Bank is looking at guidance to arrive at a strategy to increase the average product per </a:t>
            </a:r>
            <a:r>
              <a:rPr lang="en-IN" sz="1400" dirty="0" smtClean="0"/>
              <a:t>customer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00800" y="1950720"/>
            <a:ext cx="5562600" cy="120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Inorganic </a:t>
            </a:r>
            <a:r>
              <a:rPr lang="en-US" sz="1400" dirty="0" smtClean="0"/>
              <a:t>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Involuntary </a:t>
            </a:r>
            <a:r>
              <a:rPr lang="en-IN" sz="1400" dirty="0" smtClean="0"/>
              <a:t>withdrawal </a:t>
            </a:r>
            <a:r>
              <a:rPr lang="en-IN" sz="1400" dirty="0"/>
              <a:t>of existing products due to unavoidable </a:t>
            </a:r>
            <a:r>
              <a:rPr lang="en-IN" sz="1400" dirty="0" smtClean="0"/>
              <a:t>reasons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Regulatory changes in banking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6400800" y="3246755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5. Stakeholder</a:t>
            </a:r>
            <a:endParaRPr lang="en-US" sz="1600" b="1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" y="3246755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2. Desired outcome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228600" y="3612515"/>
            <a:ext cx="5562600" cy="117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Increase in average product per customer, from 1 to 5, in the next 2 </a:t>
            </a:r>
            <a:r>
              <a:rPr lang="en-IN" sz="1400" dirty="0" smtClean="0"/>
              <a:t>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Improved profitable long term customer relationship with </a:t>
            </a:r>
            <a:r>
              <a:rPr lang="en-US" sz="1400" dirty="0" smtClean="0"/>
              <a:t>bank</a:t>
            </a: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Increased total revenues, wallet share and product penetration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3599636"/>
            <a:ext cx="5562600" cy="1175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Sales &amp; Marketing Team of ABC Bank </a:t>
            </a:r>
            <a:endParaRPr lang="en-I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Products </a:t>
            </a:r>
            <a:r>
              <a:rPr lang="en-US" sz="1400" dirty="0"/>
              <a:t>Subject Matter </a:t>
            </a:r>
            <a:r>
              <a:rPr lang="en-US" sz="1400" dirty="0" smtClean="0"/>
              <a:t>Experts.</a:t>
            </a:r>
          </a:p>
          <a:p>
            <a:endParaRPr lang="en-US" sz="1400" dirty="0" smtClean="0"/>
          </a:p>
        </p:txBody>
      </p:sp>
      <p:sp>
        <p:nvSpPr>
          <p:cNvPr id="22" name="Round Diagonal Corner Rectangle 21"/>
          <p:cNvSpPr/>
          <p:nvPr/>
        </p:nvSpPr>
        <p:spPr>
          <a:xfrm>
            <a:off x="228600" y="4878705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3. Scope</a:t>
            </a:r>
            <a:endParaRPr lang="en-US" sz="1600" b="1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6400800" y="4878705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6. Resource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228600" y="5244465"/>
            <a:ext cx="5562600" cy="147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In scope 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Indian 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Analyzing overall customer portfolio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Retain engagement of satisfied customers</a:t>
            </a:r>
          </a:p>
          <a:p>
            <a:r>
              <a:rPr lang="en-US" sz="1400" dirty="0" smtClean="0"/>
              <a:t>Out of scope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Cannibalization </a:t>
            </a:r>
            <a:r>
              <a:rPr lang="en-US" sz="1400" dirty="0" smtClean="0"/>
              <a:t>effect on existing bank products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400800" y="5244465"/>
            <a:ext cx="5562600" cy="1172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Data </a:t>
            </a:r>
            <a:r>
              <a:rPr lang="en-US" sz="1400" dirty="0"/>
              <a:t>available</a:t>
            </a:r>
            <a:r>
              <a:rPr lang="en-US" sz="1400" dirty="0" smtClean="0"/>
              <a:t> </a:t>
            </a:r>
            <a:r>
              <a:rPr lang="en-US" sz="1400" dirty="0"/>
              <a:t>with </a:t>
            </a:r>
            <a:r>
              <a:rPr lang="en-US" sz="1400" dirty="0" smtClean="0"/>
              <a:t>Bank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Information gathered through </a:t>
            </a:r>
            <a:r>
              <a:rPr lang="en-US" sz="1400" dirty="0" smtClean="0"/>
              <a:t>research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Targeted </a:t>
            </a:r>
            <a:r>
              <a:rPr lang="en-US" sz="1400" dirty="0"/>
              <a:t>Interview with </a:t>
            </a:r>
            <a:r>
              <a:rPr lang="en-US" sz="1400" dirty="0" smtClean="0"/>
              <a:t>stakeholders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228600" y="1599248"/>
            <a:ext cx="5562600" cy="365760"/>
          </a:xfrm>
          <a:prstGeom prst="round2DiagRect">
            <a:avLst/>
          </a:prstGeom>
          <a:solidFill>
            <a:srgbClr val="DDDDD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/>
              <a:t>1. Background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9206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3" y="354813"/>
            <a:ext cx="57607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Issue Tree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308" y="3361385"/>
            <a:ext cx="2292439" cy="1171977"/>
          </a:xfrm>
          <a:prstGeom prst="rect">
            <a:avLst/>
          </a:prstGeom>
          <a:solidFill>
            <a:srgbClr val="0070C0"/>
          </a:solidFill>
          <a:ln>
            <a:solidFill>
              <a:srgbClr val="1A8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How can ABC bank increase its average PPC, from 1 to 5 in the next 2 years? </a:t>
            </a:r>
          </a:p>
        </p:txBody>
      </p:sp>
      <p:sp>
        <p:nvSpPr>
          <p:cNvPr id="2059" name="Rectangle 2058"/>
          <p:cNvSpPr/>
          <p:nvPr/>
        </p:nvSpPr>
        <p:spPr>
          <a:xfrm>
            <a:off x="3436791" y="2242975"/>
            <a:ext cx="2258568" cy="9418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Increase products per customer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60" name="Rectangle 2059"/>
          <p:cNvSpPr/>
          <p:nvPr/>
        </p:nvSpPr>
        <p:spPr>
          <a:xfrm>
            <a:off x="3441555" y="4653007"/>
            <a:ext cx="2253804" cy="9401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cancellation of  products used by existing customers</a:t>
            </a:r>
          </a:p>
        </p:txBody>
      </p:sp>
      <p:sp>
        <p:nvSpPr>
          <p:cNvPr id="2061" name="Rectangle 2060"/>
          <p:cNvSpPr/>
          <p:nvPr/>
        </p:nvSpPr>
        <p:spPr>
          <a:xfrm>
            <a:off x="9641185" y="1469698"/>
            <a:ext cx="2389032" cy="63377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 Cross- </a:t>
            </a:r>
            <a:r>
              <a:rPr lang="en-US" sz="1600" dirty="0">
                <a:solidFill>
                  <a:schemeClr val="bg1"/>
                </a:solidFill>
              </a:rPr>
              <a:t>Sell  to existing customers</a:t>
            </a:r>
          </a:p>
        </p:txBody>
      </p:sp>
      <p:sp>
        <p:nvSpPr>
          <p:cNvPr id="2062" name="Rectangle 2061"/>
          <p:cNvSpPr/>
          <p:nvPr/>
        </p:nvSpPr>
        <p:spPr>
          <a:xfrm>
            <a:off x="9641181" y="2534930"/>
            <a:ext cx="2389032" cy="6309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 Sell </a:t>
            </a:r>
            <a:r>
              <a:rPr lang="en-US" sz="1600" dirty="0">
                <a:solidFill>
                  <a:schemeClr val="bg1"/>
                </a:solidFill>
              </a:rPr>
              <a:t>to new customers </a:t>
            </a:r>
          </a:p>
        </p:txBody>
      </p:sp>
      <p:cxnSp>
        <p:nvCxnSpPr>
          <p:cNvPr id="2082" name="Straight Arrow Connector 2081"/>
          <p:cNvCxnSpPr/>
          <p:nvPr/>
        </p:nvCxnSpPr>
        <p:spPr>
          <a:xfrm>
            <a:off x="6076960" y="1758889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" name="Rectangle 2091"/>
          <p:cNvSpPr/>
          <p:nvPr/>
        </p:nvSpPr>
        <p:spPr>
          <a:xfrm>
            <a:off x="6398682" y="4383234"/>
            <a:ext cx="2389031" cy="6309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involuntary cancellation</a:t>
            </a:r>
          </a:p>
        </p:txBody>
      </p:sp>
      <p:sp>
        <p:nvSpPr>
          <p:cNvPr id="2093" name="Rectangle 2092"/>
          <p:cNvSpPr/>
          <p:nvPr/>
        </p:nvSpPr>
        <p:spPr>
          <a:xfrm>
            <a:off x="6393006" y="5534787"/>
            <a:ext cx="2389033" cy="6309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   Reduce </a:t>
            </a:r>
            <a:r>
              <a:rPr lang="en-US" sz="1600" dirty="0">
                <a:solidFill>
                  <a:schemeClr val="bg1"/>
                </a:solidFill>
              </a:rPr>
              <a:t>voluntary cancellation</a:t>
            </a:r>
          </a:p>
        </p:txBody>
      </p:sp>
      <p:cxnSp>
        <p:nvCxnSpPr>
          <p:cNvPr id="90" name="Straight Connector 89"/>
          <p:cNvCxnSpPr>
            <a:stCxn id="4" idx="3"/>
          </p:cNvCxnSpPr>
          <p:nvPr/>
        </p:nvCxnSpPr>
        <p:spPr>
          <a:xfrm flipV="1">
            <a:off x="2368747" y="3947373"/>
            <a:ext cx="4462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814999" y="2713891"/>
            <a:ext cx="0" cy="2409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2059" idx="1"/>
          </p:cNvCxnSpPr>
          <p:nvPr/>
        </p:nvCxnSpPr>
        <p:spPr>
          <a:xfrm>
            <a:off x="2814999" y="2713891"/>
            <a:ext cx="62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2060" idx="1"/>
          </p:cNvCxnSpPr>
          <p:nvPr/>
        </p:nvCxnSpPr>
        <p:spPr>
          <a:xfrm>
            <a:off x="2814999" y="5123086"/>
            <a:ext cx="6265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059" idx="3"/>
          </p:cNvCxnSpPr>
          <p:nvPr/>
        </p:nvCxnSpPr>
        <p:spPr>
          <a:xfrm>
            <a:off x="5695359" y="2713891"/>
            <a:ext cx="364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632574" y="1258137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393006" y="536835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45" name="Oval 144"/>
          <p:cNvSpPr/>
          <p:nvPr/>
        </p:nvSpPr>
        <p:spPr>
          <a:xfrm>
            <a:off x="9641941" y="232022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60509" y="6511975"/>
            <a:ext cx="476518" cy="202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83248" y="6444168"/>
            <a:ext cx="2290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Out of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Scope / Constraint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8936" y="1499266"/>
            <a:ext cx="2389032" cy="63377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Increase PPC by organic growth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00958" y="3320984"/>
            <a:ext cx="2389031" cy="6309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Increase PPC by inorganic growth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068599" y="1758889"/>
            <a:ext cx="0" cy="1884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65587" y="3644561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300115" y="1747513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02620" y="1747166"/>
            <a:ext cx="48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291754" y="1748920"/>
            <a:ext cx="0" cy="1090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88742" y="2841613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65584" y="4695440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97631" y="5131823"/>
            <a:ext cx="364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57223" y="4698465"/>
            <a:ext cx="0" cy="1169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54211" y="5857773"/>
            <a:ext cx="338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0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488" y="3575415"/>
            <a:ext cx="2421227" cy="63377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Cross- </a:t>
            </a:r>
            <a:r>
              <a:rPr lang="en-US" sz="1600" b="1" dirty="0">
                <a:solidFill>
                  <a:schemeClr val="bg1"/>
                </a:solidFill>
              </a:rPr>
              <a:t>Sell  to existing customers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7220" y="3066910"/>
            <a:ext cx="111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Issue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52873" y="1489197"/>
            <a:ext cx="2434108" cy="5669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Classify Customer as Teenagers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652873" y="2579794"/>
            <a:ext cx="2434108" cy="5669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r>
              <a:rPr lang="en-US" sz="1600" dirty="0"/>
              <a:t>Classify Customer as Single </a:t>
            </a:r>
            <a:r>
              <a:rPr lang="en-US" sz="1600" dirty="0" smtClean="0"/>
              <a:t>Adults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652873" y="3686438"/>
            <a:ext cx="2434108" cy="5669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 as Childless </a:t>
            </a:r>
            <a:r>
              <a:rPr lang="en-US" sz="1600" dirty="0" smtClean="0"/>
              <a:t>Couples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8652873" y="4717687"/>
            <a:ext cx="2434108" cy="5669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 as Young </a:t>
            </a:r>
            <a:r>
              <a:rPr lang="en-US" sz="1600" dirty="0" smtClean="0"/>
              <a:t>Families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652873" y="5762017"/>
            <a:ext cx="2434108" cy="5669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Customer as Mature </a:t>
            </a:r>
            <a:r>
              <a:rPr lang="en-US" sz="1600" dirty="0" smtClean="0"/>
              <a:t>Adults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732930" y="1711649"/>
            <a:ext cx="0" cy="4351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32930" y="1707924"/>
            <a:ext cx="91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32930" y="2828386"/>
            <a:ext cx="91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732930" y="3892300"/>
            <a:ext cx="91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46572" y="5001151"/>
            <a:ext cx="91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732924" y="6059129"/>
            <a:ext cx="919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66" name="Oval 65"/>
          <p:cNvSpPr/>
          <p:nvPr/>
        </p:nvSpPr>
        <p:spPr>
          <a:xfrm>
            <a:off x="8611932" y="1246457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A1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652871" y="5500498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A5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52872" y="4451162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A4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67901" y="341964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A3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667901" y="233332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A2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89487" y="3290838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62161" y="2060741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Satisfied customers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178080" y="4751629"/>
            <a:ext cx="2073500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Dissatisfied customers</a:t>
            </a:r>
            <a:endParaRPr lang="en-US" sz="1600" dirty="0"/>
          </a:p>
        </p:txBody>
      </p:sp>
      <p:cxnSp>
        <p:nvCxnSpPr>
          <p:cNvPr id="16" name="Elbow Connector 15"/>
          <p:cNvCxnSpPr>
            <a:stCxn id="2" idx="3"/>
            <a:endCxn id="40" idx="1"/>
          </p:cNvCxnSpPr>
          <p:nvPr/>
        </p:nvCxnSpPr>
        <p:spPr>
          <a:xfrm flipV="1">
            <a:off x="2710715" y="2416198"/>
            <a:ext cx="1451446" cy="147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" idx="3"/>
            <a:endCxn id="41" idx="1"/>
          </p:cNvCxnSpPr>
          <p:nvPr/>
        </p:nvCxnSpPr>
        <p:spPr>
          <a:xfrm>
            <a:off x="2710715" y="3892300"/>
            <a:ext cx="1467365" cy="12147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3"/>
          </p:cNvCxnSpPr>
          <p:nvPr/>
        </p:nvCxnSpPr>
        <p:spPr>
          <a:xfrm>
            <a:off x="6235661" y="2416198"/>
            <a:ext cx="2430860" cy="1471417"/>
          </a:xfrm>
          <a:prstGeom prst="bentConnector3">
            <a:avLst>
              <a:gd name="adj1" fmla="val 61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69488" y="4588372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A6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0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304" y="340096"/>
            <a:ext cx="77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9547" y="3629536"/>
            <a:ext cx="2086379" cy="6204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Classify  Customers as Teenagers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4407822" y="2834150"/>
            <a:ext cx="2073499" cy="710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Recommend </a:t>
            </a:r>
            <a:r>
              <a:rPr lang="en-US" sz="1600" dirty="0" smtClean="0"/>
              <a:t>Products for Teenager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407821" y="4380865"/>
            <a:ext cx="2073500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Teenager opts for additional product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927619" y="1611815"/>
            <a:ext cx="2073499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Debit Card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927617" y="2869124"/>
            <a:ext cx="2073499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education loan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971873" y="3202974"/>
            <a:ext cx="2" cy="1433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1"/>
          </p:cNvCxnSpPr>
          <p:nvPr/>
        </p:nvCxnSpPr>
        <p:spPr>
          <a:xfrm>
            <a:off x="3971874" y="3189606"/>
            <a:ext cx="4359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71873" y="4636394"/>
            <a:ext cx="435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</p:cNvCxnSpPr>
          <p:nvPr/>
        </p:nvCxnSpPr>
        <p:spPr>
          <a:xfrm flipV="1">
            <a:off x="6481321" y="3189606"/>
            <a:ext cx="7508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32162" y="1941403"/>
            <a:ext cx="0" cy="2469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1"/>
          </p:cNvCxnSpPr>
          <p:nvPr/>
        </p:nvCxnSpPr>
        <p:spPr>
          <a:xfrm>
            <a:off x="7232162" y="1967271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32162" y="4411941"/>
            <a:ext cx="6954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32162" y="3189606"/>
            <a:ext cx="6954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3"/>
          </p:cNvCxnSpPr>
          <p:nvPr/>
        </p:nvCxnSpPr>
        <p:spPr>
          <a:xfrm>
            <a:off x="3535926" y="3939782"/>
            <a:ext cx="435947" cy="1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464885" y="3413323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A1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43537" y="4072411"/>
            <a:ext cx="2073499" cy="71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</a:t>
            </a:r>
            <a:r>
              <a:rPr lang="en-US" sz="1600" dirty="0" smtClean="0"/>
              <a:t>offers other products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2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302" y="3629535"/>
            <a:ext cx="2331077" cy="699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    Classify Customer as Single Adults</a:t>
            </a:r>
            <a:endParaRPr lang="en-US" sz="16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11379" y="3979055"/>
            <a:ext cx="2968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08231" y="3189605"/>
            <a:ext cx="0" cy="158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08231" y="3189605"/>
            <a:ext cx="3303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08231" y="4776176"/>
            <a:ext cx="33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80302" y="3382979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A2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>
            <a:off x="5212077" y="3189607"/>
            <a:ext cx="712197" cy="51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37147" y="1638499"/>
            <a:ext cx="0" cy="4766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24274" y="1638499"/>
            <a:ext cx="721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24274" y="231802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62915" y="3012127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937147" y="3707147"/>
            <a:ext cx="721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37147" y="4385185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632608" y="1386368"/>
            <a:ext cx="2807606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Debit Card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632607" y="2082404"/>
            <a:ext cx="280760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Credit Card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6658374" y="2782307"/>
            <a:ext cx="2807608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Banks offers Education Loan 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6658374" y="3464187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Auto Loan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6645492" y="4154840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Home Loan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658375" y="4845493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DEMAT Account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6658376" y="5527373"/>
            <a:ext cx="2807610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RD /FD</a:t>
            </a:r>
            <a:endParaRPr lang="en-US" sz="16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924274" y="6404828"/>
            <a:ext cx="734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658375" y="6218026"/>
            <a:ext cx="2807611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products</a:t>
            </a:r>
            <a:endParaRPr lang="en-US" sz="16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950034" y="502351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962917" y="5714173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138577" y="4313803"/>
            <a:ext cx="2115985" cy="963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Single Adults</a:t>
            </a:r>
          </a:p>
          <a:p>
            <a:pPr algn="ctr"/>
            <a:r>
              <a:rPr lang="en-US" sz="1600" dirty="0" smtClean="0"/>
              <a:t> opt for additional product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138577" y="2728442"/>
            <a:ext cx="2112264" cy="9601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Recommend Products</a:t>
            </a:r>
            <a:r>
              <a:rPr lang="en-US" sz="1600" dirty="0" smtClean="0"/>
              <a:t> for Single Adults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1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302" y="3629535"/>
            <a:ext cx="2331077" cy="699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    Classify Customer as Childless Couples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11379" y="3979055"/>
            <a:ext cx="2968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08231" y="3189605"/>
            <a:ext cx="3303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08231" y="3189605"/>
            <a:ext cx="0" cy="158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08231" y="4776176"/>
            <a:ext cx="33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38577" y="4380865"/>
            <a:ext cx="2073500" cy="71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Childless Couples</a:t>
            </a:r>
          </a:p>
          <a:p>
            <a:pPr algn="ctr"/>
            <a:r>
              <a:rPr lang="en-US" dirty="0" smtClean="0"/>
              <a:t> opts for additional product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37147" y="1638499"/>
            <a:ext cx="0" cy="4766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32608" y="1386368"/>
            <a:ext cx="2807606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Debit Card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32607" y="2082404"/>
            <a:ext cx="280760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Credit Card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658374" y="2782307"/>
            <a:ext cx="2807608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Joint Account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658374" y="3464187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Auto Loan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645492" y="4154840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Home Loan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658375" y="4845493"/>
            <a:ext cx="2807609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DEMAT Account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6658376" y="5527373"/>
            <a:ext cx="2807610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RD /FD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58375" y="6218026"/>
            <a:ext cx="2807611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products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24274" y="1638499"/>
            <a:ext cx="721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24274" y="231802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62915" y="3012127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37147" y="4385185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50034" y="502351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62917" y="5714173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24274" y="6404828"/>
            <a:ext cx="734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80301" y="3382979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A3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5212077" y="3189607"/>
            <a:ext cx="712197" cy="5175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937147" y="3707147"/>
            <a:ext cx="721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38577" y="4313803"/>
            <a:ext cx="2115985" cy="963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Childless Couples</a:t>
            </a:r>
          </a:p>
          <a:p>
            <a:pPr algn="ctr"/>
            <a:r>
              <a:rPr lang="en-US" sz="1600" dirty="0" smtClean="0"/>
              <a:t> opt for additional product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138577" y="2728442"/>
            <a:ext cx="2112264" cy="9601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Recommend Products</a:t>
            </a:r>
            <a:r>
              <a:rPr lang="en-US" sz="1600" dirty="0" smtClean="0"/>
              <a:t> for Childless Couples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91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03" y="228191"/>
            <a:ext cx="674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Issue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302" y="3629535"/>
            <a:ext cx="2331077" cy="699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    Classify Customers as Young Families</a:t>
            </a:r>
            <a:endParaRPr lang="en-US" sz="16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11379" y="3979055"/>
            <a:ext cx="2968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08231" y="3189605"/>
            <a:ext cx="0" cy="1586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08231" y="3189605"/>
            <a:ext cx="33034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08231" y="4776176"/>
            <a:ext cx="330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29422" y="2769868"/>
            <a:ext cx="2112264" cy="9326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Recommend </a:t>
            </a:r>
            <a:r>
              <a:rPr lang="en-US" sz="1600" dirty="0" smtClean="0"/>
              <a:t>Products for Young Families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8577" y="4313803"/>
            <a:ext cx="2115985" cy="963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Young Families</a:t>
            </a:r>
          </a:p>
          <a:p>
            <a:pPr algn="ctr"/>
            <a:r>
              <a:rPr lang="en-US" sz="1600" dirty="0" smtClean="0"/>
              <a:t> opt for additional product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632607" y="1281847"/>
            <a:ext cx="2846243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Education </a:t>
            </a:r>
            <a:r>
              <a:rPr lang="en-US" sz="1600" dirty="0"/>
              <a:t>P</a:t>
            </a:r>
            <a:r>
              <a:rPr lang="en-US" sz="1600" dirty="0" smtClean="0"/>
              <a:t>lans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632606" y="1867267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Insurance </a:t>
            </a:r>
            <a:r>
              <a:rPr lang="en-US" sz="1600" dirty="0"/>
              <a:t>P</a:t>
            </a:r>
            <a:r>
              <a:rPr lang="en-US" sz="1600" dirty="0" smtClean="0"/>
              <a:t>lans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632606" y="2446816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Banks Offers Debit Card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632606" y="3026365"/>
            <a:ext cx="2846244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Credit Card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632605" y="3605914"/>
            <a:ext cx="2846245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RD /FD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6645483" y="4185463"/>
            <a:ext cx="283336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Auto Loan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632604" y="4747553"/>
            <a:ext cx="2846246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Home Loan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6632604" y="5344561"/>
            <a:ext cx="2846246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Joint Account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32603" y="5904191"/>
            <a:ext cx="2846247" cy="4568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Bank offers Other </a:t>
            </a:r>
            <a:r>
              <a:rPr lang="en-US" sz="1600" dirty="0"/>
              <a:t>P</a:t>
            </a:r>
            <a:r>
              <a:rPr lang="en-US" sz="1600" dirty="0" smtClean="0"/>
              <a:t>roducts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37146" y="1510247"/>
            <a:ext cx="0" cy="4622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50035" y="1510247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24258" y="2051655"/>
            <a:ext cx="734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37146" y="2666485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50026" y="3236212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37131" y="3815760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50025" y="4394405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37130" y="4973049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4258" y="5542775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24257" y="6132371"/>
            <a:ext cx="695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0302" y="3411156"/>
            <a:ext cx="584563" cy="324168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A4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12" idx="3"/>
          </p:cNvCxnSpPr>
          <p:nvPr/>
        </p:nvCxnSpPr>
        <p:spPr>
          <a:xfrm>
            <a:off x="5241686" y="3236212"/>
            <a:ext cx="7083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-15558"/>
            <a:ext cx="12192000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Issue Tree</a:t>
            </a:r>
          </a:p>
          <a:p>
            <a:r>
              <a:rPr lang="en-US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Increase products per customer</a:t>
            </a:r>
            <a:endParaRPr lang="en-US" sz="24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9603" y="6416882"/>
            <a:ext cx="1400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Terminal 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8013" y="6005006"/>
            <a:ext cx="88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 Scope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6948" y="6072813"/>
            <a:ext cx="476518" cy="202939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786" y="6514258"/>
            <a:ext cx="476518" cy="20293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3378-07C7-4EB1-B9FB-62FA8D7178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2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1073</Words>
  <Application>Microsoft Office PowerPoint</Application>
  <PresentationFormat>Custom</PresentationFormat>
  <Paragraphs>238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Dattatray Shinde</cp:lastModifiedBy>
  <cp:revision>143</cp:revision>
  <dcterms:created xsi:type="dcterms:W3CDTF">2016-03-28T07:34:14Z</dcterms:created>
  <dcterms:modified xsi:type="dcterms:W3CDTF">2017-02-06T12:51:26Z</dcterms:modified>
</cp:coreProperties>
</file>