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Bell MT" panose="02020503060305020303" pitchFamily="18" charset="0"/>
      <p:regular r:id="rId14"/>
      <p:bold r:id="rId15"/>
      <p:italic r:id="rId16"/>
    </p:embeddedFont>
    <p:embeddedFont>
      <p:font typeface="Clear Sans Regular Bold" panose="020B0604020202020204" charset="0"/>
      <p:regular r:id="rId17"/>
    </p:embeddedFont>
    <p:embeddedFont>
      <p:font typeface="Franklin Gothic Book" panose="020B0503020102020204" pitchFamily="34" charset="0"/>
      <p:regular r:id="rId18"/>
      <p:italic r:id="rId19"/>
    </p:embeddedFont>
    <p:embeddedFont>
      <p:font typeface="Georgia" panose="02040502050405020303" pitchFamily="18"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95401" autoAdjust="0"/>
  </p:normalViewPr>
  <p:slideViewPr>
    <p:cSldViewPr>
      <p:cViewPr varScale="1">
        <p:scale>
          <a:sx n="61" d="100"/>
          <a:sy n="61" d="100"/>
        </p:scale>
        <p:origin x="4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ttesh\Downloads\Task%203_Final%20Content%20Data%20set%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ttesh\Downloads\Task%203_Final%20Content%20Data%20set%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ttesh\Downloads\Task%203_Final%20Content%20Data%20set%20(1).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Top 5 Categories by "Popularity" Score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528984802825574E-2"/>
          <c:y val="0.1224484195588172"/>
          <c:w val="0.93642574770746245"/>
          <c:h val="0.80529910710202135"/>
        </c:manualLayout>
      </c:layout>
      <c:barChart>
        <c:barDir val="bar"/>
        <c:grouping val="clustered"/>
        <c:varyColors val="0"/>
        <c:ser>
          <c:idx val="0"/>
          <c:order val="0"/>
          <c:tx>
            <c:strRef>
              <c:f>Sheet1!$G$1</c:f>
              <c:strCache>
                <c:ptCount val="1"/>
                <c:pt idx="0">
                  <c:v>animals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Sheet1!$H$1</c:f>
              <c:numCache>
                <c:formatCode>0.00%</c:formatCode>
                <c:ptCount val="1"/>
                <c:pt idx="0">
                  <c:v>74965</c:v>
                </c:pt>
              </c:numCache>
            </c:numRef>
          </c:val>
          <c:extLst>
            <c:ext xmlns:c16="http://schemas.microsoft.com/office/drawing/2014/chart" uri="{C3380CC4-5D6E-409C-BE32-E72D297353CC}">
              <c16:uniqueId val="{00000000-86DF-4721-9F8E-40D4808EEEAE}"/>
            </c:ext>
          </c:extLst>
        </c:ser>
        <c:ser>
          <c:idx val="1"/>
          <c:order val="1"/>
          <c:tx>
            <c:strRef>
              <c:f>Sheet1!$G$2</c:f>
              <c:strCache>
                <c:ptCount val="1"/>
                <c:pt idx="0">
                  <c:v>technology</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Sheet1!$H$2</c:f>
              <c:numCache>
                <c:formatCode>0%</c:formatCode>
                <c:ptCount val="1"/>
                <c:pt idx="0">
                  <c:v>68738</c:v>
                </c:pt>
              </c:numCache>
            </c:numRef>
          </c:val>
          <c:extLst>
            <c:ext xmlns:c16="http://schemas.microsoft.com/office/drawing/2014/chart" uri="{C3380CC4-5D6E-409C-BE32-E72D297353CC}">
              <c16:uniqueId val="{00000001-86DF-4721-9F8E-40D4808EEEAE}"/>
            </c:ext>
          </c:extLst>
        </c:ser>
        <c:ser>
          <c:idx val="2"/>
          <c:order val="2"/>
          <c:tx>
            <c:strRef>
              <c:f>Sheet1!$G$3</c:f>
              <c:strCache>
                <c:ptCount val="1"/>
                <c:pt idx="0">
                  <c:v>science</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Sheet1!$H$3</c:f>
              <c:numCache>
                <c:formatCode>0%</c:formatCode>
                <c:ptCount val="1"/>
                <c:pt idx="0">
                  <c:v>71168</c:v>
                </c:pt>
              </c:numCache>
            </c:numRef>
          </c:val>
          <c:extLst>
            <c:ext xmlns:c16="http://schemas.microsoft.com/office/drawing/2014/chart" uri="{C3380CC4-5D6E-409C-BE32-E72D297353CC}">
              <c16:uniqueId val="{00000002-86DF-4721-9F8E-40D4808EEEAE}"/>
            </c:ext>
          </c:extLst>
        </c:ser>
        <c:ser>
          <c:idx val="3"/>
          <c:order val="3"/>
          <c:tx>
            <c:strRef>
              <c:f>Sheet1!$G$4</c:f>
              <c:strCache>
                <c:ptCount val="1"/>
                <c:pt idx="0">
                  <c:v>healthy eating</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Sheet1!$H$4</c:f>
              <c:numCache>
                <c:formatCode>0%</c:formatCode>
                <c:ptCount val="1"/>
                <c:pt idx="0">
                  <c:v>69339</c:v>
                </c:pt>
              </c:numCache>
            </c:numRef>
          </c:val>
          <c:extLst>
            <c:ext xmlns:c16="http://schemas.microsoft.com/office/drawing/2014/chart" uri="{C3380CC4-5D6E-409C-BE32-E72D297353CC}">
              <c16:uniqueId val="{00000003-86DF-4721-9F8E-40D4808EEEAE}"/>
            </c:ext>
          </c:extLst>
        </c:ser>
        <c:ser>
          <c:idx val="4"/>
          <c:order val="4"/>
          <c:tx>
            <c:strRef>
              <c:f>Sheet1!$G$5</c:f>
              <c:strCache>
                <c:ptCount val="1"/>
                <c:pt idx="0">
                  <c:v>food</c:v>
                </c:pt>
              </c:strCache>
            </c:strRef>
          </c:tx>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Sheet1!$H$5</c:f>
              <c:numCache>
                <c:formatCode>0%</c:formatCode>
                <c:ptCount val="1"/>
                <c:pt idx="0">
                  <c:v>66676</c:v>
                </c:pt>
              </c:numCache>
            </c:numRef>
          </c:val>
          <c:extLst>
            <c:ext xmlns:c16="http://schemas.microsoft.com/office/drawing/2014/chart" uri="{C3380CC4-5D6E-409C-BE32-E72D297353CC}">
              <c16:uniqueId val="{00000004-86DF-4721-9F8E-40D4808EEEAE}"/>
            </c:ext>
          </c:extLst>
        </c:ser>
        <c:ser>
          <c:idx val="5"/>
          <c:order val="5"/>
          <c:tx>
            <c:strRef>
              <c:f>Sheet1!$G$6</c:f>
              <c:strCache>
                <c:ptCount val="1"/>
                <c:pt idx="0">
                  <c:v>culture</c:v>
                </c:pt>
              </c:strCache>
            </c:strRef>
          </c:tx>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Sheet1!$H$6</c:f>
              <c:numCache>
                <c:formatCode>0%</c:formatCode>
                <c:ptCount val="1"/>
                <c:pt idx="0">
                  <c:v>66579</c:v>
                </c:pt>
              </c:numCache>
            </c:numRef>
          </c:val>
          <c:extLst>
            <c:ext xmlns:c16="http://schemas.microsoft.com/office/drawing/2014/chart" uri="{C3380CC4-5D6E-409C-BE32-E72D297353CC}">
              <c16:uniqueId val="{00000005-86DF-4721-9F8E-40D4808EEEAE}"/>
            </c:ext>
          </c:extLst>
        </c:ser>
        <c:dLbls>
          <c:showLegendKey val="0"/>
          <c:showVal val="0"/>
          <c:showCatName val="0"/>
          <c:showSerName val="0"/>
          <c:showPercent val="0"/>
          <c:showBubbleSize val="0"/>
        </c:dLbls>
        <c:gapWidth val="115"/>
        <c:overlap val="-20"/>
        <c:axId val="1380524720"/>
        <c:axId val="1380535280"/>
      </c:barChart>
      <c:catAx>
        <c:axId val="1380524720"/>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Aggregate "popularity" Score</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0535280"/>
        <c:crosses val="autoZero"/>
        <c:auto val="1"/>
        <c:lblAlgn val="ctr"/>
        <c:lblOffset val="100"/>
        <c:noMultiLvlLbl val="0"/>
      </c:catAx>
      <c:valAx>
        <c:axId val="13805352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Categories </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0524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Content</a:t>
            </a:r>
            <a:r>
              <a:rPr lang="en-IN" baseline="0"/>
              <a:t> Sentiment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Sheet1!$V$3</c:f>
              <c:strCache>
                <c:ptCount val="1"/>
                <c:pt idx="0">
                  <c:v>count</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Sheet1!$U$4:$U$7</c:f>
              <c:strCache>
                <c:ptCount val="4"/>
                <c:pt idx="0">
                  <c:v>photo</c:v>
                </c:pt>
                <c:pt idx="1">
                  <c:v>video</c:v>
                </c:pt>
                <c:pt idx="2">
                  <c:v>GIF</c:v>
                </c:pt>
                <c:pt idx="3">
                  <c:v>audio</c:v>
                </c:pt>
              </c:strCache>
            </c:strRef>
          </c:cat>
          <c:val>
            <c:numRef>
              <c:f>Sheet1!$V$4:$V$7</c:f>
              <c:numCache>
                <c:formatCode>General</c:formatCode>
                <c:ptCount val="4"/>
                <c:pt idx="0">
                  <c:v>6579</c:v>
                </c:pt>
                <c:pt idx="1">
                  <c:v>6245</c:v>
                </c:pt>
                <c:pt idx="2">
                  <c:v>6079</c:v>
                </c:pt>
                <c:pt idx="3">
                  <c:v>5660</c:v>
                </c:pt>
              </c:numCache>
            </c:numRef>
          </c:val>
          <c:extLst>
            <c:ext xmlns:c16="http://schemas.microsoft.com/office/drawing/2014/chart" uri="{C3380CC4-5D6E-409C-BE32-E72D297353CC}">
              <c16:uniqueId val="{00000000-E2DD-46FE-96E2-634CFA05454B}"/>
            </c:ext>
          </c:extLst>
        </c:ser>
        <c:ser>
          <c:idx val="1"/>
          <c:order val="1"/>
          <c:tx>
            <c:strRef>
              <c:f>Sheet1!$W$3</c:f>
              <c:strCache>
                <c:ptCount val="1"/>
                <c:pt idx="0">
                  <c:v>positive score</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Sheet1!$U$4:$U$7</c:f>
              <c:strCache>
                <c:ptCount val="4"/>
                <c:pt idx="0">
                  <c:v>photo</c:v>
                </c:pt>
                <c:pt idx="1">
                  <c:v>video</c:v>
                </c:pt>
                <c:pt idx="2">
                  <c:v>GIF</c:v>
                </c:pt>
                <c:pt idx="3">
                  <c:v>audio</c:v>
                </c:pt>
              </c:strCache>
            </c:strRef>
          </c:cat>
          <c:val>
            <c:numRef>
              <c:f>Sheet1!$W$4:$W$7</c:f>
              <c:numCache>
                <c:formatCode>General</c:formatCode>
                <c:ptCount val="4"/>
                <c:pt idx="0">
                  <c:v>3697</c:v>
                </c:pt>
                <c:pt idx="1">
                  <c:v>3510</c:v>
                </c:pt>
                <c:pt idx="2">
                  <c:v>3381</c:v>
                </c:pt>
                <c:pt idx="3">
                  <c:v>3216</c:v>
                </c:pt>
              </c:numCache>
            </c:numRef>
          </c:val>
          <c:extLst>
            <c:ext xmlns:c16="http://schemas.microsoft.com/office/drawing/2014/chart" uri="{C3380CC4-5D6E-409C-BE32-E72D297353CC}">
              <c16:uniqueId val="{00000001-E2DD-46FE-96E2-634CFA05454B}"/>
            </c:ext>
          </c:extLst>
        </c:ser>
        <c:ser>
          <c:idx val="2"/>
          <c:order val="2"/>
          <c:tx>
            <c:strRef>
              <c:f>Sheet1!$X$3</c:f>
              <c:strCache>
                <c:ptCount val="1"/>
                <c:pt idx="0">
                  <c:v>negative score</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Sheet1!$U$4:$U$7</c:f>
              <c:strCache>
                <c:ptCount val="4"/>
                <c:pt idx="0">
                  <c:v>photo</c:v>
                </c:pt>
                <c:pt idx="1">
                  <c:v>video</c:v>
                </c:pt>
                <c:pt idx="2">
                  <c:v>GIF</c:v>
                </c:pt>
                <c:pt idx="3">
                  <c:v>audio</c:v>
                </c:pt>
              </c:strCache>
            </c:strRef>
          </c:cat>
          <c:val>
            <c:numRef>
              <c:f>Sheet1!$X$4:$X$7</c:f>
              <c:numCache>
                <c:formatCode>General</c:formatCode>
                <c:ptCount val="4"/>
                <c:pt idx="0">
                  <c:v>2052</c:v>
                </c:pt>
                <c:pt idx="1">
                  <c:v>1943</c:v>
                </c:pt>
                <c:pt idx="2">
                  <c:v>1924</c:v>
                </c:pt>
                <c:pt idx="3">
                  <c:v>1771</c:v>
                </c:pt>
              </c:numCache>
            </c:numRef>
          </c:val>
          <c:extLst>
            <c:ext xmlns:c16="http://schemas.microsoft.com/office/drawing/2014/chart" uri="{C3380CC4-5D6E-409C-BE32-E72D297353CC}">
              <c16:uniqueId val="{00000002-E2DD-46FE-96E2-634CFA05454B}"/>
            </c:ext>
          </c:extLst>
        </c:ser>
        <c:ser>
          <c:idx val="3"/>
          <c:order val="3"/>
          <c:tx>
            <c:strRef>
              <c:f>Sheet1!$Y$3</c:f>
              <c:strCache>
                <c:ptCount val="1"/>
                <c:pt idx="0">
                  <c:v>neutral score</c:v>
                </c:pt>
              </c:strCache>
            </c:strRef>
          </c:tx>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Sheet1!$U$4:$U$7</c:f>
              <c:strCache>
                <c:ptCount val="4"/>
                <c:pt idx="0">
                  <c:v>photo</c:v>
                </c:pt>
                <c:pt idx="1">
                  <c:v>video</c:v>
                </c:pt>
                <c:pt idx="2">
                  <c:v>GIF</c:v>
                </c:pt>
                <c:pt idx="3">
                  <c:v>audio</c:v>
                </c:pt>
              </c:strCache>
            </c:strRef>
          </c:cat>
          <c:val>
            <c:numRef>
              <c:f>Sheet1!$Y$4:$Y$7</c:f>
              <c:numCache>
                <c:formatCode>General</c:formatCode>
                <c:ptCount val="4"/>
                <c:pt idx="0">
                  <c:v>830</c:v>
                </c:pt>
                <c:pt idx="1">
                  <c:v>792</c:v>
                </c:pt>
                <c:pt idx="2">
                  <c:v>774</c:v>
                </c:pt>
                <c:pt idx="3">
                  <c:v>673</c:v>
                </c:pt>
              </c:numCache>
            </c:numRef>
          </c:val>
          <c:extLst>
            <c:ext xmlns:c16="http://schemas.microsoft.com/office/drawing/2014/chart" uri="{C3380CC4-5D6E-409C-BE32-E72D297353CC}">
              <c16:uniqueId val="{00000003-E2DD-46FE-96E2-634CFA05454B}"/>
            </c:ext>
          </c:extLst>
        </c:ser>
        <c:dLbls>
          <c:dLblPos val="outEnd"/>
          <c:showLegendKey val="0"/>
          <c:showVal val="1"/>
          <c:showCatName val="0"/>
          <c:showSerName val="0"/>
          <c:showPercent val="0"/>
          <c:showBubbleSize val="0"/>
        </c:dLbls>
        <c:gapWidth val="100"/>
        <c:overlap val="-24"/>
        <c:axId val="1720221440"/>
        <c:axId val="1720221920"/>
      </c:barChart>
      <c:catAx>
        <c:axId val="1720221440"/>
        <c:scaling>
          <c:orientation val="minMax"/>
        </c:scaling>
        <c:delete val="1"/>
        <c:axPos val="b"/>
        <c:numFmt formatCode="General" sourceLinked="1"/>
        <c:majorTickMark val="none"/>
        <c:minorTickMark val="none"/>
        <c:tickLblPos val="nextTo"/>
        <c:crossAx val="1720221920"/>
        <c:crosses val="autoZero"/>
        <c:auto val="1"/>
        <c:lblAlgn val="ctr"/>
        <c:lblOffset val="100"/>
        <c:noMultiLvlLbl val="0"/>
      </c:catAx>
      <c:valAx>
        <c:axId val="1720221920"/>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1720221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Popularity</a:t>
            </a:r>
            <a:r>
              <a:rPr lang="en-US" baseline="0"/>
              <a:t> % share from Top 5 </a:t>
            </a:r>
            <a:r>
              <a:rPr lang="en-IN" baseline="0"/>
              <a:t>Categories </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'Task 3_Final Content Data set ('!$N$1</c:f>
              <c:strCache>
                <c:ptCount val="1"/>
                <c:pt idx="0">
                  <c:v>Score</c:v>
                </c:pt>
              </c:strCache>
            </c:strRef>
          </c:tx>
          <c:dPt>
            <c:idx val="0"/>
            <c:bubble3D val="0"/>
            <c:explosion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AF4-4A59-890E-4092CBC813C7}"/>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AF4-4A59-890E-4092CBC813C7}"/>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AF4-4A59-890E-4092CBC813C7}"/>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AF4-4A59-890E-4092CBC813C7}"/>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AF4-4A59-890E-4092CBC813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'Task 3_Final Content Data set ('!$M$2:$M$12</c:f>
              <c:strCache>
                <c:ptCount val="5"/>
                <c:pt idx="0">
                  <c:v>animals</c:v>
                </c:pt>
                <c:pt idx="1">
                  <c:v>technology</c:v>
                </c:pt>
                <c:pt idx="2">
                  <c:v>science</c:v>
                </c:pt>
                <c:pt idx="3">
                  <c:v>healthy eating</c:v>
                </c:pt>
                <c:pt idx="4">
                  <c:v>food</c:v>
                </c:pt>
              </c:strCache>
            </c:strRef>
          </c:cat>
          <c:val>
            <c:numRef>
              <c:f>'Task 3_Final Content Data set ('!$N$2:$N$12</c:f>
              <c:numCache>
                <c:formatCode>0%</c:formatCode>
                <c:ptCount val="5"/>
                <c:pt idx="0">
                  <c:v>74965</c:v>
                </c:pt>
                <c:pt idx="1">
                  <c:v>68738</c:v>
                </c:pt>
                <c:pt idx="2">
                  <c:v>71168</c:v>
                </c:pt>
                <c:pt idx="3">
                  <c:v>69339</c:v>
                </c:pt>
                <c:pt idx="4">
                  <c:v>66676</c:v>
                </c:pt>
              </c:numCache>
            </c:numRef>
          </c:val>
          <c:extLst>
            <c:ext xmlns:c16="http://schemas.microsoft.com/office/drawing/2014/chart" uri="{C3380CC4-5D6E-409C-BE32-E72D297353CC}">
              <c16:uniqueId val="{0000000A-8AF4-4A59-890E-4092CBC813C7}"/>
            </c:ext>
          </c:extLst>
        </c:ser>
        <c:dLbls>
          <c:dLblPos val="outEnd"/>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5.jpg"/><Relationship Id="rId4" Type="http://schemas.openxmlformats.org/officeDocument/2006/relationships/image" Target="../media/image7.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8.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8.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8.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442456"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264003"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273580" y="4075197"/>
            <a:ext cx="6059312" cy="1423467"/>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chor="t">
            <a:spAutoFit/>
          </a:bodyPr>
          <a:lstStyle/>
          <a:p>
            <a:pPr algn="ctr">
              <a:lnSpc>
                <a:spcPts val="11059"/>
              </a:lnSpc>
            </a:pPr>
            <a:r>
              <a:rPr lang="en-US" sz="9600" b="1" i="1" spc="-105" dirty="0">
                <a:solidFill>
                  <a:srgbClr val="FF0000"/>
                </a:solidFill>
                <a:latin typeface="Bell MT" panose="02020503060305020303" pitchFamily="18" charset="0"/>
              </a:rPr>
              <a:t>Social </a:t>
            </a:r>
            <a:r>
              <a:rPr lang="en-US" sz="9600" b="1" i="1" spc="-105" dirty="0" err="1">
                <a:solidFill>
                  <a:srgbClr val="FF0000"/>
                </a:solidFill>
                <a:latin typeface="Bell MT" panose="02020503060305020303" pitchFamily="18" charset="0"/>
              </a:rPr>
              <a:t>Bazz</a:t>
            </a:r>
            <a:endParaRPr lang="en-US" sz="9600" b="1" i="1" spc="-105" dirty="0">
              <a:solidFill>
                <a:srgbClr val="FF0000"/>
              </a:solidFill>
              <a:latin typeface="Bell MT" panose="02020503060305020303" pitchFamily="18" charset="0"/>
            </a:endParaRPr>
          </a:p>
        </p:txBody>
      </p:sp>
      <p:pic>
        <p:nvPicPr>
          <p:cNvPr id="26" name="Picture 25">
            <a:extLst>
              <a:ext uri="{FF2B5EF4-FFF2-40B4-BE49-F238E27FC236}">
                <a16:creationId xmlns:a16="http://schemas.microsoft.com/office/drawing/2014/main" id="{0E2B61C4-AA40-8E45-9426-200D7454A0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89858" y="190500"/>
            <a:ext cx="2533650" cy="1628369"/>
          </a:xfrm>
          <a:prstGeom prst="rect">
            <a:avLst/>
          </a:prstGeom>
        </p:spPr>
      </p:pic>
      <p:sp>
        <p:nvSpPr>
          <p:cNvPr id="27" name="TextBox 26">
            <a:extLst>
              <a:ext uri="{FF2B5EF4-FFF2-40B4-BE49-F238E27FC236}">
                <a16:creationId xmlns:a16="http://schemas.microsoft.com/office/drawing/2014/main" id="{346F1FA1-B96D-8F61-D5BC-E0B8BF9C7949}"/>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17" name="Group 16">
            <a:extLst>
              <a:ext uri="{FF2B5EF4-FFF2-40B4-BE49-F238E27FC236}">
                <a16:creationId xmlns:a16="http://schemas.microsoft.com/office/drawing/2014/main" id="{2849F4C5-0D4F-E5CB-9977-A959D6324319}"/>
              </a:ext>
            </a:extLst>
          </p:cNvPr>
          <p:cNvGrpSpPr/>
          <p:nvPr/>
        </p:nvGrpSpPr>
        <p:grpSpPr>
          <a:xfrm>
            <a:off x="10915366" y="724794"/>
            <a:ext cx="7010400" cy="2388830"/>
            <a:chOff x="10972800" y="952500"/>
            <a:chExt cx="7010400" cy="2388830"/>
          </a:xfrm>
        </p:grpSpPr>
        <p:sp>
          <p:nvSpPr>
            <p:cNvPr id="18" name="Rectangle: Rounded Corners 17">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42F7C430-8907-B854-443B-B49BD86942C4}"/>
              </a:ext>
            </a:extLst>
          </p:cNvPr>
          <p:cNvGrpSpPr/>
          <p:nvPr/>
        </p:nvGrpSpPr>
        <p:grpSpPr>
          <a:xfrm>
            <a:off x="10899600" y="3435896"/>
            <a:ext cx="7010400" cy="2804329"/>
            <a:chOff x="10972800" y="4762500"/>
            <a:chExt cx="7010400" cy="2804329"/>
          </a:xfrm>
        </p:grpSpPr>
        <p:sp>
          <p:nvSpPr>
            <p:cNvPr id="27" name="Rectangle: Rounded Corners 26">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8"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29" name="Group 28">
            <a:extLst>
              <a:ext uri="{FF2B5EF4-FFF2-40B4-BE49-F238E27FC236}">
                <a16:creationId xmlns:a16="http://schemas.microsoft.com/office/drawing/2014/main" id="{383D5209-A24C-6263-7DD6-0BBB1B32861D}"/>
              </a:ext>
            </a:extLst>
          </p:cNvPr>
          <p:cNvGrpSpPr/>
          <p:nvPr/>
        </p:nvGrpSpPr>
        <p:grpSpPr>
          <a:xfrm>
            <a:off x="10899600" y="6541945"/>
            <a:ext cx="7010400" cy="3219827"/>
            <a:chOff x="10972800" y="4762500"/>
            <a:chExt cx="7010400" cy="3219827"/>
          </a:xfrm>
        </p:grpSpPr>
        <p:sp>
          <p:nvSpPr>
            <p:cNvPr id="30" name="Rectangle: Rounded Corners 29">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1"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
        <p:nvSpPr>
          <p:cNvPr id="32" name="TextBox 31">
            <a:extLst>
              <a:ext uri="{FF2B5EF4-FFF2-40B4-BE49-F238E27FC236}">
                <a16:creationId xmlns:a16="http://schemas.microsoft.com/office/drawing/2014/main" id="{AF831D8C-6196-4AE7-10C4-D9C798454B5E}"/>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33" name="Picture 32">
            <a:extLst>
              <a:ext uri="{FF2B5EF4-FFF2-40B4-BE49-F238E27FC236}">
                <a16:creationId xmlns:a16="http://schemas.microsoft.com/office/drawing/2014/main" id="{1113768E-F896-5623-909D-957F0D166F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757" y="347620"/>
            <a:ext cx="2533650" cy="16283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
        <p:nvSpPr>
          <p:cNvPr id="24" name="TextBox 23">
            <a:extLst>
              <a:ext uri="{FF2B5EF4-FFF2-40B4-BE49-F238E27FC236}">
                <a16:creationId xmlns:a16="http://schemas.microsoft.com/office/drawing/2014/main" id="{2EA057DA-46F8-1E10-DAAB-C3D4458D6EDD}"/>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25" name="Picture 24">
            <a:extLst>
              <a:ext uri="{FF2B5EF4-FFF2-40B4-BE49-F238E27FC236}">
                <a16:creationId xmlns:a16="http://schemas.microsoft.com/office/drawing/2014/main" id="{02E6724D-50F7-3B2E-4AAC-FFA5EB3DAB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89858" y="190500"/>
            <a:ext cx="2533650" cy="16283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809297" y="59683"/>
            <a:ext cx="12350546" cy="1231106"/>
          </a:xfrm>
          <a:prstGeom prst="rect">
            <a:avLst/>
          </a:prstGeom>
        </p:spPr>
        <p:txBody>
          <a:bodyPr wrap="square" lIns="0" tIns="0" rIns="0" bIns="0" rtlCol="0" anchor="t">
            <a:spAutoFit/>
          </a:bodyPr>
          <a:lstStyle/>
          <a:p>
            <a:pPr>
              <a:lnSpc>
                <a:spcPts val="9600"/>
              </a:lnSpc>
            </a:pPr>
            <a:r>
              <a:rPr lang="en-US" sz="8000" b="1" spc="-80" dirty="0">
                <a:solidFill>
                  <a:srgbClr val="FF0000"/>
                </a:solidFill>
                <a:latin typeface="Franklin Gothic Book" panose="020B0503020102020204" pitchFamily="34"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Rectangle: Top Corners Rounded 21">
            <a:extLst>
              <a:ext uri="{FF2B5EF4-FFF2-40B4-BE49-F238E27FC236}">
                <a16:creationId xmlns:a16="http://schemas.microsoft.com/office/drawing/2014/main" id="{389ACD06-D511-8F22-04AA-7EE68571E2FA}"/>
              </a:ext>
            </a:extLst>
          </p:cNvPr>
          <p:cNvSpPr/>
          <p:nvPr/>
        </p:nvSpPr>
        <p:spPr>
          <a:xfrm rot="16200000">
            <a:off x="4849210" y="599091"/>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3" name="Rectangle: Top Corners Rounded 22">
            <a:extLst>
              <a:ext uri="{FF2B5EF4-FFF2-40B4-BE49-F238E27FC236}">
                <a16:creationId xmlns:a16="http://schemas.microsoft.com/office/drawing/2014/main" id="{0FD96A57-A753-227E-BA60-191E8A66964E}"/>
              </a:ext>
            </a:extLst>
          </p:cNvPr>
          <p:cNvSpPr/>
          <p:nvPr/>
        </p:nvSpPr>
        <p:spPr>
          <a:xfrm rot="16200000">
            <a:off x="4849210" y="2128346"/>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4" name="Rectangle: Top Corners Rounded 23">
            <a:extLst>
              <a:ext uri="{FF2B5EF4-FFF2-40B4-BE49-F238E27FC236}">
                <a16:creationId xmlns:a16="http://schemas.microsoft.com/office/drawing/2014/main" id="{8D616549-BF2D-5A91-1239-116D9D7EFE72}"/>
              </a:ext>
            </a:extLst>
          </p:cNvPr>
          <p:cNvSpPr/>
          <p:nvPr/>
        </p:nvSpPr>
        <p:spPr>
          <a:xfrm rot="16200000">
            <a:off x="4849210" y="3657601"/>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5" name="Rectangle: Top Corners Rounded 24">
            <a:extLst>
              <a:ext uri="{FF2B5EF4-FFF2-40B4-BE49-F238E27FC236}">
                <a16:creationId xmlns:a16="http://schemas.microsoft.com/office/drawing/2014/main" id="{2AADAB37-3C67-46D0-6146-B35FC0EEB044}"/>
              </a:ext>
            </a:extLst>
          </p:cNvPr>
          <p:cNvSpPr/>
          <p:nvPr/>
        </p:nvSpPr>
        <p:spPr>
          <a:xfrm rot="16200000">
            <a:off x="4849210" y="5186856"/>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26" name="Rectangle: Top Corners Rounded 25">
            <a:extLst>
              <a:ext uri="{FF2B5EF4-FFF2-40B4-BE49-F238E27FC236}">
                <a16:creationId xmlns:a16="http://schemas.microsoft.com/office/drawing/2014/main" id="{16EA28E4-B166-2BA4-751B-449EF4E70447}"/>
              </a:ext>
            </a:extLst>
          </p:cNvPr>
          <p:cNvSpPr/>
          <p:nvPr/>
        </p:nvSpPr>
        <p:spPr>
          <a:xfrm rot="16200000">
            <a:off x="4849210" y="6716111"/>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27" name="Rectangle: Top Corners Rounded 26">
            <a:extLst>
              <a:ext uri="{FF2B5EF4-FFF2-40B4-BE49-F238E27FC236}">
                <a16:creationId xmlns:a16="http://schemas.microsoft.com/office/drawing/2014/main" id="{E9371848-07D6-EFE7-FE08-C9853BC7A47C}"/>
              </a:ext>
            </a:extLst>
          </p:cNvPr>
          <p:cNvSpPr/>
          <p:nvPr/>
        </p:nvSpPr>
        <p:spPr>
          <a:xfrm rot="5400000" flipH="1">
            <a:off x="9992710" y="-1572609"/>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28" name="Rectangle: Top Corners Rounded 27">
            <a:extLst>
              <a:ext uri="{FF2B5EF4-FFF2-40B4-BE49-F238E27FC236}">
                <a16:creationId xmlns:a16="http://schemas.microsoft.com/office/drawing/2014/main" id="{8A2997B0-3E7D-A3B3-1C92-C311C0818EA4}"/>
              </a:ext>
            </a:extLst>
          </p:cNvPr>
          <p:cNvSpPr/>
          <p:nvPr/>
        </p:nvSpPr>
        <p:spPr>
          <a:xfrm rot="5400000" flipH="1">
            <a:off x="9992710" y="-43354"/>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29" name="Rectangle: Top Corners Rounded 28">
            <a:extLst>
              <a:ext uri="{FF2B5EF4-FFF2-40B4-BE49-F238E27FC236}">
                <a16:creationId xmlns:a16="http://schemas.microsoft.com/office/drawing/2014/main" id="{D49A45B6-6B6C-657F-0108-DA6356FEAC79}"/>
              </a:ext>
            </a:extLst>
          </p:cNvPr>
          <p:cNvSpPr/>
          <p:nvPr/>
        </p:nvSpPr>
        <p:spPr>
          <a:xfrm rot="5400000" flipH="1">
            <a:off x="9992710" y="1485901"/>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30" name="Rectangle: Top Corners Rounded 29">
            <a:extLst>
              <a:ext uri="{FF2B5EF4-FFF2-40B4-BE49-F238E27FC236}">
                <a16:creationId xmlns:a16="http://schemas.microsoft.com/office/drawing/2014/main" id="{9268B980-9972-D5F4-8911-64B1121BCE32}"/>
              </a:ext>
            </a:extLst>
          </p:cNvPr>
          <p:cNvSpPr/>
          <p:nvPr/>
        </p:nvSpPr>
        <p:spPr>
          <a:xfrm rot="5400000" flipH="1">
            <a:off x="9992710" y="3015156"/>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31" name="Rectangle: Top Corners Rounded 30">
            <a:extLst>
              <a:ext uri="{FF2B5EF4-FFF2-40B4-BE49-F238E27FC236}">
                <a16:creationId xmlns:a16="http://schemas.microsoft.com/office/drawing/2014/main" id="{A15ACC44-6F60-5F52-3D87-52BABB4A9463}"/>
              </a:ext>
            </a:extLst>
          </p:cNvPr>
          <p:cNvSpPr/>
          <p:nvPr/>
        </p:nvSpPr>
        <p:spPr>
          <a:xfrm rot="5400000" flipH="1">
            <a:off x="9992710" y="4544411"/>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32" name="TextBox 24">
            <a:extLst>
              <a:ext uri="{FF2B5EF4-FFF2-40B4-BE49-F238E27FC236}">
                <a16:creationId xmlns:a16="http://schemas.microsoft.com/office/drawing/2014/main" id="{96FC4207-2D6F-AE03-56F9-1BCED8027645}"/>
              </a:ext>
            </a:extLst>
          </p:cNvPr>
          <p:cNvSpPr txBox="1"/>
          <p:nvPr/>
        </p:nvSpPr>
        <p:spPr>
          <a:xfrm>
            <a:off x="7200900" y="1623326"/>
            <a:ext cx="693420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3" name="TextBox 37">
            <a:extLst>
              <a:ext uri="{FF2B5EF4-FFF2-40B4-BE49-F238E27FC236}">
                <a16:creationId xmlns:a16="http://schemas.microsoft.com/office/drawing/2014/main" id="{D14B7190-67F6-2C38-B654-A20A7EFE9A84}"/>
              </a:ext>
            </a:extLst>
          </p:cNvPr>
          <p:cNvSpPr txBox="1"/>
          <p:nvPr/>
        </p:nvSpPr>
        <p:spPr>
          <a:xfrm>
            <a:off x="7200900" y="3152581"/>
            <a:ext cx="693420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4" name="TextBox 38">
            <a:extLst>
              <a:ext uri="{FF2B5EF4-FFF2-40B4-BE49-F238E27FC236}">
                <a16:creationId xmlns:a16="http://schemas.microsoft.com/office/drawing/2014/main" id="{BD7E8B89-2324-29FC-3906-C3420AF83446}"/>
              </a:ext>
            </a:extLst>
          </p:cNvPr>
          <p:cNvSpPr txBox="1"/>
          <p:nvPr/>
        </p:nvSpPr>
        <p:spPr>
          <a:xfrm>
            <a:off x="7200900" y="4820336"/>
            <a:ext cx="6934200"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35" name="TextBox 39">
            <a:extLst>
              <a:ext uri="{FF2B5EF4-FFF2-40B4-BE49-F238E27FC236}">
                <a16:creationId xmlns:a16="http://schemas.microsoft.com/office/drawing/2014/main" id="{1A3C0630-9C57-1095-54A1-262696FECBC4}"/>
              </a:ext>
            </a:extLst>
          </p:cNvPr>
          <p:cNvSpPr txBox="1"/>
          <p:nvPr/>
        </p:nvSpPr>
        <p:spPr>
          <a:xfrm>
            <a:off x="7200900" y="6211091"/>
            <a:ext cx="6934200"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36" name="TextBox 40">
            <a:extLst>
              <a:ext uri="{FF2B5EF4-FFF2-40B4-BE49-F238E27FC236}">
                <a16:creationId xmlns:a16="http://schemas.microsoft.com/office/drawing/2014/main" id="{1DBDF3A1-27D8-FEC3-098D-725DCADAF92C}"/>
              </a:ext>
            </a:extLst>
          </p:cNvPr>
          <p:cNvSpPr txBox="1"/>
          <p:nvPr/>
        </p:nvSpPr>
        <p:spPr>
          <a:xfrm>
            <a:off x="7200900" y="7878846"/>
            <a:ext cx="6934200"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pic>
        <p:nvPicPr>
          <p:cNvPr id="38" name="Picture 37">
            <a:extLst>
              <a:ext uri="{FF2B5EF4-FFF2-40B4-BE49-F238E27FC236}">
                <a16:creationId xmlns:a16="http://schemas.microsoft.com/office/drawing/2014/main" id="{9133C907-3403-1E82-ED82-B1C02998FE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1087" y="356694"/>
            <a:ext cx="2533650" cy="1809750"/>
          </a:xfrm>
          <a:prstGeom prst="rect">
            <a:avLst/>
          </a:prstGeom>
        </p:spPr>
      </p:pic>
      <p:sp>
        <p:nvSpPr>
          <p:cNvPr id="39" name="TextBox 38">
            <a:extLst>
              <a:ext uri="{FF2B5EF4-FFF2-40B4-BE49-F238E27FC236}">
                <a16:creationId xmlns:a16="http://schemas.microsoft.com/office/drawing/2014/main" id="{A0EDA7CE-185B-F90D-6D49-DDBF12AAF3C7}"/>
              </a:ext>
            </a:extLst>
          </p:cNvPr>
          <p:cNvSpPr txBox="1"/>
          <p:nvPr/>
        </p:nvSpPr>
        <p:spPr>
          <a:xfrm>
            <a:off x="1282039" y="8980665"/>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67365" y="2299963"/>
            <a:ext cx="7391400" cy="5563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Social Buzz</a:t>
            </a:r>
            <a:r>
              <a:rPr lang="en-US" sz="24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4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400" dirty="0">
                <a:latin typeface="Arial" panose="020B0604020202020204" pitchFamily="34" charset="0"/>
                <a:cs typeface="Arial" panose="020B0604020202020204" pitchFamily="34" charset="0"/>
              </a:rPr>
              <a:t>An examination to determine the top 5 content categories on Social Buzz</a:t>
            </a:r>
          </a:p>
        </p:txBody>
      </p:sp>
      <p:sp>
        <p:nvSpPr>
          <p:cNvPr id="35" name="TextBox 34">
            <a:extLst>
              <a:ext uri="{FF2B5EF4-FFF2-40B4-BE49-F238E27FC236}">
                <a16:creationId xmlns:a16="http://schemas.microsoft.com/office/drawing/2014/main" id="{756145ED-2B79-10A9-5B1A-21CDBDA093FE}"/>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36" name="Picture 35">
            <a:extLst>
              <a:ext uri="{FF2B5EF4-FFF2-40B4-BE49-F238E27FC236}">
                <a16:creationId xmlns:a16="http://schemas.microsoft.com/office/drawing/2014/main" id="{1A172E94-E19A-D515-F689-3298C7561C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7546" y="234773"/>
            <a:ext cx="2533650" cy="16283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33">
            <a:extLst>
              <a:ext uri="{FF2B5EF4-FFF2-40B4-BE49-F238E27FC236}">
                <a16:creationId xmlns:a16="http://schemas.microsoft.com/office/drawing/2014/main" id="{992CAB0E-2C3A-76CE-521C-E6051D7CC947}"/>
              </a:ext>
            </a:extLst>
          </p:cNvPr>
          <p:cNvSpPr txBox="1"/>
          <p:nvPr/>
        </p:nvSpPr>
        <p:spPr>
          <a:xfrm>
            <a:off x="1196164" y="5277022"/>
            <a:ext cx="8189363" cy="40922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
        <p:nvSpPr>
          <p:cNvPr id="23" name="TextBox 22">
            <a:extLst>
              <a:ext uri="{FF2B5EF4-FFF2-40B4-BE49-F238E27FC236}">
                <a16:creationId xmlns:a16="http://schemas.microsoft.com/office/drawing/2014/main" id="{897037FA-4224-8F7A-CCCD-AC212A480BDF}"/>
              </a:ext>
            </a:extLst>
          </p:cNvPr>
          <p:cNvSpPr txBox="1"/>
          <p:nvPr/>
        </p:nvSpPr>
        <p:spPr>
          <a:xfrm>
            <a:off x="57425" y="9407765"/>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24" name="Picture 23">
            <a:extLst>
              <a:ext uri="{FF2B5EF4-FFF2-40B4-BE49-F238E27FC236}">
                <a16:creationId xmlns:a16="http://schemas.microsoft.com/office/drawing/2014/main" id="{D5D26F1B-5E33-E92E-EF23-4B2F0506A82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22602" y="232198"/>
            <a:ext cx="2533650" cy="1628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097842"/>
            <a:ext cx="2085137" cy="2085137"/>
            <a:chOff x="7523988" y="647621"/>
            <a:chExt cx="6350000" cy="6350000"/>
          </a:xfrm>
        </p:grpSpPr>
        <p:sp>
          <p:nvSpPr>
            <p:cNvPr id="27" name="Freeform 27"/>
            <p:cNvSpPr/>
            <p:nvPr/>
          </p:nvSpPr>
          <p:spPr>
            <a:xfrm>
              <a:off x="7523988" y="647621"/>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5" name="Picture 34">
            <a:extLst>
              <a:ext uri="{FF2B5EF4-FFF2-40B4-BE49-F238E27FC236}">
                <a16:creationId xmlns:a16="http://schemas.microsoft.com/office/drawing/2014/main" id="{4C3F92D5-E6A9-6157-50EB-EE01BAE231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37983" y="7025118"/>
            <a:ext cx="1928743" cy="199115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36" name="TextBox 35">
            <a:extLst>
              <a:ext uri="{FF2B5EF4-FFF2-40B4-BE49-F238E27FC236}">
                <a16:creationId xmlns:a16="http://schemas.microsoft.com/office/drawing/2014/main" id="{2FA2DBA9-76B0-4A4F-574C-9D26CBC6AAF2}"/>
              </a:ext>
            </a:extLst>
          </p:cNvPr>
          <p:cNvSpPr txBox="1"/>
          <p:nvPr/>
        </p:nvSpPr>
        <p:spPr>
          <a:xfrm>
            <a:off x="14293092" y="1562100"/>
            <a:ext cx="3080508" cy="1077218"/>
          </a:xfrm>
          <a:prstGeom prst="rect">
            <a:avLst/>
          </a:prstGeom>
          <a:noFill/>
        </p:spPr>
        <p:txBody>
          <a:bodyPr wrap="square" rtlCol="0">
            <a:spAutoFit/>
          </a:bodyPr>
          <a:lstStyle/>
          <a:p>
            <a:pPr algn="ctr"/>
            <a:r>
              <a:rPr lang="en-IN" sz="2800" dirty="0"/>
              <a:t>ANDREW FLEMING</a:t>
            </a:r>
          </a:p>
          <a:p>
            <a:pPr algn="ctr"/>
            <a:r>
              <a:rPr lang="en-IN" dirty="0"/>
              <a:t>Chief Technology</a:t>
            </a:r>
          </a:p>
          <a:p>
            <a:pPr algn="ctr"/>
            <a:r>
              <a:rPr lang="en-IN" dirty="0"/>
              <a:t>Architect</a:t>
            </a:r>
          </a:p>
        </p:txBody>
      </p:sp>
      <p:sp>
        <p:nvSpPr>
          <p:cNvPr id="37" name="TextBox 36">
            <a:extLst>
              <a:ext uri="{FF2B5EF4-FFF2-40B4-BE49-F238E27FC236}">
                <a16:creationId xmlns:a16="http://schemas.microsoft.com/office/drawing/2014/main" id="{B3143683-3E63-3BFB-D7CE-794ACB0897CD}"/>
              </a:ext>
            </a:extLst>
          </p:cNvPr>
          <p:cNvSpPr txBox="1"/>
          <p:nvPr/>
        </p:nvSpPr>
        <p:spPr>
          <a:xfrm>
            <a:off x="14020800" y="4610100"/>
            <a:ext cx="3352800" cy="892552"/>
          </a:xfrm>
          <a:prstGeom prst="rect">
            <a:avLst/>
          </a:prstGeom>
          <a:noFill/>
        </p:spPr>
        <p:txBody>
          <a:bodyPr wrap="square" rtlCol="0">
            <a:spAutoFit/>
          </a:bodyPr>
          <a:lstStyle/>
          <a:p>
            <a:pPr algn="ctr"/>
            <a:r>
              <a:rPr lang="en-IN" sz="2800" dirty="0"/>
              <a:t>MARCUS ROMPTION</a:t>
            </a:r>
          </a:p>
          <a:p>
            <a:pPr algn="ctr"/>
            <a:r>
              <a:rPr lang="en-IN" sz="2400" dirty="0"/>
              <a:t>Senior Principal</a:t>
            </a:r>
          </a:p>
        </p:txBody>
      </p:sp>
      <p:sp>
        <p:nvSpPr>
          <p:cNvPr id="38" name="TextBox 37">
            <a:extLst>
              <a:ext uri="{FF2B5EF4-FFF2-40B4-BE49-F238E27FC236}">
                <a16:creationId xmlns:a16="http://schemas.microsoft.com/office/drawing/2014/main" id="{A0A08FFA-ED18-DAAB-93C8-C45858D428B6}"/>
              </a:ext>
            </a:extLst>
          </p:cNvPr>
          <p:cNvSpPr txBox="1"/>
          <p:nvPr/>
        </p:nvSpPr>
        <p:spPr>
          <a:xfrm>
            <a:off x="14184568" y="7494079"/>
            <a:ext cx="3368566" cy="769441"/>
          </a:xfrm>
          <a:prstGeom prst="rect">
            <a:avLst/>
          </a:prstGeom>
          <a:noFill/>
        </p:spPr>
        <p:txBody>
          <a:bodyPr wrap="square" rtlCol="0">
            <a:spAutoFit/>
          </a:bodyPr>
          <a:lstStyle/>
          <a:p>
            <a:pPr algn="ctr"/>
            <a:r>
              <a:rPr lang="en-IN" sz="2400" dirty="0"/>
              <a:t>BADAGANCHI DATTESH</a:t>
            </a:r>
          </a:p>
          <a:p>
            <a:pPr algn="ctr"/>
            <a:r>
              <a:rPr lang="en-IN" dirty="0"/>
              <a:t> </a:t>
            </a:r>
            <a:r>
              <a:rPr lang="en-IN" sz="2000" dirty="0"/>
              <a:t>Data Analyst</a:t>
            </a:r>
            <a:endParaRPr lang="en-IN" dirty="0"/>
          </a:p>
        </p:txBody>
      </p:sp>
      <p:sp>
        <p:nvSpPr>
          <p:cNvPr id="39" name="TextBox 38">
            <a:extLst>
              <a:ext uri="{FF2B5EF4-FFF2-40B4-BE49-F238E27FC236}">
                <a16:creationId xmlns:a16="http://schemas.microsoft.com/office/drawing/2014/main" id="{2C78D5AB-C2F6-CDF6-870A-B13994D6B7A5}"/>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40" name="Picture 39">
            <a:extLst>
              <a:ext uri="{FF2B5EF4-FFF2-40B4-BE49-F238E27FC236}">
                <a16:creationId xmlns:a16="http://schemas.microsoft.com/office/drawing/2014/main" id="{9445E163-403D-872C-5BFA-944F3AA477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11453" y="286325"/>
            <a:ext cx="2533650" cy="16283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3258800" y="1028700"/>
            <a:ext cx="4051563" cy="1231106"/>
          </a:xfrm>
          <a:prstGeom prst="rect">
            <a:avLst/>
          </a:prstGeom>
        </p:spPr>
        <p:txBody>
          <a:bodyPr wrap="square" lIns="0" tIns="0" rIns="0" bIns="0" rtlCol="0" anchor="t">
            <a:spAutoFit/>
          </a:bodyPr>
          <a:lstStyle/>
          <a:p>
            <a:pPr algn="ctr">
              <a:lnSpc>
                <a:spcPts val="9600"/>
              </a:lnSpc>
            </a:pPr>
            <a:r>
              <a:rPr lang="en-US" sz="8000" b="1" spc="-80" dirty="0">
                <a:solidFill>
                  <a:srgbClr val="FFFFFF"/>
                </a:solidFill>
                <a:latin typeface="Georgia" panose="02040502050405020303"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Rounded Corners 38">
            <a:extLst>
              <a:ext uri="{FF2B5EF4-FFF2-40B4-BE49-F238E27FC236}">
                <a16:creationId xmlns:a16="http://schemas.microsoft.com/office/drawing/2014/main" id="{5C8192C4-1B2F-ABBE-8AF6-161CD4669A34}"/>
              </a:ext>
            </a:extLst>
          </p:cNvPr>
          <p:cNvSpPr/>
          <p:nvPr/>
        </p:nvSpPr>
        <p:spPr>
          <a:xfrm>
            <a:off x="4012686" y="96720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3600" b="1" dirty="0">
                <a:solidFill>
                  <a:schemeClr val="tx1">
                    <a:lumMod val="95000"/>
                    <a:lumOff val="5000"/>
                  </a:schemeClr>
                </a:solidFill>
                <a:latin typeface="Bell MT" panose="02020503060305020303" pitchFamily="18" charset="0"/>
                <a:cs typeface="Arial" panose="020B0604020202020204" pitchFamily="34" charset="0"/>
              </a:rPr>
              <a:t>Understanding Data</a:t>
            </a:r>
          </a:p>
        </p:txBody>
      </p:sp>
      <p:sp>
        <p:nvSpPr>
          <p:cNvPr id="40" name="Rectangle: Rounded Corners 39">
            <a:extLst>
              <a:ext uri="{FF2B5EF4-FFF2-40B4-BE49-F238E27FC236}">
                <a16:creationId xmlns:a16="http://schemas.microsoft.com/office/drawing/2014/main" id="{77F03FEA-91CE-6DDA-76A8-10A4BD6E01FD}"/>
              </a:ext>
            </a:extLst>
          </p:cNvPr>
          <p:cNvSpPr/>
          <p:nvPr/>
        </p:nvSpPr>
        <p:spPr>
          <a:xfrm>
            <a:off x="5489671" y="2731911"/>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3600" b="1" dirty="0">
                <a:solidFill>
                  <a:schemeClr val="tx1">
                    <a:lumMod val="95000"/>
                    <a:lumOff val="5000"/>
                  </a:schemeClr>
                </a:solidFill>
                <a:latin typeface="Bell MT" panose="02020503060305020303" pitchFamily="18" charset="0"/>
                <a:cs typeface="Arial" panose="020B0604020202020204" pitchFamily="34" charset="0"/>
              </a:rPr>
              <a:t>Data Cleaning</a:t>
            </a:r>
          </a:p>
        </p:txBody>
      </p:sp>
      <p:sp>
        <p:nvSpPr>
          <p:cNvPr id="41" name="Rectangle: Rounded Corners 40">
            <a:extLst>
              <a:ext uri="{FF2B5EF4-FFF2-40B4-BE49-F238E27FC236}">
                <a16:creationId xmlns:a16="http://schemas.microsoft.com/office/drawing/2014/main" id="{8E95D8A2-9B20-654A-361F-949326C97C8E}"/>
              </a:ext>
            </a:extLst>
          </p:cNvPr>
          <p:cNvSpPr/>
          <p:nvPr/>
        </p:nvSpPr>
        <p:spPr>
          <a:xfrm>
            <a:off x="7200336" y="432824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3600" b="1" dirty="0">
                <a:solidFill>
                  <a:schemeClr val="tx1">
                    <a:lumMod val="95000"/>
                    <a:lumOff val="5000"/>
                  </a:schemeClr>
                </a:solidFill>
                <a:latin typeface="Bell MT" panose="02020503060305020303" pitchFamily="18" charset="0"/>
                <a:cs typeface="Arial" panose="020B0604020202020204" pitchFamily="34" charset="0"/>
              </a:rPr>
              <a:t>Data Modelling</a:t>
            </a:r>
          </a:p>
        </p:txBody>
      </p:sp>
      <p:sp>
        <p:nvSpPr>
          <p:cNvPr id="42" name="Rectangle: Rounded Corners 41">
            <a:extLst>
              <a:ext uri="{FF2B5EF4-FFF2-40B4-BE49-F238E27FC236}">
                <a16:creationId xmlns:a16="http://schemas.microsoft.com/office/drawing/2014/main" id="{61F41796-D63A-4CA1-67EB-A93B7DAB0622}"/>
              </a:ext>
            </a:extLst>
          </p:cNvPr>
          <p:cNvSpPr/>
          <p:nvPr/>
        </p:nvSpPr>
        <p:spPr>
          <a:xfrm>
            <a:off x="9005126" y="6015855"/>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3600" b="1" dirty="0">
                <a:solidFill>
                  <a:schemeClr val="tx1">
                    <a:lumMod val="95000"/>
                    <a:lumOff val="5000"/>
                  </a:schemeClr>
                </a:solidFill>
                <a:latin typeface="Bell MT" panose="02020503060305020303" pitchFamily="18" charset="0"/>
                <a:cs typeface="Arial" panose="020B0604020202020204" pitchFamily="34" charset="0"/>
              </a:rPr>
              <a:t>Data Analysis</a:t>
            </a:r>
          </a:p>
        </p:txBody>
      </p:sp>
      <p:sp>
        <p:nvSpPr>
          <p:cNvPr id="43" name="Rectangle: Rounded Corners 42">
            <a:extLst>
              <a:ext uri="{FF2B5EF4-FFF2-40B4-BE49-F238E27FC236}">
                <a16:creationId xmlns:a16="http://schemas.microsoft.com/office/drawing/2014/main" id="{AB098BB3-7C49-AD72-FDD5-8BCF82FCB868}"/>
              </a:ext>
            </a:extLst>
          </p:cNvPr>
          <p:cNvSpPr/>
          <p:nvPr/>
        </p:nvSpPr>
        <p:spPr>
          <a:xfrm>
            <a:off x="10736426" y="764540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88900"/>
            <a:r>
              <a:rPr lang="en-US" sz="3600" b="1" dirty="0">
                <a:solidFill>
                  <a:schemeClr val="tx1">
                    <a:lumMod val="95000"/>
                    <a:lumOff val="5000"/>
                  </a:schemeClr>
                </a:solidFill>
                <a:latin typeface="Bell MT" panose="02020503060305020303" pitchFamily="18" charset="0"/>
                <a:cs typeface="Arial" panose="020B0604020202020204" pitchFamily="34" charset="0"/>
              </a:rPr>
              <a:t>Uncover Insights</a:t>
            </a:r>
          </a:p>
        </p:txBody>
      </p:sp>
      <p:sp>
        <p:nvSpPr>
          <p:cNvPr id="44" name="TextBox 43">
            <a:extLst>
              <a:ext uri="{FF2B5EF4-FFF2-40B4-BE49-F238E27FC236}">
                <a16:creationId xmlns:a16="http://schemas.microsoft.com/office/drawing/2014/main" id="{1AE6A5B6-BA03-3048-220D-5952A4BB6027}"/>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45" name="Picture 44">
            <a:extLst>
              <a:ext uri="{FF2B5EF4-FFF2-40B4-BE49-F238E27FC236}">
                <a16:creationId xmlns:a16="http://schemas.microsoft.com/office/drawing/2014/main" id="{B2A7E22A-0D90-C0F8-E5D6-CCDE3B2678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6107" y="204777"/>
            <a:ext cx="2533650" cy="16283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179490"/>
          </a:xfrm>
          <a:prstGeom prst="rect">
            <a:avLst/>
          </a:prstGeom>
        </p:spPr>
        <p:txBody>
          <a:bodyPr lIns="0" tIns="0" rIns="0" bIns="0" rtlCol="0" anchor="t">
            <a:spAutoFit/>
          </a:bodyPr>
          <a:lstStyle/>
          <a:p>
            <a:pPr>
              <a:lnSpc>
                <a:spcPts val="9600"/>
              </a:lnSpc>
            </a:pPr>
            <a:r>
              <a:rPr lang="en-US" sz="7200" b="1" spc="-80" dirty="0">
                <a:solidFill>
                  <a:srgbClr val="000000"/>
                </a:solidFill>
                <a:latin typeface="Bell MT" panose="02020503060305020303"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55968" y="4809038"/>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b="1" dirty="0">
                <a:solidFill>
                  <a:srgbClr val="883C84"/>
                </a:solidFill>
                <a:latin typeface="Bell MT" panose="02020503060305020303" pitchFamily="18" charset="0"/>
                <a:cs typeface="Arial" panose="020B0604020202020204" pitchFamily="34" charset="0"/>
              </a:rPr>
              <a:t>16</a:t>
            </a:r>
          </a:p>
        </p:txBody>
      </p:sp>
      <p:sp>
        <p:nvSpPr>
          <p:cNvPr id="16" name="TextBox 16">
            <a:extLst>
              <a:ext uri="{FF2B5EF4-FFF2-40B4-BE49-F238E27FC236}">
                <a16:creationId xmlns:a16="http://schemas.microsoft.com/office/drawing/2014/main" id="{7614677F-E85E-7E41-C2EC-5BB4AFCF20E0}"/>
              </a:ext>
            </a:extLst>
          </p:cNvPr>
          <p:cNvSpPr txBox="1"/>
          <p:nvPr/>
        </p:nvSpPr>
        <p:spPr>
          <a:xfrm>
            <a:off x="2057855" y="3494292"/>
            <a:ext cx="3142306"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3200" b="1" i="0" dirty="0">
                <a:effectLst/>
                <a:latin typeface="Bell MT" panose="02020503060305020303" pitchFamily="18" charset="0"/>
                <a:cs typeface="Arial" panose="020B0604020202020204" pitchFamily="34" charset="0"/>
              </a:rPr>
              <a:t>Unique Categories</a:t>
            </a:r>
          </a:p>
        </p:txBody>
      </p:sp>
      <p:sp>
        <p:nvSpPr>
          <p:cNvPr id="17" name="TextBox 17">
            <a:extLst>
              <a:ext uri="{FF2B5EF4-FFF2-40B4-BE49-F238E27FC236}">
                <a16:creationId xmlns:a16="http://schemas.microsoft.com/office/drawing/2014/main" id="{2FFC4134-9801-375D-8F10-B0AA90887EE6}"/>
              </a:ext>
            </a:extLst>
          </p:cNvPr>
          <p:cNvSpPr txBox="1"/>
          <p:nvPr/>
        </p:nvSpPr>
        <p:spPr>
          <a:xfrm>
            <a:off x="7272183" y="3164949"/>
            <a:ext cx="3142307"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latin typeface="Bell MT" panose="02020503060305020303" pitchFamily="18" charset="0"/>
                <a:cs typeface="Arial" panose="020B0604020202020204" pitchFamily="34" charset="0"/>
              </a:rPr>
              <a:t>Category</a:t>
            </a:r>
            <a:r>
              <a:rPr lang="en-IN" sz="3200" b="1" dirty="0">
                <a:latin typeface="Bell MT" panose="02020503060305020303" pitchFamily="18" charset="0"/>
                <a:cs typeface="Arial" panose="020B0604020202020204" pitchFamily="34" charset="0"/>
              </a:rPr>
              <a:t> With Highest Score </a:t>
            </a:r>
            <a:endParaRPr lang="en-IN" sz="3200" b="1" i="0" dirty="0">
              <a:effectLst/>
              <a:latin typeface="Bell MT" panose="02020503060305020303" pitchFamily="18" charset="0"/>
              <a:cs typeface="Arial" panose="020B0604020202020204" pitchFamily="34" charset="0"/>
            </a:endParaRPr>
          </a:p>
        </p:txBody>
      </p:sp>
      <p:sp>
        <p:nvSpPr>
          <p:cNvPr id="18" name="TextBox 19">
            <a:extLst>
              <a:ext uri="{FF2B5EF4-FFF2-40B4-BE49-F238E27FC236}">
                <a16:creationId xmlns:a16="http://schemas.microsoft.com/office/drawing/2014/main" id="{D0C15546-E72D-8E65-018C-C63DCBF9E95D}"/>
              </a:ext>
            </a:extLst>
          </p:cNvPr>
          <p:cNvSpPr txBox="1"/>
          <p:nvPr/>
        </p:nvSpPr>
        <p:spPr>
          <a:xfrm>
            <a:off x="7502448" y="4213673"/>
            <a:ext cx="2912042"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solidFill>
                  <a:schemeClr val="accent6"/>
                </a:solidFill>
                <a:latin typeface="Bell MT" panose="02020503060305020303" pitchFamily="18" charset="0"/>
                <a:cs typeface="Arial" panose="020B0604020202020204" pitchFamily="34" charset="0"/>
              </a:rPr>
              <a:t>Animals</a:t>
            </a:r>
            <a:endParaRPr lang="en-IN" sz="2800" b="1" i="0" dirty="0">
              <a:solidFill>
                <a:schemeClr val="accent6"/>
              </a:solidFill>
              <a:effectLst/>
              <a:latin typeface="Bell MT" panose="02020503060305020303" pitchFamily="18"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3D16BFAB-F8A2-2A02-E7B1-134870E43D05}"/>
              </a:ext>
            </a:extLst>
          </p:cNvPr>
          <p:cNvSpPr/>
          <p:nvPr/>
        </p:nvSpPr>
        <p:spPr>
          <a:xfrm>
            <a:off x="7272184" y="4809038"/>
            <a:ext cx="3142306" cy="1414844"/>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800" b="1" dirty="0">
                <a:solidFill>
                  <a:srgbClr val="883C84"/>
                </a:solidFill>
                <a:latin typeface="Bell MT" panose="02020503060305020303" pitchFamily="18" charset="0"/>
                <a:cs typeface="Arial" panose="020B0604020202020204" pitchFamily="34" charset="0"/>
              </a:rPr>
              <a:t>1897</a:t>
            </a:r>
          </a:p>
        </p:txBody>
      </p:sp>
      <p:sp>
        <p:nvSpPr>
          <p:cNvPr id="20" name="TextBox 18">
            <a:extLst>
              <a:ext uri="{FF2B5EF4-FFF2-40B4-BE49-F238E27FC236}">
                <a16:creationId xmlns:a16="http://schemas.microsoft.com/office/drawing/2014/main" id="{E5DCFF30-2336-A704-7840-685DB9FC5ADF}"/>
              </a:ext>
            </a:extLst>
          </p:cNvPr>
          <p:cNvSpPr txBox="1"/>
          <p:nvPr/>
        </p:nvSpPr>
        <p:spPr>
          <a:xfrm>
            <a:off x="12914990" y="3431257"/>
            <a:ext cx="2514600" cy="107721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b="1" i="0" dirty="0">
                <a:effectLst/>
                <a:latin typeface="Bell MT" panose="02020503060305020303" pitchFamily="18" charset="0"/>
                <a:cs typeface="Arial" panose="020B0604020202020204" pitchFamily="34" charset="0"/>
              </a:rPr>
              <a:t>Month with </a:t>
            </a:r>
          </a:p>
          <a:p>
            <a:pPr algn="ctr"/>
            <a:r>
              <a:rPr lang="en-US" sz="3200" b="1" i="0" dirty="0">
                <a:effectLst/>
                <a:latin typeface="Bell MT" panose="02020503060305020303" pitchFamily="18" charset="0"/>
                <a:cs typeface="Arial" panose="020B0604020202020204" pitchFamily="34" charset="0"/>
              </a:rPr>
              <a:t>Most Posts</a:t>
            </a:r>
          </a:p>
        </p:txBody>
      </p:sp>
      <p:sp>
        <p:nvSpPr>
          <p:cNvPr id="21" name="Rectangle: Rounded Corners 20">
            <a:extLst>
              <a:ext uri="{FF2B5EF4-FFF2-40B4-BE49-F238E27FC236}">
                <a16:creationId xmlns:a16="http://schemas.microsoft.com/office/drawing/2014/main" id="{F602F5C5-18A4-21C2-437D-8F95C28FA6BE}"/>
              </a:ext>
            </a:extLst>
          </p:cNvPr>
          <p:cNvSpPr/>
          <p:nvPr/>
        </p:nvSpPr>
        <p:spPr>
          <a:xfrm>
            <a:off x="12914990" y="4683153"/>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dirty="0">
                <a:solidFill>
                  <a:srgbClr val="883C84"/>
                </a:solidFill>
                <a:latin typeface="Bell MT" panose="02020503060305020303" pitchFamily="18" charset="0"/>
                <a:cs typeface="Arial" panose="020B0604020202020204" pitchFamily="34" charset="0"/>
              </a:rPr>
              <a:t>May</a:t>
            </a:r>
          </a:p>
        </p:txBody>
      </p:sp>
      <p:sp>
        <p:nvSpPr>
          <p:cNvPr id="22" name="TextBox 21">
            <a:extLst>
              <a:ext uri="{FF2B5EF4-FFF2-40B4-BE49-F238E27FC236}">
                <a16:creationId xmlns:a16="http://schemas.microsoft.com/office/drawing/2014/main" id="{3E5BC960-82A2-C1A1-A35B-47CB17621FB7}"/>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23" name="Picture 22">
            <a:extLst>
              <a:ext uri="{FF2B5EF4-FFF2-40B4-BE49-F238E27FC236}">
                <a16:creationId xmlns:a16="http://schemas.microsoft.com/office/drawing/2014/main" id="{1DE1E3D2-2E57-5F8B-4B3D-D1DA893852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89858" y="190500"/>
            <a:ext cx="2533650" cy="16283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782DBC45-8660-15D7-7442-B5BEE9889C84}"/>
              </a:ext>
            </a:extLst>
          </p:cNvPr>
          <p:cNvGraphicFramePr>
            <a:graphicFrameLocks/>
          </p:cNvGraphicFramePr>
          <p:nvPr>
            <p:extLst>
              <p:ext uri="{D42A27DB-BD31-4B8C-83A1-F6EECF244321}">
                <p14:modId xmlns:p14="http://schemas.microsoft.com/office/powerpoint/2010/main" val="3051598584"/>
              </p:ext>
            </p:extLst>
          </p:nvPr>
        </p:nvGraphicFramePr>
        <p:xfrm>
          <a:off x="3581400" y="1685151"/>
          <a:ext cx="12344400" cy="6887349"/>
        </p:xfrm>
        <a:graphic>
          <a:graphicData uri="http://schemas.openxmlformats.org/drawingml/2006/chart">
            <c:chart xmlns:c="http://schemas.openxmlformats.org/drawingml/2006/chart" xmlns:r="http://schemas.openxmlformats.org/officeDocument/2006/relationships" r:id="rId7"/>
          </a:graphicData>
        </a:graphic>
      </p:graphicFrame>
      <p:sp>
        <p:nvSpPr>
          <p:cNvPr id="28" name="TextBox 27">
            <a:extLst>
              <a:ext uri="{FF2B5EF4-FFF2-40B4-BE49-F238E27FC236}">
                <a16:creationId xmlns:a16="http://schemas.microsoft.com/office/drawing/2014/main" id="{F262AB83-C5CB-741A-559F-DD1772304EB6}"/>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29" name="Picture 28">
            <a:extLst>
              <a:ext uri="{FF2B5EF4-FFF2-40B4-BE49-F238E27FC236}">
                <a16:creationId xmlns:a16="http://schemas.microsoft.com/office/drawing/2014/main" id="{53B74879-9D1C-4159-9F22-E6F3D26F71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89858" y="190500"/>
            <a:ext cx="2533650" cy="16283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F2501120-4FA7-DE6A-AA0A-A5EEB99D4BC2}"/>
              </a:ext>
            </a:extLst>
          </p:cNvPr>
          <p:cNvGraphicFramePr>
            <a:graphicFrameLocks/>
          </p:cNvGraphicFramePr>
          <p:nvPr>
            <p:extLst>
              <p:ext uri="{D42A27DB-BD31-4B8C-83A1-F6EECF244321}">
                <p14:modId xmlns:p14="http://schemas.microsoft.com/office/powerpoint/2010/main" val="124386242"/>
              </p:ext>
            </p:extLst>
          </p:nvPr>
        </p:nvGraphicFramePr>
        <p:xfrm>
          <a:off x="2321841" y="1685151"/>
          <a:ext cx="8455134" cy="5916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B9E275C5-619D-B483-5B39-191786CDBEF4}"/>
              </a:ext>
            </a:extLst>
          </p:cNvPr>
          <p:cNvGraphicFramePr>
            <a:graphicFrameLocks/>
          </p:cNvGraphicFramePr>
          <p:nvPr>
            <p:extLst>
              <p:ext uri="{D42A27DB-BD31-4B8C-83A1-F6EECF244321}">
                <p14:modId xmlns:p14="http://schemas.microsoft.com/office/powerpoint/2010/main" val="3281344253"/>
              </p:ext>
            </p:extLst>
          </p:nvPr>
        </p:nvGraphicFramePr>
        <p:xfrm>
          <a:off x="10377602" y="2019300"/>
          <a:ext cx="6995998" cy="5486400"/>
        </p:xfrm>
        <a:graphic>
          <a:graphicData uri="http://schemas.openxmlformats.org/drawingml/2006/chart">
            <c:chart xmlns:c="http://schemas.openxmlformats.org/drawingml/2006/chart" xmlns:r="http://schemas.openxmlformats.org/officeDocument/2006/relationships" r:id="rId8"/>
          </a:graphicData>
        </a:graphic>
      </p:graphicFrame>
      <p:sp>
        <p:nvSpPr>
          <p:cNvPr id="29" name="TextBox 28">
            <a:extLst>
              <a:ext uri="{FF2B5EF4-FFF2-40B4-BE49-F238E27FC236}">
                <a16:creationId xmlns:a16="http://schemas.microsoft.com/office/drawing/2014/main" id="{6CF2FD09-B870-FA16-B929-7519FA0E2FC2}"/>
              </a:ext>
            </a:extLst>
          </p:cNvPr>
          <p:cNvSpPr txBox="1"/>
          <p:nvPr/>
        </p:nvSpPr>
        <p:spPr>
          <a:xfrm>
            <a:off x="1264002" y="8684596"/>
            <a:ext cx="355835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atin typeface="Bell MT" panose="02020503060305020303" pitchFamily="18" charset="0"/>
              </a:rPr>
              <a:t>Presented By</a:t>
            </a:r>
          </a:p>
          <a:p>
            <a:pPr algn="ctr"/>
            <a:r>
              <a:rPr lang="en-IN" sz="2400" b="1" dirty="0">
                <a:latin typeface="Bell MT" panose="02020503060305020303" pitchFamily="18" charset="0"/>
              </a:rPr>
              <a:t>B. Dattesh</a:t>
            </a:r>
          </a:p>
        </p:txBody>
      </p:sp>
      <p:pic>
        <p:nvPicPr>
          <p:cNvPr id="30" name="Picture 29">
            <a:extLst>
              <a:ext uri="{FF2B5EF4-FFF2-40B4-BE49-F238E27FC236}">
                <a16:creationId xmlns:a16="http://schemas.microsoft.com/office/drawing/2014/main" id="{882467C0-155D-BBDB-96CB-297C6E568D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89858" y="190500"/>
            <a:ext cx="2533650" cy="1628369"/>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589</Words>
  <Application>Microsoft Office PowerPoint</Application>
  <PresentationFormat>Custom</PresentationFormat>
  <Paragraphs>110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Franklin Gothic Book</vt:lpstr>
      <vt:lpstr>Graphik Regular</vt:lpstr>
      <vt:lpstr>Courier New</vt:lpstr>
      <vt:lpstr>Arial</vt:lpstr>
      <vt:lpstr>Georgia</vt:lpstr>
      <vt:lpstr>Bell MT</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Dattesh Dattu</cp:lastModifiedBy>
  <cp:revision>9</cp:revision>
  <dcterms:created xsi:type="dcterms:W3CDTF">2006-08-16T00:00:00Z</dcterms:created>
  <dcterms:modified xsi:type="dcterms:W3CDTF">2024-09-03T14:25:18Z</dcterms:modified>
  <dc:identifier>DAEhDyfaYKE</dc:identifier>
</cp:coreProperties>
</file>