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2" r:id="rId7"/>
    <p:sldId id="4783" r:id="rId8"/>
    <p:sldId id="4784" r:id="rId9"/>
    <p:sldId id="4785" r:id="rId10"/>
    <p:sldId id="4786" r:id="rId11"/>
    <p:sldId id="275" r:id="rId12"/>
  </p:sldIdLst>
  <p:sldSz cx="12192000" cy="6858000"/>
  <p:notesSz cx="6858000" cy="9144000"/>
  <p:embeddedFontLst>
    <p:embeddedFont>
      <p:font typeface="Bell MT" panose="02020503060305020303" pitchFamily="18" charset="0"/>
      <p:regular r:id="rId14"/>
      <p:bold r:id="rId15"/>
      <p:italic r:id="rId16"/>
    </p:embeddedFont>
    <p:embeddedFont>
      <p:font typeface="Roboto" panose="02000000000000000000" pitchFamily="2" charset="0"/>
      <p:regular r:id="rId17"/>
      <p:bold r:id="rId18"/>
      <p:italic r:id="rId19"/>
      <p:boldItalic r:id="rId20"/>
    </p:embeddedFont>
    <p:embeddedFont>
      <p:font typeface="Roboto Light" panose="02000000000000000000" pitchFamily="2" charset="0"/>
      <p:regular r:id="rId21"/>
      <p:italic r:id="rId22"/>
    </p:embeddedFont>
    <p:embeddedFont>
      <p:font typeface="Roboto Medium" panose="02000000000000000000" pitchFamily="2" charset="0"/>
      <p:regular r:id="rId23"/>
      <p:italic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694" autoAdjust="0"/>
    <p:restoredTop sz="95401" autoAdjust="0"/>
  </p:normalViewPr>
  <p:slideViewPr>
    <p:cSldViewPr snapToGrid="0" showGuides="1">
      <p:cViewPr varScale="1">
        <p:scale>
          <a:sx n="90" d="100"/>
          <a:sy n="90" d="100"/>
        </p:scale>
        <p:origin x="1752" y="90"/>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4/09/2024</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a:xfrm>
            <a:off x="1212851" y="650875"/>
            <a:ext cx="2128838" cy="369033"/>
          </a:xfrm>
        </p:spPr>
        <p:txBody>
          <a:bodyPr/>
          <a:lstStyle/>
          <a:p>
            <a:r>
              <a:rPr lang="en-IN" sz="2000" b="1" dirty="0">
                <a:solidFill>
                  <a:schemeClr val="tx1"/>
                </a:solidFill>
                <a:latin typeface="Times New Roman" panose="02020603050405020304" pitchFamily="18" charset="0"/>
                <a:cs typeface="Times New Roman" panose="02020603050405020304" pitchFamily="18" charset="0"/>
              </a:rPr>
              <a:t>August  2024</a:t>
            </a:r>
            <a:endParaRPr lang="en-AU" sz="2000" b="1" dirty="0">
              <a:solidFill>
                <a:schemeClr val="tx1"/>
              </a:solidFill>
              <a:latin typeface="Times New Roman" panose="02020603050405020304" pitchFamily="18" charset="0"/>
              <a:cs typeface="Times New Roman" panose="02020603050405020304" pitchFamily="18" charset="0"/>
            </a:endParaRP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0"/>
            <a:ext cx="10479600" cy="1715399"/>
          </a:xfrm>
        </p:spPr>
        <p:txBody>
          <a:bodyPr/>
          <a:lstStyle/>
          <a:p>
            <a:r>
              <a:rPr lang="en-US" dirty="0">
                <a:latin typeface="Times New Roman" panose="02020603050405020304" pitchFamily="18" charset="0"/>
                <a:cs typeface="Times New Roman" panose="02020603050405020304" pitchFamily="18" charset="0"/>
              </a:rPr>
              <a:t>Trial shops 77 and 86 significantly outperformed Control stores 233 and 155 in terms of both total sales and the number of customers they attracted throughout the trial period. The performance improvement at the 88th trial shop, however, is modest.</a:t>
            </a:r>
            <a:endParaRPr lang="en-AU"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7" name="Picture 6">
            <a:extLst>
              <a:ext uri="{FF2B5EF4-FFF2-40B4-BE49-F238E27FC236}">
                <a16:creationId xmlns:a16="http://schemas.microsoft.com/office/drawing/2014/main" id="{83CE3562-EF6F-6135-F547-14DE02B34A34}"/>
              </a:ext>
            </a:extLst>
          </p:cNvPr>
          <p:cNvPicPr>
            <a:picLocks noChangeAspect="1"/>
          </p:cNvPicPr>
          <p:nvPr/>
        </p:nvPicPr>
        <p:blipFill>
          <a:blip r:embed="rId3"/>
          <a:stretch>
            <a:fillRect/>
          </a:stretch>
        </p:blipFill>
        <p:spPr>
          <a:xfrm>
            <a:off x="1548667" y="2005758"/>
            <a:ext cx="10127908" cy="3927231"/>
          </a:xfrm>
          <a:prstGeom prst="rect">
            <a:avLst/>
          </a:prstGeom>
        </p:spPr>
      </p:pic>
      <p:sp>
        <p:nvSpPr>
          <p:cNvPr id="9" name="TextBox 8">
            <a:extLst>
              <a:ext uri="{FF2B5EF4-FFF2-40B4-BE49-F238E27FC236}">
                <a16:creationId xmlns:a16="http://schemas.microsoft.com/office/drawing/2014/main" id="{D4B4E179-5E80-202C-7164-64D61122FA51}"/>
              </a:ext>
            </a:extLst>
          </p:cNvPr>
          <p:cNvSpPr txBox="1"/>
          <p:nvPr/>
        </p:nvSpPr>
        <p:spPr>
          <a:xfrm>
            <a:off x="6096000" y="4482911"/>
            <a:ext cx="1582615"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Trial Period</a:t>
            </a:r>
          </a:p>
        </p:txBody>
      </p:sp>
      <p:cxnSp>
        <p:nvCxnSpPr>
          <p:cNvPr id="11" name="Connector: Elbow 10">
            <a:extLst>
              <a:ext uri="{FF2B5EF4-FFF2-40B4-BE49-F238E27FC236}">
                <a16:creationId xmlns:a16="http://schemas.microsoft.com/office/drawing/2014/main" id="{3151DAC8-7C70-47E4-9F53-CE6FA5ABD029}"/>
              </a:ext>
            </a:extLst>
          </p:cNvPr>
          <p:cNvCxnSpPr/>
          <p:nvPr/>
        </p:nvCxnSpPr>
        <p:spPr>
          <a:xfrm>
            <a:off x="7174523" y="4792546"/>
            <a:ext cx="703385" cy="410306"/>
          </a:xfrm>
          <a:prstGeom prst="bentConnector3">
            <a:avLst/>
          </a:prstGeom>
          <a:ln w="6350">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770185" y="1967886"/>
            <a:ext cx="2872153" cy="599468"/>
          </a:xfrm>
          <a:prstGeom prst="rect">
            <a:avLst/>
          </a:prstGeom>
          <a:noFill/>
        </p:spPr>
        <p:txBody>
          <a:bodyPr wrap="square" lIns="0" tIns="0" rIns="0" bIns="0" rtlCol="0" anchor="t">
            <a:noAutofit/>
          </a:bodyPr>
          <a:lstStyle/>
          <a:p>
            <a:pPr algn="ctr"/>
            <a:r>
              <a:rPr lang="en-IN" sz="2400" b="1" dirty="0">
                <a:solidFill>
                  <a:srgbClr val="FF0000"/>
                </a:solidFill>
                <a:latin typeface="Bell MT" panose="02020503060305020303" pitchFamily="18" charset="0"/>
              </a:rPr>
              <a:t>Chips</a:t>
            </a:r>
            <a:r>
              <a:rPr lang="en-IN" sz="2000" b="1" dirty="0">
                <a:solidFill>
                  <a:srgbClr val="FF0000"/>
                </a:solidFill>
                <a:latin typeface="Bell MT" panose="02020503060305020303" pitchFamily="18" charset="0"/>
              </a:rPr>
              <a:t> Category Review</a:t>
            </a:r>
            <a:endParaRPr lang="en-AU" sz="2000" b="1" dirty="0">
              <a:solidFill>
                <a:srgbClr val="FF0000"/>
              </a:solidFill>
              <a:latin typeface="Bell MT" panose="02020503060305020303" pitchFamily="18"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2706752" cy="499821"/>
          </a:xfrm>
          <a:prstGeom prst="rect">
            <a:avLst/>
          </a:prstGeom>
          <a:noFill/>
        </p:spPr>
        <p:txBody>
          <a:bodyPr wrap="square" lIns="0" tIns="0" rIns="0" bIns="0" rtlCol="0" anchor="t">
            <a:noAutofit/>
          </a:bodyPr>
          <a:lstStyle/>
          <a:p>
            <a:pPr algn="ctr">
              <a:spcAft>
                <a:spcPts val="600"/>
              </a:spcAft>
            </a:pPr>
            <a:r>
              <a:rPr lang="en-IN" sz="2400" b="1" dirty="0">
                <a:solidFill>
                  <a:srgbClr val="FF0000"/>
                </a:solidFill>
                <a:latin typeface="Bell MT" panose="02020503060305020303" pitchFamily="18" charset="0"/>
              </a:rPr>
              <a:t>Trial Store Analysis</a:t>
            </a:r>
            <a:endParaRPr lang="en-AU" sz="2400" b="1" dirty="0">
              <a:solidFill>
                <a:srgbClr val="FF0000"/>
              </a:solidFill>
              <a:latin typeface="Bell MT" panose="02020503060305020303" pitchFamily="18"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958862" y="999554"/>
            <a:ext cx="6717712" cy="2536131"/>
          </a:xfrm>
          <a:prstGeom prst="rect">
            <a:avLst/>
          </a:prstGeom>
          <a:noFill/>
        </p:spPr>
        <p:txBody>
          <a:bodyPr wrap="square" lIns="0" tIns="0" rIns="0" bIns="0" rtlCol="0" anchor="t">
            <a:noAutofit/>
          </a:bodyPr>
          <a:lstStyle/>
          <a:p>
            <a:pPr marL="285750" indent="-285750">
              <a:spcAft>
                <a:spcPts val="600"/>
              </a:spcAft>
              <a:buFont typeface="Arial" panose="020B0604020202020204" pitchFamily="34" charset="0"/>
              <a:buChar char="•"/>
            </a:pPr>
            <a:r>
              <a:rPr lang="en-US" b="1" dirty="0"/>
              <a:t>The sales have climbed up until the day before Christmas, which is a good opportunity to </a:t>
            </a:r>
            <a:r>
              <a:rPr lang="en-US" b="1" dirty="0" err="1"/>
              <a:t>capitalise</a:t>
            </a:r>
            <a:r>
              <a:rPr lang="en-US" b="1" dirty="0"/>
              <a:t> on this momentum with special offers to boost the purchases. However, the sales also decreased after Christmas.               </a:t>
            </a:r>
          </a:p>
          <a:p>
            <a:pPr marL="285750" indent="-285750">
              <a:spcAft>
                <a:spcPts val="600"/>
              </a:spcAft>
              <a:buFont typeface="Arial" panose="020B0604020202020204" pitchFamily="34" charset="0"/>
              <a:buChar char="•"/>
            </a:pPr>
            <a:r>
              <a:rPr lang="en-US" b="1" dirty="0"/>
              <a:t>Mainstream young singles/couples contribute most to the sales.</a:t>
            </a:r>
          </a:p>
          <a:p>
            <a:pPr marL="285750" indent="-285750">
              <a:spcAft>
                <a:spcPts val="600"/>
              </a:spcAft>
              <a:buFont typeface="Arial" panose="020B0604020202020204" pitchFamily="34" charset="0"/>
              <a:buChar char="•"/>
            </a:pPr>
            <a:r>
              <a:rPr lang="en-US" b="1" dirty="0"/>
              <a:t>Older families and young families, who make up our target market for sales, purchase more chips overall for all three Life stages.</a:t>
            </a:r>
            <a:endParaRPr lang="en-AU" b="1"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958863" y="3634154"/>
            <a:ext cx="6717712" cy="2770475"/>
          </a:xfrm>
          <a:prstGeom prst="rect">
            <a:avLst/>
          </a:prstGeom>
          <a:noFill/>
        </p:spPr>
        <p:txBody>
          <a:bodyPr wrap="square" lIns="0" tIns="0" rIns="0" bIns="0" rtlCol="0" anchor="t">
            <a:noAutofit/>
          </a:bodyPr>
          <a:lstStyle/>
          <a:p>
            <a:pPr marL="171450" indent="-171450">
              <a:spcAft>
                <a:spcPts val="600"/>
              </a:spcAft>
              <a:buFont typeface="Arial" panose="020B0604020202020204" pitchFamily="34" charset="0"/>
              <a:buChar char="•"/>
            </a:pPr>
            <a:r>
              <a:rPr lang="en-US" b="1" dirty="0"/>
              <a:t>To replicate the previous performance of the chosen trial stores 77,86 and 88, control stores 233, 155 and 237 were created. </a:t>
            </a:r>
          </a:p>
          <a:p>
            <a:pPr marL="171450" indent="-171450">
              <a:spcAft>
                <a:spcPts val="600"/>
              </a:spcAft>
              <a:buFont typeface="Arial" panose="020B0604020202020204" pitchFamily="34" charset="0"/>
              <a:buChar char="•"/>
            </a:pPr>
            <a:r>
              <a:rPr lang="en-US" b="1" dirty="0"/>
              <a:t>Following the implementation of the new shop design, the trial store's effectiveness and the control store were contrasted. </a:t>
            </a:r>
          </a:p>
          <a:p>
            <a:pPr marL="171450" indent="-171450">
              <a:spcAft>
                <a:spcPts val="600"/>
              </a:spcAft>
              <a:buFont typeface="Arial" panose="020B0604020202020204" pitchFamily="34" charset="0"/>
              <a:buChar char="•"/>
            </a:pPr>
            <a:r>
              <a:rPr lang="en-US" b="1" dirty="0"/>
              <a:t>During the trial period, the trial in stores 77 and 86 differed considerably from the control store in terms of both sales and customer count. </a:t>
            </a:r>
          </a:p>
          <a:p>
            <a:pPr marL="171450" indent="-171450">
              <a:spcAft>
                <a:spcPts val="600"/>
              </a:spcAft>
              <a:buFont typeface="Arial" panose="020B0604020202020204" pitchFamily="34" charset="0"/>
              <a:buChar char="•"/>
            </a:pPr>
            <a:r>
              <a:rPr lang="en-US" b="1" dirty="0"/>
              <a:t>However, as compared to its control shop, the increase for trial store 88 was not that substantial.</a:t>
            </a:r>
            <a:endParaRPr lang="en-AU" b="1"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0"/>
            <a:ext cx="10479600" cy="1879522"/>
          </a:xfrm>
        </p:spPr>
        <p:txBody>
          <a:bodyPr/>
          <a:lstStyle/>
          <a:p>
            <a:r>
              <a:rPr lang="en-US" sz="2800" dirty="0">
                <a:latin typeface="Bell MT" panose="02020503060305020303" pitchFamily="18" charset="0"/>
              </a:rPr>
              <a:t>As Christmas approaches, sales gradually grow. On New Year's Eve, they resume their early December levels. However, because stores were closed for Christmas, there were no sales on December 25 as indicated by the dip.</a:t>
            </a:r>
            <a:endParaRPr lang="en-AU" sz="2800" dirty="0">
              <a:latin typeface="Bell MT" panose="02020503060305020303" pitchFamily="18" charset="0"/>
            </a:endParaRPr>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3" name="Picture 2">
            <a:extLst>
              <a:ext uri="{FF2B5EF4-FFF2-40B4-BE49-F238E27FC236}">
                <a16:creationId xmlns:a16="http://schemas.microsoft.com/office/drawing/2014/main" id="{27C9C9BA-2276-4DB7-804A-095CD2C05434}"/>
              </a:ext>
            </a:extLst>
          </p:cNvPr>
          <p:cNvPicPr>
            <a:picLocks noChangeAspect="1"/>
          </p:cNvPicPr>
          <p:nvPr/>
        </p:nvPicPr>
        <p:blipFill>
          <a:blip r:embed="rId3"/>
          <a:stretch>
            <a:fillRect/>
          </a:stretch>
        </p:blipFill>
        <p:spPr>
          <a:xfrm>
            <a:off x="1255049" y="2165171"/>
            <a:ext cx="10363451" cy="3840643"/>
          </a:xfrm>
          <a:prstGeom prst="rect">
            <a:avLst/>
          </a:prstGeom>
        </p:spPr>
      </p:pic>
      <p:sp>
        <p:nvSpPr>
          <p:cNvPr id="6" name="TextBox 5">
            <a:extLst>
              <a:ext uri="{FF2B5EF4-FFF2-40B4-BE49-F238E27FC236}">
                <a16:creationId xmlns:a16="http://schemas.microsoft.com/office/drawing/2014/main" id="{889B9283-9AD2-A4AE-E767-8645050F67E4}"/>
              </a:ext>
            </a:extLst>
          </p:cNvPr>
          <p:cNvSpPr txBox="1"/>
          <p:nvPr/>
        </p:nvSpPr>
        <p:spPr>
          <a:xfrm>
            <a:off x="3657599" y="4201943"/>
            <a:ext cx="5102469" cy="646331"/>
          </a:xfrm>
          <a:prstGeom prst="rect">
            <a:avLst/>
          </a:prstGeom>
          <a:noFill/>
        </p:spPr>
        <p:txBody>
          <a:bodyPr wrap="square">
            <a:spAutoFit/>
          </a:bodyPr>
          <a:lstStyle/>
          <a:p>
            <a:r>
              <a:rPr lang="en-US" dirty="0">
                <a:latin typeface="Bell MT" panose="02020503060305020303" pitchFamily="18" charset="0"/>
              </a:rPr>
              <a:t>The dip indicates the zero transactions due to the holiday store closures. </a:t>
            </a:r>
            <a:endParaRPr lang="en-IN" dirty="0">
              <a:latin typeface="Bell MT" panose="02020503060305020303" pitchFamily="18" charset="0"/>
            </a:endParaRPr>
          </a:p>
        </p:txBody>
      </p:sp>
      <p:cxnSp>
        <p:nvCxnSpPr>
          <p:cNvPr id="8" name="Straight Arrow Connector 7">
            <a:extLst>
              <a:ext uri="{FF2B5EF4-FFF2-40B4-BE49-F238E27FC236}">
                <a16:creationId xmlns:a16="http://schemas.microsoft.com/office/drawing/2014/main" id="{FCD05A6E-E838-E035-40F4-1709EB2F90BD}"/>
              </a:ext>
            </a:extLst>
          </p:cNvPr>
          <p:cNvCxnSpPr/>
          <p:nvPr/>
        </p:nvCxnSpPr>
        <p:spPr>
          <a:xfrm>
            <a:off x="8077200" y="4525108"/>
            <a:ext cx="1066800" cy="7502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0"/>
            <a:ext cx="10479600" cy="1223029"/>
          </a:xfrm>
        </p:spPr>
        <p:txBody>
          <a:bodyPr/>
          <a:lstStyle/>
          <a:p>
            <a:r>
              <a:rPr lang="en-US" dirty="0">
                <a:solidFill>
                  <a:schemeClr val="tx1"/>
                </a:solidFill>
                <a:latin typeface="Times New Roman" panose="02020603050405020304" pitchFamily="18" charset="0"/>
                <a:cs typeface="Times New Roman" panose="02020603050405020304" pitchFamily="18" charset="0"/>
              </a:rPr>
              <a:t>Each individual life stage profile shows a constant level of affluence; older &amp; younger families are the buyers that make the largest average transactional purchases.</a:t>
            </a:r>
            <a:endParaRPr lang="en-AU" dirty="0">
              <a:solidFill>
                <a:schemeClr val="tx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5" name="Picture 4">
            <a:extLst>
              <a:ext uri="{FF2B5EF4-FFF2-40B4-BE49-F238E27FC236}">
                <a16:creationId xmlns:a16="http://schemas.microsoft.com/office/drawing/2014/main" id="{9539646D-E81C-C0AB-ABF2-4A7411450318}"/>
              </a:ext>
            </a:extLst>
          </p:cNvPr>
          <p:cNvPicPr>
            <a:picLocks noChangeAspect="1"/>
          </p:cNvPicPr>
          <p:nvPr/>
        </p:nvPicPr>
        <p:blipFill>
          <a:blip r:embed="rId3"/>
          <a:stretch>
            <a:fillRect/>
          </a:stretch>
        </p:blipFill>
        <p:spPr>
          <a:xfrm>
            <a:off x="1406769" y="1676399"/>
            <a:ext cx="9847020" cy="4155083"/>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939067" y="318078"/>
            <a:ext cx="10608164" cy="1321887"/>
          </a:xfrm>
        </p:spPr>
        <p:txBody>
          <a:bodyPr/>
          <a:lstStyle/>
          <a:p>
            <a:r>
              <a:rPr lang="en-US" sz="2800" dirty="0">
                <a:latin typeface="Times New Roman" panose="02020603050405020304" pitchFamily="18" charset="0"/>
                <a:cs typeface="Times New Roman" panose="02020603050405020304" pitchFamily="18" charset="0"/>
              </a:rPr>
              <a:t>The majority of mainstream young singles and couples purchase snacking chips, while mainstream retirees also make up a sizeable component of this market.</a:t>
            </a:r>
            <a:endParaRPr lang="en-AU" sz="2800" dirty="0">
              <a:latin typeface="Times New Roman" panose="02020603050405020304" pitchFamily="18" charset="0"/>
              <a:cs typeface="Times New Roman" panose="02020603050405020304" pitchFamily="18" charset="0"/>
            </a:endParaRP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6" name="Picture 5">
            <a:extLst>
              <a:ext uri="{FF2B5EF4-FFF2-40B4-BE49-F238E27FC236}">
                <a16:creationId xmlns:a16="http://schemas.microsoft.com/office/drawing/2014/main" id="{771F4EE4-C969-28B4-3D81-58187194A625}"/>
              </a:ext>
            </a:extLst>
          </p:cNvPr>
          <p:cNvPicPr>
            <a:picLocks noChangeAspect="1"/>
          </p:cNvPicPr>
          <p:nvPr/>
        </p:nvPicPr>
        <p:blipFill>
          <a:blip r:embed="rId3"/>
          <a:stretch>
            <a:fillRect/>
          </a:stretch>
        </p:blipFill>
        <p:spPr>
          <a:xfrm>
            <a:off x="1132555" y="1639965"/>
            <a:ext cx="10215383" cy="4331690"/>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856199" y="381978"/>
            <a:ext cx="10737923" cy="1440884"/>
          </a:xfrm>
        </p:spPr>
        <p:txBody>
          <a:bodyPr/>
          <a:lstStyle/>
          <a:p>
            <a:r>
              <a:rPr lang="en-US" sz="2800" dirty="0">
                <a:latin typeface="Times New Roman" panose="02020603050405020304" pitchFamily="18" charset="0"/>
                <a:cs typeface="Times New Roman" panose="02020603050405020304" pitchFamily="18" charset="0"/>
              </a:rPr>
              <a:t>The trial store's performance in terms of total sales and customer count are reflected in the Control stores, whereas it is not exhibited in the other stores.</a:t>
            </a:r>
            <a:endParaRPr lang="en-AU" sz="28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5" name="Picture 4">
            <a:extLst>
              <a:ext uri="{FF2B5EF4-FFF2-40B4-BE49-F238E27FC236}">
                <a16:creationId xmlns:a16="http://schemas.microsoft.com/office/drawing/2014/main" id="{7B7F13D0-78C3-A9AD-3284-7F630EE53807}"/>
              </a:ext>
            </a:extLst>
          </p:cNvPr>
          <p:cNvPicPr>
            <a:picLocks noChangeAspect="1"/>
          </p:cNvPicPr>
          <p:nvPr/>
        </p:nvPicPr>
        <p:blipFill>
          <a:blip r:embed="rId3"/>
          <a:stretch>
            <a:fillRect/>
          </a:stretch>
        </p:blipFill>
        <p:spPr>
          <a:xfrm>
            <a:off x="1253463" y="1836902"/>
            <a:ext cx="10340659" cy="4423221"/>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6424</TotalTime>
  <Words>624</Words>
  <Application>Microsoft Office PowerPoint</Application>
  <PresentationFormat>Widescreen</PresentationFormat>
  <Paragraphs>43</Paragraphs>
  <Slides>11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Bell MT</vt:lpstr>
      <vt:lpstr>Calibri</vt:lpstr>
      <vt:lpstr>Roboto Light</vt:lpstr>
      <vt:lpstr>Roboto</vt:lpstr>
      <vt:lpstr>Times New Roman</vt:lpstr>
      <vt:lpstr>Roboto Medium</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Dattesh Dattu</cp:lastModifiedBy>
  <cp:revision>466</cp:revision>
  <dcterms:created xsi:type="dcterms:W3CDTF">2018-02-07T23:23:24Z</dcterms:created>
  <dcterms:modified xsi:type="dcterms:W3CDTF">2024-09-04T16:15:33Z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