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2.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s-AR" sz="1400" spc="-1" strike="noStrike">
                <a:solidFill>
                  <a:srgbClr val="000000"/>
                </a:solidFill>
                <a:latin typeface="Arial"/>
              </a:rPr>
              <a:t>Pulse para desplazar la diapositiva</a:t>
            </a:r>
            <a:endParaRPr b="0" lang="es-AR" sz="1400" spc="-1" strike="noStrike">
              <a:solidFill>
                <a:srgbClr val="000000"/>
              </a:solidFill>
              <a:latin typeface="Arial"/>
            </a:endParaRPr>
          </a:p>
        </p:txBody>
      </p:sp>
      <p:sp>
        <p:nvSpPr>
          <p:cNvPr id="198" name="PlaceHolder 2"/>
          <p:cNvSpPr>
            <a:spLocks noGrp="1"/>
          </p:cNvSpPr>
          <p:nvPr>
            <p:ph type="body"/>
          </p:nvPr>
        </p:nvSpPr>
        <p:spPr>
          <a:xfrm>
            <a:off x="756000" y="5078520"/>
            <a:ext cx="6047640" cy="4811040"/>
          </a:xfrm>
          <a:prstGeom prst="rect">
            <a:avLst/>
          </a:prstGeom>
        </p:spPr>
        <p:txBody>
          <a:bodyPr lIns="0" rIns="0" tIns="0" bIns="0">
            <a:noAutofit/>
          </a:bodyPr>
          <a:p>
            <a:r>
              <a:rPr b="0" lang="es-AR" sz="2000" spc="-1" strike="noStrike">
                <a:latin typeface="Arial"/>
              </a:rPr>
              <a:t>Pulse para editar el formato de las notas</a:t>
            </a:r>
            <a:endParaRPr b="0" lang="es-AR" sz="2000" spc="-1" strike="noStrike">
              <a:latin typeface="Arial"/>
            </a:endParaRPr>
          </a:p>
        </p:txBody>
      </p:sp>
      <p:sp>
        <p:nvSpPr>
          <p:cNvPr id="199" name="PlaceHolder 3"/>
          <p:cNvSpPr>
            <a:spLocks noGrp="1"/>
          </p:cNvSpPr>
          <p:nvPr>
            <p:ph type="hdr"/>
          </p:nvPr>
        </p:nvSpPr>
        <p:spPr>
          <a:xfrm>
            <a:off x="0" y="0"/>
            <a:ext cx="3280680" cy="534240"/>
          </a:xfrm>
          <a:prstGeom prst="rect">
            <a:avLst/>
          </a:prstGeom>
        </p:spPr>
        <p:txBody>
          <a:bodyPr lIns="0" rIns="0" tIns="0" bIns="0">
            <a:noAutofit/>
          </a:bodyPr>
          <a:p>
            <a:r>
              <a:rPr b="0" lang="es-AR" sz="1400" spc="-1" strike="noStrike">
                <a:latin typeface="Times New Roman"/>
              </a:rPr>
              <a:t>&lt;cabecera&gt;</a:t>
            </a:r>
            <a:endParaRPr b="0" lang="es-AR" sz="1400" spc="-1" strike="noStrike">
              <a:latin typeface="Times New Roman"/>
            </a:endParaRPr>
          </a:p>
        </p:txBody>
      </p:sp>
      <p:sp>
        <p:nvSpPr>
          <p:cNvPr id="200" name="PlaceHolder 4"/>
          <p:cNvSpPr>
            <a:spLocks noGrp="1"/>
          </p:cNvSpPr>
          <p:nvPr>
            <p:ph type="dt"/>
          </p:nvPr>
        </p:nvSpPr>
        <p:spPr>
          <a:xfrm>
            <a:off x="4278960" y="0"/>
            <a:ext cx="3280680" cy="534240"/>
          </a:xfrm>
          <a:prstGeom prst="rect">
            <a:avLst/>
          </a:prstGeom>
        </p:spPr>
        <p:txBody>
          <a:bodyPr lIns="0" rIns="0" tIns="0" bIns="0">
            <a:noAutofit/>
          </a:bodyPr>
          <a:p>
            <a:pPr algn="r"/>
            <a:r>
              <a:rPr b="0" lang="es-AR" sz="1400" spc="-1" strike="noStrike">
                <a:latin typeface="Times New Roman"/>
              </a:rPr>
              <a:t>&lt;fecha/hora&gt;</a:t>
            </a:r>
            <a:endParaRPr b="0" lang="es-AR" sz="1400" spc="-1" strike="noStrike">
              <a:latin typeface="Times New Roman"/>
            </a:endParaRPr>
          </a:p>
        </p:txBody>
      </p:sp>
      <p:sp>
        <p:nvSpPr>
          <p:cNvPr id="201" name="PlaceHolder 5"/>
          <p:cNvSpPr>
            <a:spLocks noGrp="1"/>
          </p:cNvSpPr>
          <p:nvPr>
            <p:ph type="ftr"/>
          </p:nvPr>
        </p:nvSpPr>
        <p:spPr>
          <a:xfrm>
            <a:off x="0" y="10157400"/>
            <a:ext cx="3280680" cy="534240"/>
          </a:xfrm>
          <a:prstGeom prst="rect">
            <a:avLst/>
          </a:prstGeom>
        </p:spPr>
        <p:txBody>
          <a:bodyPr lIns="0" rIns="0" tIns="0" bIns="0" anchor="b">
            <a:noAutofit/>
          </a:bodyPr>
          <a:p>
            <a:r>
              <a:rPr b="0" lang="es-AR" sz="1400" spc="-1" strike="noStrike">
                <a:latin typeface="Times New Roman"/>
              </a:rPr>
              <a:t>&lt;pie de página&gt;</a:t>
            </a:r>
            <a:endParaRPr b="0" lang="es-AR" sz="1400" spc="-1" strike="noStrike">
              <a:latin typeface="Times New Roman"/>
            </a:endParaRPr>
          </a:p>
        </p:txBody>
      </p:sp>
      <p:sp>
        <p:nvSpPr>
          <p:cNvPr id="20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DC3A0A8-956F-4B0F-94DB-CD6B8B3D4A2E}" type="slidenum">
              <a:rPr b="0" lang="es-AR" sz="1400" spc="-1" strike="noStrike">
                <a:latin typeface="Times New Roman"/>
              </a:rPr>
              <a:t>&lt;número&gt;</a:t>
            </a:fld>
            <a:endParaRPr b="0" lang="es-A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381240" y="685800"/>
            <a:ext cx="6095880" cy="3428640"/>
          </a:xfrm>
          <a:prstGeom prst="rect">
            <a:avLst/>
          </a:prstGeom>
        </p:spPr>
      </p:sp>
      <p:sp>
        <p:nvSpPr>
          <p:cNvPr id="42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latin typeface="Arial"/>
              </a:rPr>
              <a:t>Bienvenidos a este breve curso introductorio sobre Shapley Values. En esta oportunidad voy a estar hablando sobre La interpretabilidad de los modelos predictivos a traves de la mirada de la teoría de juegos.</a:t>
            </a:r>
            <a:endParaRPr b="0" lang="es-AR" sz="1100" spc="-1" strike="noStrike">
              <a:latin typeface="Arial"/>
            </a:endParaRPr>
          </a:p>
          <a:p>
            <a:pPr>
              <a:lnSpc>
                <a:spcPct val="100000"/>
              </a:lnSpc>
              <a:tabLst>
                <a:tab algn="l" pos="0"/>
              </a:tabLst>
            </a:pPr>
            <a:r>
              <a:rPr b="0" lang="es-419" sz="1100" spc="-1" strike="noStrike">
                <a:latin typeface="Arial"/>
              </a:rPr>
              <a:t>Mi nombre es Lucas Dáttoli y vvoy a estar contándoles sobre esta metodología ampliamente utilizada en el ámbito de la ciencia de datos.</a:t>
            </a:r>
            <a:endParaRPr b="0" lang="es-AR" sz="11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381240" y="685800"/>
            <a:ext cx="6095520" cy="3428640"/>
          </a:xfrm>
          <a:prstGeom prst="rect">
            <a:avLst/>
          </a:prstGeom>
        </p:spPr>
      </p:sp>
      <p:sp>
        <p:nvSpPr>
          <p:cNvPr id="447"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latin typeface="Arial"/>
              </a:rPr>
              <a:t>Primero participan Andrea y Belen juntas, ganando $7. Luego Andrea participa junto con Carlos y logran ganar $15!. Finalmente Belen y Carlos participan en equipo y consiguen $9.</a:t>
            </a:r>
            <a:endParaRPr b="0" lang="es-AR" sz="1100" spc="-1" strike="noStrike">
              <a:latin typeface="Arial"/>
            </a:endParaRPr>
          </a:p>
          <a:p>
            <a:pPr>
              <a:lnSpc>
                <a:spcPct val="100000"/>
              </a:lnSpc>
              <a:tabLst>
                <a:tab algn="l" pos="0"/>
              </a:tabLst>
            </a:pPr>
            <a:r>
              <a:rPr b="0" lang="es-419" sz="1100" spc="-1" strike="noStrike">
                <a:latin typeface="Arial"/>
              </a:rPr>
              <a:t>¿Como harían ahora para calcular cuanto aportó cada uno? Ahhh.. que bueno que los 3 son expertos en matemáticas. </a:t>
            </a:r>
            <a:endParaRPr b="0" lang="es-AR" sz="11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381240" y="685800"/>
            <a:ext cx="6095520" cy="3428640"/>
          </a:xfrm>
          <a:prstGeom prst="rect">
            <a:avLst/>
          </a:prstGeom>
        </p:spPr>
      </p:sp>
      <p:sp>
        <p:nvSpPr>
          <p:cNvPr id="44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latin typeface="Arial"/>
              </a:rPr>
              <a:t>Arrancando por Andrea, sabemos que ganó $7 participando sola. Que gran jugadora. Luego, al jugar con Carlos, ganaron $15, por lo tanto podría decirse que Carlos aportó $8 al equipo (Andrea no estaba tan errada, participar en equipo los potencia!). Finalmente si agregamos a Belen, sabemos que entre los 3 ganaron $19, por lo que este ultimo agregado les daria $4 al equipo.</a:t>
            </a:r>
            <a:endParaRPr b="0" lang="es-AR" sz="1100" spc="-1" strike="noStrike">
              <a:latin typeface="Arial"/>
            </a:endParaRPr>
          </a:p>
          <a:p>
            <a:pPr>
              <a:lnSpc>
                <a:spcPct val="100000"/>
              </a:lnSpc>
              <a:tabLst>
                <a:tab algn="l" pos="0"/>
              </a:tabLst>
            </a:pPr>
            <a:endParaRPr b="0" lang="es-AR" sz="11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381240" y="685800"/>
            <a:ext cx="6095520" cy="3428640"/>
          </a:xfrm>
          <a:prstGeom prst="rect">
            <a:avLst/>
          </a:prstGeom>
        </p:spPr>
      </p:sp>
      <p:sp>
        <p:nvSpPr>
          <p:cNvPr id="45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latin typeface="Arial"/>
              </a:rPr>
              <a:t>Algo que se dieron cuenta en ese momento, es que el valor que aporta cada uno dependía del orden en que hacían las cuentas. Entonces llamaron a estos valores: contribuciones marginales. Y para saber en verdad cuanto había aportado cada uno, se deben hacer los calculos para todas las formas posibles de ordenar a los participantes (permutaciones) y calcular sus contribuciones marginales</a:t>
            </a: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r>
              <a:rPr b="0" lang="es-419" sz="1100" spc="-1" strike="noStrike">
                <a:latin typeface="Arial"/>
              </a:rPr>
              <a:t>Finalmente, para calcular cuanto contribuyó cada participante, se toma el promedio de todas las contribuciones marginales. Quedando finalmente que Andrea debía recibir $7.7, Belen $3.2 y Carlos $8.1. Esto es lo mismo que decir que a Andrea le corresponde el 40% del premio, a Belen el 16% y a Carlos el 42%.</a:t>
            </a: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r>
              <a:rPr b="0" lang="es-419" sz="1100" spc="-1" strike="noStrike">
                <a:latin typeface="Arial"/>
              </a:rPr>
              <a:t>Contentos con el resultado, guardaron la máquina del tiempo y se prepararon para competir el próximo año.</a:t>
            </a:r>
            <a:endParaRPr b="0" lang="es-AR"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381240" y="685800"/>
            <a:ext cx="6095520" cy="3428640"/>
          </a:xfrm>
          <a:prstGeom prst="rect">
            <a:avLst/>
          </a:prstGeom>
        </p:spPr>
      </p:sp>
      <p:sp>
        <p:nvSpPr>
          <p:cNvPr id="45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200" spc="-1" strike="noStrike">
                <a:solidFill>
                  <a:srgbClr val="000000"/>
                </a:solidFill>
                <a:highlight>
                  <a:srgbClr val="ffffff"/>
                </a:highlight>
                <a:latin typeface="Arial"/>
              </a:rPr>
              <a:t>Todo esto que acabamos de ver se llama formalmente como </a:t>
            </a:r>
            <a:r>
              <a:rPr b="0" lang="es-419" sz="1100" spc="-1" strike="noStrike">
                <a:solidFill>
                  <a:srgbClr val="000000"/>
                </a:solidFill>
                <a:highlight>
                  <a:srgbClr val="ffffff"/>
                </a:highlight>
                <a:latin typeface="Arial"/>
              </a:rPr>
              <a:t>Valor de Shapley. </a:t>
            </a:r>
            <a:r>
              <a:rPr b="0" lang="es-419" sz="1200" spc="-1" strike="noStrike">
                <a:solidFill>
                  <a:srgbClr val="000000"/>
                </a:solidFill>
                <a:highlight>
                  <a:srgbClr val="ffffff"/>
                </a:highlight>
                <a:latin typeface="Arial"/>
              </a:rPr>
              <a:t>Shapley estudió como tratar de distribuir la ganancia obtenida por un equipo de una forma justa, entendiendo por justa, cualquier forma de distribución que tenga las propiedades que vimos antes. </a:t>
            </a:r>
            <a:endParaRPr b="0" lang="es-AR" sz="1200" spc="-1" strike="noStrike">
              <a:latin typeface="Arial"/>
            </a:endParaRPr>
          </a:p>
          <a:p>
            <a:pPr>
              <a:lnSpc>
                <a:spcPct val="100000"/>
              </a:lnSpc>
              <a:tabLst>
                <a:tab algn="l" pos="0"/>
              </a:tabLst>
            </a:pPr>
            <a:endParaRPr b="0" lang="es-AR" sz="1200" spc="-1" strike="noStrike">
              <a:latin typeface="Arial"/>
            </a:endParaRPr>
          </a:p>
          <a:p>
            <a:pPr>
              <a:lnSpc>
                <a:spcPct val="100000"/>
              </a:lnSpc>
              <a:tabLst>
                <a:tab algn="l" pos="0"/>
              </a:tabLst>
            </a:pPr>
            <a:r>
              <a:rPr b="0" lang="es-419" sz="1100" spc="-1" strike="noStrike">
                <a:solidFill>
                  <a:srgbClr val="000000"/>
                </a:solidFill>
                <a:highlight>
                  <a:srgbClr val="ffffff"/>
                </a:highlight>
                <a:latin typeface="Arial"/>
              </a:rPr>
              <a:t>Dado un juego cooperativo formado por un grupo de jugadores y una funcion caracteristica. Shapley asegura que ante una ganancia obtenida por conjunto finito de jugadores, hay un vector de recompensas unico y se reparitra equitativamente.</a:t>
            </a:r>
            <a:endParaRPr b="0" lang="es-AR" sz="1100" spc="-1" strike="noStrike">
              <a:latin typeface="Arial"/>
            </a:endParaRPr>
          </a:p>
          <a:p>
            <a:pPr>
              <a:lnSpc>
                <a:spcPct val="100000"/>
              </a:lnSpc>
              <a:tabLst>
                <a:tab algn="l" pos="0"/>
              </a:tabLst>
            </a:pPr>
            <a:r>
              <a:rPr b="0" lang="es-419" sz="1100" spc="-1" strike="noStrike">
                <a:solidFill>
                  <a:srgbClr val="000000"/>
                </a:solidFill>
                <a:highlight>
                  <a:srgbClr val="ffffff"/>
                </a:highlight>
                <a:latin typeface="Arial"/>
              </a:rPr>
              <a:t>La formula parece compleja de lectura. El pago de un jugador i en un juego dado por “p” jugadores y una funcion Val. puede verse como la media ponderada de los valores incrementales que el jugador j agrega a todas las coalisiones que no lo incluyeni. Es una suma ponderada de lo que agrega cada jugador cuando es agregado a una coalision que no lo incluye.</a:t>
            </a: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r>
              <a:rPr b="0" lang="es-419" sz="1200" spc="-1" strike="noStrike">
                <a:solidFill>
                  <a:srgbClr val="000000"/>
                </a:solidFill>
                <a:highlight>
                  <a:srgbClr val="ffffff"/>
                </a:highlight>
                <a:latin typeface="Arial"/>
              </a:rPr>
              <a:t>La fórmula calcula para un jugador</a:t>
            </a:r>
            <a:r>
              <a:rPr b="1" lang="es-419" sz="1200" spc="-1" strike="noStrike">
                <a:solidFill>
                  <a:srgbClr val="000000"/>
                </a:solidFill>
                <a:highlight>
                  <a:srgbClr val="ffffff"/>
                </a:highlight>
                <a:latin typeface="Arial"/>
              </a:rPr>
              <a:t> </a:t>
            </a:r>
            <a:r>
              <a:rPr b="1" i="1" lang="es-419" sz="1200" spc="-1" strike="noStrike">
                <a:solidFill>
                  <a:srgbClr val="000000"/>
                </a:solidFill>
                <a:highlight>
                  <a:srgbClr val="ffffff"/>
                </a:highlight>
                <a:latin typeface="Arial"/>
              </a:rPr>
              <a:t>i</a:t>
            </a:r>
            <a:r>
              <a:rPr b="1" lang="es-419" sz="1200" spc="-1" strike="noStrike">
                <a:solidFill>
                  <a:srgbClr val="000000"/>
                </a:solidFill>
                <a:highlight>
                  <a:srgbClr val="ffffff"/>
                </a:highlight>
                <a:latin typeface="Arial"/>
              </a:rPr>
              <a:t> </a:t>
            </a:r>
            <a:r>
              <a:rPr b="0" lang="es-419" sz="1200" spc="-1" strike="noStrike">
                <a:solidFill>
                  <a:srgbClr val="000000"/>
                </a:solidFill>
                <a:highlight>
                  <a:srgbClr val="ffffff"/>
                </a:highlight>
                <a:latin typeface="Arial"/>
              </a:rPr>
              <a:t>su contribución </a:t>
            </a:r>
            <a:r>
              <a:rPr b="1" lang="es-419" sz="1200" spc="-1" strike="noStrike">
                <a:solidFill>
                  <a:srgbClr val="000000"/>
                </a:solidFill>
                <a:highlight>
                  <a:srgbClr val="ffffff"/>
                </a:highlight>
                <a:latin typeface="Arial"/>
              </a:rPr>
              <a:t>φ</a:t>
            </a:r>
            <a:r>
              <a:rPr b="1" i="1" lang="es-419" sz="850" spc="-1" strike="noStrike">
                <a:solidFill>
                  <a:srgbClr val="000000"/>
                </a:solidFill>
                <a:highlight>
                  <a:srgbClr val="ffffff"/>
                </a:highlight>
                <a:latin typeface="Arial"/>
              </a:rPr>
              <a:t>i</a:t>
            </a:r>
            <a:r>
              <a:rPr b="0" lang="es-419" sz="1200" spc="-1" strike="noStrike">
                <a:solidFill>
                  <a:srgbClr val="000000"/>
                </a:solidFill>
                <a:highlight>
                  <a:srgbClr val="ffffff"/>
                </a:highlight>
                <a:latin typeface="Arial"/>
              </a:rPr>
              <a:t>, donde </a:t>
            </a:r>
            <a:r>
              <a:rPr b="1" i="1" lang="es-419" sz="1200" spc="-1" strike="noStrike">
                <a:solidFill>
                  <a:srgbClr val="000000"/>
                </a:solidFill>
                <a:highlight>
                  <a:srgbClr val="ffffff"/>
                </a:highlight>
                <a:latin typeface="Arial"/>
              </a:rPr>
              <a:t>p</a:t>
            </a:r>
            <a:r>
              <a:rPr b="0" lang="es-419" sz="1200" spc="-1" strike="noStrike">
                <a:solidFill>
                  <a:srgbClr val="000000"/>
                </a:solidFill>
                <a:highlight>
                  <a:srgbClr val="ffffff"/>
                </a:highlight>
                <a:latin typeface="Arial"/>
              </a:rPr>
              <a:t> es la cantidad total de jugadores, </a:t>
            </a:r>
            <a:r>
              <a:rPr b="1" i="1" lang="es-419" sz="1200" spc="-1" strike="noStrike">
                <a:solidFill>
                  <a:srgbClr val="000000"/>
                </a:solidFill>
                <a:highlight>
                  <a:srgbClr val="ffffff"/>
                </a:highlight>
                <a:latin typeface="Arial"/>
              </a:rPr>
              <a:t>S</a:t>
            </a:r>
            <a:r>
              <a:rPr b="1" lang="es-419" sz="1200" spc="-1" strike="noStrike">
                <a:solidFill>
                  <a:srgbClr val="000000"/>
                </a:solidFill>
                <a:highlight>
                  <a:srgbClr val="ffffff"/>
                </a:highlight>
                <a:latin typeface="Arial"/>
              </a:rPr>
              <a:t> </a:t>
            </a:r>
            <a:r>
              <a:rPr b="0" lang="es-419" sz="1200" spc="-1" strike="noStrike">
                <a:solidFill>
                  <a:srgbClr val="000000"/>
                </a:solidFill>
                <a:highlight>
                  <a:srgbClr val="ffffff"/>
                </a:highlight>
                <a:latin typeface="Arial"/>
              </a:rPr>
              <a:t>son las coaliciones que no incluyen a </a:t>
            </a:r>
            <a:r>
              <a:rPr b="1" i="1" lang="es-419" sz="1200" spc="-1" strike="noStrike">
                <a:solidFill>
                  <a:srgbClr val="000000"/>
                </a:solidFill>
                <a:highlight>
                  <a:srgbClr val="ffffff"/>
                </a:highlight>
                <a:latin typeface="Arial"/>
              </a:rPr>
              <a:t>i</a:t>
            </a:r>
            <a:r>
              <a:rPr b="0" lang="es-419" sz="1200" spc="-1" strike="noStrike">
                <a:solidFill>
                  <a:srgbClr val="000000"/>
                </a:solidFill>
                <a:highlight>
                  <a:srgbClr val="ffffff"/>
                </a:highlight>
                <a:latin typeface="Arial"/>
              </a:rPr>
              <a:t> y </a:t>
            </a:r>
            <a:r>
              <a:rPr b="1" i="1" lang="es-419" sz="1200" spc="-1" strike="noStrike">
                <a:solidFill>
                  <a:srgbClr val="000000"/>
                </a:solidFill>
                <a:highlight>
                  <a:srgbClr val="ffffff"/>
                </a:highlight>
                <a:latin typeface="Arial"/>
              </a:rPr>
              <a:t>v</a:t>
            </a:r>
            <a:r>
              <a:rPr b="0" lang="es-419" sz="1200" spc="-1" strike="noStrike">
                <a:solidFill>
                  <a:srgbClr val="000000"/>
                </a:solidFill>
                <a:highlight>
                  <a:srgbClr val="ffffff"/>
                </a:highlight>
                <a:latin typeface="Arial"/>
              </a:rPr>
              <a:t> la función que devuelve la ganancia de cada coalición.</a:t>
            </a:r>
            <a:endParaRPr b="0" lang="es-AR" sz="1200" spc="-1" strike="noStrike">
              <a:latin typeface="Arial"/>
            </a:endParaRPr>
          </a:p>
          <a:p>
            <a:pPr>
              <a:lnSpc>
                <a:spcPct val="100000"/>
              </a:lnSpc>
              <a:tabLst>
                <a:tab algn="l" pos="0"/>
              </a:tabLst>
            </a:pPr>
            <a:endParaRPr b="0" lang="es-AR" sz="1200" spc="-1" strike="noStrike">
              <a:latin typeface="Arial"/>
            </a:endParaRPr>
          </a:p>
          <a:p>
            <a:pPr>
              <a:lnSpc>
                <a:spcPct val="100000"/>
              </a:lnSpc>
              <a:tabLst>
                <a:tab algn="l" pos="0"/>
              </a:tabLst>
            </a:pPr>
            <a:endParaRPr b="0" lang="es-AR"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sldImg"/>
          </p:nvPr>
        </p:nvSpPr>
        <p:spPr>
          <a:xfrm>
            <a:off x="381240" y="685800"/>
            <a:ext cx="6095520" cy="3428640"/>
          </a:xfrm>
          <a:prstGeom prst="rect">
            <a:avLst/>
          </a:prstGeom>
        </p:spPr>
      </p:sp>
      <p:sp>
        <p:nvSpPr>
          <p:cNvPr id="45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latin typeface="Arial"/>
              </a:rPr>
              <a:t>Y esto que tiene que ver el machine learning?</a:t>
            </a:r>
            <a:endParaRPr b="0" lang="es-AR" sz="1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381240" y="685800"/>
            <a:ext cx="6095520" cy="3428640"/>
          </a:xfrm>
          <a:prstGeom prst="rect">
            <a:avLst/>
          </a:prstGeom>
        </p:spPr>
      </p:sp>
      <p:sp>
        <p:nvSpPr>
          <p:cNvPr id="457"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endParaRPr b="0" lang="es-AR" sz="2000" spc="-1" strike="noStrike">
              <a:latin typeface="Arial"/>
            </a:endParaRPr>
          </a:p>
          <a:p>
            <a:pPr>
              <a:lnSpc>
                <a:spcPct val="100000"/>
              </a:lnSpc>
              <a:tabLst>
                <a:tab algn="l" pos="0"/>
              </a:tabLst>
            </a:pPr>
            <a:endParaRPr b="0" lang="es-AR" sz="2000" spc="-1" strike="noStrike">
              <a:latin typeface="Arial"/>
            </a:endParaRPr>
          </a:p>
          <a:p>
            <a:pPr>
              <a:lnSpc>
                <a:spcPct val="100000"/>
              </a:lnSpc>
              <a:tabLst>
                <a:tab algn="l" pos="0"/>
              </a:tabLst>
            </a:pPr>
            <a:endParaRPr b="0" lang="es-AR"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381240" y="685800"/>
            <a:ext cx="6095520" cy="3428640"/>
          </a:xfrm>
          <a:prstGeom prst="rect">
            <a:avLst/>
          </a:prstGeom>
        </p:spPr>
      </p:sp>
      <p:sp>
        <p:nvSpPr>
          <p:cNvPr id="45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latin typeface="Arial"/>
              </a:rPr>
              <a:t>En el caso de aditividad, es util para casos de otros modelos, como veremos en la siguiente sección. Por ejemplo, si tuviesemos un random forest donde la predicción es un promedio de la decisión de varios árboles. Se podría calcular el valor de shapley para cada feature para cada arbol individualmente, promediarlos y asi se obtendría el valor del feature para random forest.</a:t>
            </a: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r>
              <a:rPr b="0" lang="es-419" sz="1100" spc="-1" strike="noStrike">
                <a:latin typeface="Arial"/>
              </a:rPr>
              <a:t>Entonces, teniendo en cuenta esta nueva interpretación. Podemos decir que el valor de shapley es la contribución promedio de un feature a la predicción en sus diferentes coalisiones.</a:t>
            </a:r>
            <a:endParaRPr b="0" lang="es-AR" sz="1100" spc="-1" strike="noStrike">
              <a:latin typeface="Arial"/>
            </a:endParaRPr>
          </a:p>
          <a:p>
            <a:pPr>
              <a:lnSpc>
                <a:spcPct val="100000"/>
              </a:lnSpc>
              <a:tabLst>
                <a:tab algn="l" pos="0"/>
              </a:tabLst>
            </a:pPr>
            <a:endParaRPr b="0" lang="es-AR" sz="11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sldImg"/>
          </p:nvPr>
        </p:nvSpPr>
        <p:spPr>
          <a:xfrm>
            <a:off x="381240" y="685800"/>
            <a:ext cx="6095520" cy="3428640"/>
          </a:xfrm>
          <a:prstGeom prst="rect">
            <a:avLst/>
          </a:prstGeom>
        </p:spPr>
      </p:sp>
      <p:sp>
        <p:nvSpPr>
          <p:cNvPr id="46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latin typeface="Arial"/>
              </a:rPr>
              <a:t>Y esto que tiene que ver el machine learning?</a:t>
            </a: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r>
              <a:rPr b="0" lang="es-419" sz="1100" spc="-1" strike="noStrike">
                <a:solidFill>
                  <a:srgbClr val="000000"/>
                </a:solidFill>
                <a:latin typeface="Arial"/>
              </a:rPr>
              <a:t>Shapley Value Regression muestra la importancia relativa de los predictores. La idea se encuentra en analizar los cambios en el coeficiente de determinación o R2 cuando un predictor es removido del modelo. Entonces, para cada variable, todos los demas posibles subconjuntos de predictores se utilizan para evaluar la regresión lineal. Finalmente, la variable explicatoria de mayor contribución adicional será la mas importante para la predicción</a:t>
            </a:r>
            <a:endParaRPr b="0" lang="es-AR" sz="11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sldImg"/>
          </p:nvPr>
        </p:nvSpPr>
        <p:spPr>
          <a:xfrm>
            <a:off x="381240" y="685800"/>
            <a:ext cx="6095520" cy="3428640"/>
          </a:xfrm>
          <a:prstGeom prst="rect">
            <a:avLst/>
          </a:prstGeom>
        </p:spPr>
      </p:sp>
      <p:sp>
        <p:nvSpPr>
          <p:cNvPr id="463"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spcBef>
                <a:spcPts val="499"/>
              </a:spcBef>
              <a:tabLst>
                <a:tab algn="l" pos="0"/>
              </a:tabLst>
            </a:pPr>
            <a:r>
              <a:rPr b="0" lang="es-419" sz="1050" spc="-1" strike="noStrike">
                <a:solidFill>
                  <a:srgbClr val="000000"/>
                </a:solidFill>
                <a:latin typeface="Arial"/>
              </a:rPr>
              <a:t>Cuando utilzamos demasiadas variables independientes para generar una regresión lineal, no podemos asegurar que todas se encuentren independientemente distribuidas. Hya grandes posibilidades de que varios atributos se colineares o altamente correlacionados. Esto genera que se infle la varianza del estimador y por lo tanto la estimación puede volverse poco confiable. En un ejemplo básico, podríamos simplemente eliminar alguna de las variables altamente correlacionadas y continuar con la regresión. En casos reales, seguramente todos los atributos sean importantes y significativos, por lo que no sería una buena decisión descartarlos de manera azarosa. Por lo tanto, necesitamos una forma de calcular la importancia de atributos cuando varios de ellos son colineares.</a:t>
            </a:r>
            <a:endParaRPr b="0" lang="es-AR" sz="1050" spc="-1" strike="noStrike">
              <a:latin typeface="Arial"/>
            </a:endParaRPr>
          </a:p>
          <a:p>
            <a:pPr>
              <a:lnSpc>
                <a:spcPct val="115000"/>
              </a:lnSpc>
              <a:spcBef>
                <a:spcPts val="499"/>
              </a:spcBef>
              <a:tabLst>
                <a:tab algn="l" pos="0"/>
              </a:tabLst>
            </a:pPr>
            <a:r>
              <a:rPr b="0" lang="es-419" sz="1050" spc="-1" strike="noStrike">
                <a:solidFill>
                  <a:srgbClr val="000000"/>
                </a:solidFill>
                <a:latin typeface="Arial"/>
              </a:rPr>
              <a:t>Shapley Value Regression/Shapley Regression, Shapley Value ANalysis, o Analisis incremental del R cuadrado puede ser utilizado para este caso.</a:t>
            </a:r>
            <a:endParaRPr b="0" lang="es-AR" sz="1050" spc="-1" strike="noStrike">
              <a:latin typeface="Arial"/>
            </a:endParaRPr>
          </a:p>
          <a:p>
            <a:pPr>
              <a:lnSpc>
                <a:spcPct val="115000"/>
              </a:lnSpc>
              <a:spcBef>
                <a:spcPts val="499"/>
              </a:spcBef>
              <a:tabLst>
                <a:tab algn="l" pos="0"/>
              </a:tabLst>
            </a:pPr>
            <a:endParaRPr b="0" lang="es-AR" sz="1050" spc="-1" strike="noStrike">
              <a:latin typeface="Arial"/>
            </a:endParaRPr>
          </a:p>
          <a:p>
            <a:pPr>
              <a:lnSpc>
                <a:spcPct val="115000"/>
              </a:lnSpc>
              <a:spcBef>
                <a:spcPts val="499"/>
              </a:spcBef>
              <a:tabLst>
                <a:tab algn="l" pos="0"/>
              </a:tabLst>
            </a:pPr>
            <a:r>
              <a:rPr b="0" lang="es-419" sz="1050" spc="-1" strike="noStrike">
                <a:solidFill>
                  <a:srgbClr val="000000"/>
                </a:solidFill>
                <a:latin typeface="Arial"/>
              </a:rPr>
              <a:t>En caso de colinearidad cabe destacar que eliminar las variables correlacionadas no es la unica solución. Tambien se puede utilizar PCA para reducir ladimensión y la correlación entre variables, o utilizar las regresiones LAsso y Ridge que son formas avanzadas de analisis de regresión que pueden manejar colinearidad mediante el uso de regularizaciones</a:t>
            </a:r>
            <a:endParaRPr b="0" lang="es-AR" sz="1050" spc="-1" strike="noStrike">
              <a:latin typeface="Arial"/>
            </a:endParaRPr>
          </a:p>
          <a:p>
            <a:pPr>
              <a:lnSpc>
                <a:spcPct val="100000"/>
              </a:lnSpc>
              <a:spcBef>
                <a:spcPts val="499"/>
              </a:spcBef>
              <a:tabLst>
                <a:tab algn="l" pos="0"/>
              </a:tabLst>
            </a:pPr>
            <a:endParaRPr b="0" lang="es-AR" sz="1050" spc="-1" strike="noStrike">
              <a:latin typeface="Arial"/>
            </a:endParaRPr>
          </a:p>
          <a:p>
            <a:pPr>
              <a:lnSpc>
                <a:spcPct val="100000"/>
              </a:lnSpc>
              <a:tabLst>
                <a:tab algn="l" pos="0"/>
              </a:tabLst>
            </a:pPr>
            <a:endParaRPr b="0" lang="es-AR" sz="1050" spc="-1" strike="noStrike">
              <a:latin typeface="Arial"/>
            </a:endParaRPr>
          </a:p>
          <a:p>
            <a:pPr>
              <a:lnSpc>
                <a:spcPct val="100000"/>
              </a:lnSpc>
              <a:tabLst>
                <a:tab algn="l" pos="0"/>
              </a:tabLst>
            </a:pPr>
            <a:endParaRPr b="0" lang="es-AR" sz="1050" spc="-1" strike="noStrike">
              <a:latin typeface="Arial"/>
            </a:endParaRPr>
          </a:p>
          <a:p>
            <a:pPr>
              <a:lnSpc>
                <a:spcPct val="100000"/>
              </a:lnSpc>
              <a:tabLst>
                <a:tab algn="l" pos="0"/>
              </a:tabLst>
            </a:pPr>
            <a:endParaRPr b="0" lang="es-AR" sz="105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Img"/>
          </p:nvPr>
        </p:nvSpPr>
        <p:spPr>
          <a:xfrm>
            <a:off x="381240" y="685800"/>
            <a:ext cx="6095520" cy="3428640"/>
          </a:xfrm>
          <a:prstGeom prst="rect">
            <a:avLst/>
          </a:prstGeom>
        </p:spPr>
      </p:sp>
      <p:sp>
        <p:nvSpPr>
          <p:cNvPr id="46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latin typeface="Arial"/>
              </a:rPr>
              <a:t>Pensandolo en base al ejemplo que vimos antes, si quisieramos saber cuanto aporta cada variable regresora en la variabilidad total del modelo, tendriamos que hacer que cada jugador juegue por si solo y en combinacion con el resto. ¿Y esto como lo hariamos en un modelo lineal? Pues construyendo un modelo con cada combinación y calculando el R2 de cada uno de ellos.</a:t>
            </a: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r>
              <a:rPr b="0" lang="es-419" sz="1100" spc="-1" strike="noStrike">
                <a:latin typeface="Arial"/>
              </a:rPr>
              <a:t>Claramente ya se puede empezar a dimensionar la complejidad que tiene esto a medida que tenemos mas variables. No necesitaremos una maquina del tiempo para jugar cada torneo, pero a medida que aumentan las variables, necesitaremos construir mas modelos. Mas especificamente 2^features modelos.</a:t>
            </a:r>
            <a:endParaRPr b="0" lang="es-AR"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sldImg"/>
          </p:nvPr>
        </p:nvSpPr>
        <p:spPr>
          <a:xfrm>
            <a:off x="381240" y="685800"/>
            <a:ext cx="6095520" cy="3428640"/>
          </a:xfrm>
          <a:prstGeom prst="rect">
            <a:avLst/>
          </a:prstGeom>
        </p:spPr>
      </p:sp>
      <p:sp>
        <p:nvSpPr>
          <p:cNvPr id="43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latin typeface="Arial"/>
              </a:rPr>
              <a:t>Los contenidos que vamos a estar viendo en este curso, bien se pueden compartirmentar de la siguiente de manera. Vamos a hacer una introducción a la teoría de juegos, en especial a los juegos cooperativos, luego vamos a hablar especificamente sobre uno de ellos, Shapley Values. Vamos a ver como esto se puede utilizar en el Machine Learning, mas especificamente en la regresiones lineales y luego vamos a estar analizando una adaptación de este método, que permite su uso en gran cantidad de modelos caja negra. </a:t>
            </a: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r>
              <a:rPr b="0" lang="es-419" sz="1100" spc="-1" strike="noStrike">
                <a:latin typeface="Arial"/>
              </a:rPr>
              <a:t>Esperamos que al final de este curso puedan tener una noción de que son los valores de shapley y ver en que situaciones se pueden utilizar en el día de día cuando se trabaja con datos.</a:t>
            </a:r>
            <a:endParaRPr b="0" lang="es-AR"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sldImg"/>
          </p:nvPr>
        </p:nvSpPr>
        <p:spPr>
          <a:xfrm>
            <a:off x="381240" y="685800"/>
            <a:ext cx="6095520" cy="3428640"/>
          </a:xfrm>
          <a:prstGeom prst="rect">
            <a:avLst/>
          </a:prstGeom>
        </p:spPr>
      </p:sp>
      <p:sp>
        <p:nvSpPr>
          <p:cNvPr id="467"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050" spc="-1" strike="noStrike">
                <a:solidFill>
                  <a:srgbClr val="000000"/>
                </a:solidFill>
                <a:latin typeface="Arial"/>
              </a:rPr>
              <a:t>Por ahora no nos vamos a preocupar por eso, vamos a ver cuanto nos aporta cada variable. Como podemos ver la formula es la misma, solo que en vez de hablar de contribución a la ganancia de un torneo, hablamos de contribución a la variabilidad del modelo. En este ejemplo, la variable género es la que menos variabilidad explica de las 3 que presentan alta colinealidad</a:t>
            </a:r>
            <a:endParaRPr b="0" lang="es-AR" sz="105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sldImg"/>
          </p:nvPr>
        </p:nvSpPr>
        <p:spPr>
          <a:xfrm>
            <a:off x="381240" y="685800"/>
            <a:ext cx="6095520" cy="3428640"/>
          </a:xfrm>
          <a:prstGeom prst="rect">
            <a:avLst/>
          </a:prstGeom>
        </p:spPr>
      </p:sp>
      <p:sp>
        <p:nvSpPr>
          <p:cNvPr id="46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solidFill>
                  <a:srgbClr val="000000"/>
                </a:solidFill>
                <a:latin typeface="Arial"/>
              </a:rPr>
              <a:t>Shapley additive explanations es un metodo para explicar predicciones individuales y se encuentra basado en los shapley values. Existen 2 metodos propuestos que se extienden que son:</a:t>
            </a:r>
            <a:endParaRPr b="0" lang="es-AR" sz="1100" spc="-1" strike="noStrike">
              <a:latin typeface="Arial"/>
            </a:endParaRPr>
          </a:p>
          <a:p>
            <a:pPr>
              <a:lnSpc>
                <a:spcPct val="100000"/>
              </a:lnSpc>
              <a:tabLst>
                <a:tab algn="l" pos="0"/>
              </a:tabLst>
            </a:pPr>
            <a:r>
              <a:rPr b="0" lang="es-419" sz="1100" spc="-1" strike="noStrike">
                <a:solidFill>
                  <a:srgbClr val="000000"/>
                </a:solidFill>
                <a:latin typeface="Arial"/>
              </a:rPr>
              <a:t>KernelSHAP: que es una combinación entre Shapley Values y LIME. Que si bien no forma parte de esta clase, podemos decir que los Local Surrogate Models son métodos utilizados para explicar predicciones individuales en modelos de machine learning intentando entender porque un modelo hizo una cierta predicción testeando lo que pasa cuando varias los datos.</a:t>
            </a:r>
            <a:endParaRPr b="0" lang="es-AR" sz="1100" spc="-1" strike="noStrike">
              <a:latin typeface="Arial"/>
            </a:endParaRPr>
          </a:p>
          <a:p>
            <a:pPr>
              <a:lnSpc>
                <a:spcPct val="100000"/>
              </a:lnSpc>
              <a:tabLst>
                <a:tab algn="l" pos="0"/>
              </a:tabLst>
            </a:pPr>
            <a:r>
              <a:rPr b="0" lang="es-419" sz="1100" spc="-1" strike="noStrike">
                <a:solidFill>
                  <a:srgbClr val="000000"/>
                </a:solidFill>
                <a:latin typeface="Arial"/>
              </a:rPr>
              <a:t>TreeSHAP: Es un metodoo de estimación para modelos basados en arboles. No iremos en detalle en este curso, pero podemos decir que es mucho más rapido que KernelSHAP</a:t>
            </a:r>
            <a:endParaRPr b="0" lang="es-AR" sz="11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Img"/>
          </p:nvPr>
        </p:nvSpPr>
        <p:spPr>
          <a:xfrm>
            <a:off x="381240" y="685800"/>
            <a:ext cx="6095520" cy="3428640"/>
          </a:xfrm>
          <a:prstGeom prst="rect">
            <a:avLst/>
          </a:prstGeom>
        </p:spPr>
      </p:sp>
      <p:sp>
        <p:nvSpPr>
          <p:cNvPr id="47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endParaRPr b="0" lang="es-AR" sz="2000" spc="-1" strike="noStrike">
              <a:latin typeface="Arial"/>
            </a:endParaRPr>
          </a:p>
          <a:p>
            <a:pPr>
              <a:lnSpc>
                <a:spcPct val="100000"/>
              </a:lnSpc>
              <a:tabLst>
                <a:tab algn="l" pos="0"/>
              </a:tabLst>
            </a:pPr>
            <a:endParaRPr b="0" lang="es-AR" sz="2000" spc="-1" strike="noStrike">
              <a:latin typeface="Arial"/>
            </a:endParaRPr>
          </a:p>
          <a:p>
            <a:pPr>
              <a:lnSpc>
                <a:spcPct val="100000"/>
              </a:lnSpc>
              <a:tabLst>
                <a:tab algn="l" pos="0"/>
              </a:tabLst>
            </a:pPr>
            <a:endParaRPr b="0" lang="es-AR"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sldImg"/>
          </p:nvPr>
        </p:nvSpPr>
        <p:spPr>
          <a:xfrm>
            <a:off x="381240" y="685800"/>
            <a:ext cx="6095520" cy="3428640"/>
          </a:xfrm>
          <a:prstGeom prst="rect">
            <a:avLst/>
          </a:prstGeom>
        </p:spPr>
      </p:sp>
      <p:sp>
        <p:nvSpPr>
          <p:cNvPr id="47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solidFill>
                  <a:srgbClr val="000000"/>
                </a:solidFill>
                <a:latin typeface="Arial"/>
              </a:rPr>
              <a:t>Shapley additive explanations es un metodo para explicar predicciones individuales y se encuentra basado en los shapley values. Existen 2 metodos propuestos que se extienden que son:</a:t>
            </a:r>
            <a:endParaRPr b="0" lang="es-AR" sz="1100" spc="-1" strike="noStrike">
              <a:latin typeface="Arial"/>
            </a:endParaRPr>
          </a:p>
          <a:p>
            <a:pPr marL="457200" indent="-298080">
              <a:lnSpc>
                <a:spcPct val="100000"/>
              </a:lnSpc>
              <a:buClr>
                <a:srgbClr val="000000"/>
              </a:buClr>
              <a:buFont typeface="Arial"/>
              <a:buChar char="-"/>
              <a:tabLst>
                <a:tab algn="l" pos="0"/>
              </a:tabLst>
            </a:pPr>
            <a:r>
              <a:rPr b="0" lang="es-419" sz="1100" spc="-1" strike="noStrike">
                <a:solidFill>
                  <a:srgbClr val="000000"/>
                </a:solidFill>
                <a:latin typeface="Arial"/>
              </a:rPr>
              <a:t>KernelSHAP: que es una combinación entre Shapley Values y LIME. Que si bien no forma parte de esta clase, podemos decir que los Local Surrogate Models son métodos utilizados para explicar predicciones individuales en modelos de machine learning intentando entender porque un modelo hizo una cierta predicción testeando lo que pasa cuando varias los datos.</a:t>
            </a:r>
            <a:endParaRPr b="0" lang="es-AR" sz="1100" spc="-1" strike="noStrike">
              <a:latin typeface="Arial"/>
            </a:endParaRPr>
          </a:p>
          <a:p>
            <a:pPr marL="457200" indent="-298080">
              <a:lnSpc>
                <a:spcPct val="100000"/>
              </a:lnSpc>
              <a:buClr>
                <a:srgbClr val="000000"/>
              </a:buClr>
              <a:buFont typeface="Arial"/>
              <a:buChar char="-"/>
              <a:tabLst>
                <a:tab algn="l" pos="0"/>
              </a:tabLst>
            </a:pPr>
            <a:r>
              <a:rPr b="0" lang="es-419" sz="1100" spc="-1" strike="noStrike">
                <a:solidFill>
                  <a:srgbClr val="000000"/>
                </a:solidFill>
                <a:latin typeface="Arial"/>
              </a:rPr>
              <a:t>TreeSHAP: Es un metodoo de estimación para modelos basados en arboles. No iremos en detalle en este curso, pero podemos decir que es mucho más rapido que KernelSHAP</a:t>
            </a:r>
            <a:endParaRPr b="0" lang="es-AR" sz="1100" spc="-1" strike="noStrike">
              <a:latin typeface="Arial"/>
            </a:endParaRPr>
          </a:p>
          <a:p>
            <a:pPr>
              <a:lnSpc>
                <a:spcPct val="100000"/>
              </a:lnSpc>
              <a:tabLst>
                <a:tab algn="l" pos="0"/>
              </a:tabLst>
            </a:pPr>
            <a:r>
              <a:rPr b="0" lang="es-419" sz="1100" spc="-1" strike="noStrike">
                <a:solidFill>
                  <a:srgbClr val="000000"/>
                </a:solidFill>
                <a:latin typeface="Arial"/>
              </a:rPr>
              <a:t>SHAP igualmente posee varios metodos para interpretaciones globales.</a:t>
            </a:r>
            <a:endParaRPr b="0" lang="es-AR" sz="11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sldImg"/>
          </p:nvPr>
        </p:nvSpPr>
        <p:spPr>
          <a:xfrm>
            <a:off x="381240" y="685800"/>
            <a:ext cx="6095520" cy="3428640"/>
          </a:xfrm>
          <a:prstGeom prst="rect">
            <a:avLst/>
          </a:prstGeom>
        </p:spPr>
      </p:sp>
      <p:sp>
        <p:nvSpPr>
          <p:cNvPr id="47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200" spc="-1" strike="noStrike">
                <a:solidFill>
                  <a:srgbClr val="333333"/>
                </a:solidFill>
                <a:highlight>
                  <a:srgbClr val="ffffff"/>
                </a:highlight>
                <a:latin typeface="Arial"/>
              </a:rPr>
              <a:t>Se muestrean las K coalisiones utilizando el vector de coalisiones que al ser un flag de valor 0 y 1, en cada muestra selecciona si alguna feature estará presente o no en el dataset.</a:t>
            </a: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Luego se genera un dataset de entrenamiento con las features presentes con su valor original y las ausentes con un valor random. Miremos un ejemplo.</a:t>
            </a: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Para test, se utilizará la predicción del modelo original del que estamos intentando obtener los SHAP.</a:t>
            </a: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Se entrena un modelo lineal g optimizando las función de perdida L, donde como dijimos antes, Z son los datos de entrenamiento. Es una tipica suma de errores cuadrados que se utiliza para optimizar modelos lineales que utiliza unos pesos definidos por el metodo</a:t>
            </a: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SHAP define pesos que le dan un valor segun el peso que una coalisión tendrá en una estimación de Shapley Values. Las coalisiones mas chicas (con menos features presentes) y las mas grandes (con muchos features presentes) serán las de mayor peso. Esto ocurre bajo la intuición de que aprendemos mas de features individuales cuando estudiamos sus efectos en aislamiento sobre la predicción. En cambio si una coalisión posee casi todas las features, aprenderemos del valor total de esas features y sus interacciones</a:t>
            </a:r>
            <a:endParaRPr b="0" lang="es-AR" sz="1200" spc="-1" strike="noStrike">
              <a:latin typeface="Arial"/>
            </a:endParaRPr>
          </a:p>
          <a:p>
            <a:pPr>
              <a:lnSpc>
                <a:spcPct val="100000"/>
              </a:lnSpc>
              <a:tabLst>
                <a:tab algn="l" pos="0"/>
              </a:tabLst>
            </a:pP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Los coeficientes estimados del modelo, los </a:t>
            </a:r>
            <a:r>
              <a:rPr b="0" lang="es-419" sz="1400" spc="-1" strike="noStrike">
                <a:solidFill>
                  <a:srgbClr val="333333"/>
                </a:solidFill>
                <a:highlight>
                  <a:srgbClr val="ffffff"/>
                </a:highlight>
                <a:latin typeface="Arial"/>
              </a:rPr>
              <a:t>ϕj</a:t>
            </a:r>
            <a:r>
              <a:rPr b="0" lang="es-419" sz="1200" spc="-1" strike="noStrike">
                <a:solidFill>
                  <a:srgbClr val="333333"/>
                </a:solidFill>
                <a:highlight>
                  <a:srgbClr val="ffffff"/>
                </a:highlight>
                <a:latin typeface="Arial"/>
              </a:rPr>
              <a:t>’s son los shapley values.</a:t>
            </a:r>
            <a:endParaRPr b="0" lang="es-AR" sz="1200" spc="-1" strike="noStrike">
              <a:latin typeface="Arial"/>
            </a:endParaRPr>
          </a:p>
          <a:p>
            <a:pPr>
              <a:lnSpc>
                <a:spcPct val="100000"/>
              </a:lnSpc>
              <a:tabLst>
                <a:tab algn="l" pos="0"/>
              </a:tabLst>
            </a:pP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Dado que estamos en utilizando regresiones lineales, podriamos utilizar herramientas estandar, por ejemplo algun termino de regularización como Lasso o Ridge</a:t>
            </a:r>
            <a:endParaRPr b="0" lang="es-AR" sz="1200" spc="-1" strike="noStrike">
              <a:latin typeface="Arial"/>
            </a:endParaRPr>
          </a:p>
          <a:p>
            <a:pPr>
              <a:lnSpc>
                <a:spcPct val="100000"/>
              </a:lnSpc>
              <a:tabLst>
                <a:tab algn="l" pos="0"/>
              </a:tabLst>
            </a:pPr>
            <a:endParaRPr b="0" lang="es-AR"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sldImg"/>
          </p:nvPr>
        </p:nvSpPr>
        <p:spPr>
          <a:xfrm>
            <a:off x="381240" y="685800"/>
            <a:ext cx="6095520" cy="3428640"/>
          </a:xfrm>
          <a:prstGeom prst="rect">
            <a:avLst/>
          </a:prstGeom>
        </p:spPr>
      </p:sp>
      <p:sp>
        <p:nvSpPr>
          <p:cNvPr id="477"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200" spc="-1" strike="noStrike">
                <a:solidFill>
                  <a:srgbClr val="333333"/>
                </a:solidFill>
                <a:highlight>
                  <a:srgbClr val="ffffff"/>
                </a:highlight>
                <a:latin typeface="Arial"/>
              </a:rPr>
              <a:t>Uno de los poderes de SHAP es poder tener explicabilidad local a nivel registro. </a:t>
            </a:r>
            <a:endParaRPr b="0" lang="es-AR" sz="1200" spc="-1" strike="noStrike">
              <a:latin typeface="Arial"/>
            </a:endParaRPr>
          </a:p>
          <a:p>
            <a:pPr>
              <a:lnSpc>
                <a:spcPct val="100000"/>
              </a:lnSpc>
              <a:tabLst>
                <a:tab algn="l" pos="0"/>
              </a:tabLst>
            </a:pP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Se pueden visualizar las contribuciones de features como si fuesen fuerzas, donde cada valor de feature puede incrementar o decrementar una predicción. La misma arranca desde una base que es el promedio de todas las predicciones. En el gráfico, cada shapley value es una flecha que empuja la predicción.</a:t>
            </a:r>
            <a:endParaRPr b="0" lang="es-AR" sz="1200" spc="-1" strike="noStrike">
              <a:latin typeface="Arial"/>
            </a:endParaRPr>
          </a:p>
          <a:p>
            <a:pPr>
              <a:lnSpc>
                <a:spcPct val="100000"/>
              </a:lnSpc>
              <a:tabLst>
                <a:tab algn="l" pos="0"/>
              </a:tabLst>
            </a:pP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En el caso de ejemplo, se intenta predecir el riesgo de cancer cervical en mujeres, y vemos como tenemos una predicción promedio. La primer mujer, se encuentra por debajo gracias a fuerzas como la edad . En cambio en la segunda mujer, podemos ver que se encuentra con un riesgo mayor al promedio, en este caso por años de fumar y la edad. Esto nos da una idea de como la edad afecta individualmente a la predicción</a:t>
            </a:r>
            <a:endParaRPr b="0" lang="es-AR" sz="1200" spc="-1" strike="noStrike">
              <a:latin typeface="Arial"/>
            </a:endParaRPr>
          </a:p>
          <a:p>
            <a:pPr>
              <a:lnSpc>
                <a:spcPct val="100000"/>
              </a:lnSpc>
              <a:tabLst>
                <a:tab algn="l" pos="0"/>
              </a:tabLst>
            </a:pP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Pero los valores de shapley no se quedan en la explicación local, sino que pueden combinarse en explicaciones globales al correr SHAP sobre cada insntancia, generando una matriz de shapley values con un registro para cada individuo y una columna para cada feature. De esta manera, se puede interpretar todo un modelo analizando los valores de shapley de esta matriz.</a:t>
            </a:r>
            <a:endParaRPr b="0" lang="es-AR"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ldImg"/>
          </p:nvPr>
        </p:nvSpPr>
        <p:spPr>
          <a:xfrm>
            <a:off x="381240" y="685800"/>
            <a:ext cx="6095520" cy="3428640"/>
          </a:xfrm>
          <a:prstGeom prst="rect">
            <a:avLst/>
          </a:prstGeom>
        </p:spPr>
      </p:sp>
      <p:sp>
        <p:nvSpPr>
          <p:cNvPr id="47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200" spc="-1" strike="noStrike">
                <a:solidFill>
                  <a:srgbClr val="333333"/>
                </a:solidFill>
                <a:highlight>
                  <a:srgbClr val="ffffff"/>
                </a:highlight>
                <a:latin typeface="Arial"/>
              </a:rPr>
              <a:t>Parte del poder de explicabilidad global se encuentra en la imprtancia de variables. SHAP puede definir si una variables es importante si sus valores de shapley son importantes. Dado que hablamos de importancia global, se promedian los valores absolutos a traves de todos los datos.</a:t>
            </a:r>
            <a:endParaRPr b="0" lang="es-AR" sz="1200" spc="-1" strike="noStrike">
              <a:latin typeface="Arial"/>
            </a:endParaRPr>
          </a:p>
          <a:p>
            <a:pPr>
              <a:lnSpc>
                <a:spcPct val="100000"/>
              </a:lnSpc>
              <a:tabLst>
                <a:tab algn="l" pos="0"/>
              </a:tabLst>
            </a:pP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Es una alternativa a la importancia de features permutativa de algunos modelos, dado que estos ultimos se basan en la disminución de perfomance de un modelo, en cambio SHAP se basa en la magnitud de la contribución de cada feature. </a:t>
            </a:r>
            <a:endParaRPr b="0" lang="es-AR" sz="1200" spc="-1" strike="noStrike">
              <a:latin typeface="Arial"/>
            </a:endParaRPr>
          </a:p>
          <a:p>
            <a:pPr>
              <a:lnSpc>
                <a:spcPct val="100000"/>
              </a:lnSpc>
              <a:tabLst>
                <a:tab algn="l" pos="0"/>
              </a:tabLst>
            </a:pP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Luego existen los summary plots, que combinan la impotrnacia de variables con su efecto. Cada punto es el shapley value para un feature e instancia. Da una idea de la distribución de las mismas</a:t>
            </a:r>
            <a:endParaRPr b="0" lang="es-AR" sz="1200" spc="-1" strike="noStrike">
              <a:latin typeface="Arial"/>
            </a:endParaRPr>
          </a:p>
          <a:p>
            <a:pPr>
              <a:lnSpc>
                <a:spcPct val="100000"/>
              </a:lnSpc>
              <a:tabLst>
                <a:tab algn="l" pos="0"/>
              </a:tabLst>
            </a:pP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The summary plot combines feature importance with feature effects. Each point on the summary plot is a Shapley value for a feature and an instance.</a:t>
            </a:r>
            <a:endParaRPr b="0" lang="es-AR"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sldImg"/>
          </p:nvPr>
        </p:nvSpPr>
        <p:spPr>
          <a:xfrm>
            <a:off x="381240" y="685800"/>
            <a:ext cx="6095520" cy="3428640"/>
          </a:xfrm>
          <a:prstGeom prst="rect">
            <a:avLst/>
          </a:prstGeom>
        </p:spPr>
      </p:sp>
      <p:sp>
        <p:nvSpPr>
          <p:cNvPr id="48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200" spc="-1" strike="noStrike">
                <a:solidFill>
                  <a:srgbClr val="333333"/>
                </a:solidFill>
                <a:highlight>
                  <a:srgbClr val="ffffff"/>
                </a:highlight>
                <a:latin typeface="Arial"/>
              </a:rPr>
              <a:t>Luego, SHAP tambien permite obtener el efecto de interaccion que resulta ser el efecto adicional de la combinación de variables luego de obtener su efecto individual. La forma busca extraer el efecto de cad feature para luego obtener el efecto puro de la interacción. Se promedian los valores sobre todas las posibles coalisiones de S como con los shapley values</a:t>
            </a:r>
            <a:endParaRPr b="0" lang="es-AR" sz="1200" spc="-1" strike="noStrike">
              <a:latin typeface="Arial"/>
            </a:endParaRPr>
          </a:p>
          <a:p>
            <a:pPr>
              <a:lnSpc>
                <a:spcPct val="100000"/>
              </a:lnSpc>
              <a:tabLst>
                <a:tab algn="l" pos="0"/>
              </a:tabLst>
            </a:pP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Esto permite generar gráficos de dependencia, que es la simple combinación de los valores de un feature y su valor de shapley, pero ademas sumarle la interacción con alguna otra variable. Si mirar los colores del grafico, nos encontramos ante un gráfico de dependencia para la variable “años utilizando anticonceptivos”. Con baja cantidad de años hay una baja probabilidad de contraer cancer, en cambio un alto valor de años, aumenta las chances.</a:t>
            </a:r>
            <a:endParaRPr b="0" lang="es-AR" sz="1200" spc="-1" strike="noStrike">
              <a:latin typeface="Arial"/>
            </a:endParaRPr>
          </a:p>
          <a:p>
            <a:pPr>
              <a:lnSpc>
                <a:spcPct val="100000"/>
              </a:lnSpc>
              <a:tabLst>
                <a:tab algn="l" pos="0"/>
              </a:tabLst>
            </a:pPr>
            <a:r>
              <a:rPr b="0" lang="es-419" sz="1200" spc="-1" strike="noStrike">
                <a:solidFill>
                  <a:srgbClr val="333333"/>
                </a:solidFill>
                <a:highlight>
                  <a:srgbClr val="ffffff"/>
                </a:highlight>
                <a:latin typeface="Arial"/>
              </a:rPr>
              <a:t>Ahora si mirando las interacciones, en casos de 0 años de anticonceptivos, la ocurrencia de una enfermedad de transmisión sexual incremneta el riesgo de cancer. En cambio para mayor cantidad de años, la ocurrencia reduce este riesgo. Claramente este no es un modelo causal</a:t>
            </a:r>
            <a:endParaRPr b="0" lang="es-AR" sz="1200" spc="-1" strike="noStrike">
              <a:latin typeface="Arial"/>
            </a:endParaRPr>
          </a:p>
          <a:p>
            <a:pPr>
              <a:lnSpc>
                <a:spcPct val="100000"/>
              </a:lnSpc>
              <a:tabLst>
                <a:tab algn="l" pos="0"/>
              </a:tabLst>
            </a:pPr>
            <a:endParaRPr b="0" lang="es-AR"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381240" y="685800"/>
            <a:ext cx="6095520" cy="3428640"/>
          </a:xfrm>
          <a:prstGeom prst="rect">
            <a:avLst/>
          </a:prstGeom>
        </p:spPr>
      </p:sp>
      <p:sp>
        <p:nvSpPr>
          <p:cNvPr id="43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solidFill>
                  <a:srgbClr val="000000"/>
                </a:solidFill>
                <a:latin typeface="Arial"/>
              </a:rPr>
              <a:t>La teoria de juegos pretende comprender situacion en la que tomadores de decisiones racionales interactuan entre si a fin de obtener un premio. Entonces, existen 2 familias: los juegos competeitivos (no cooperativos) y los cooperativos. </a:t>
            </a: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endParaRPr b="0" lang="es-AR" sz="11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sldImg"/>
          </p:nvPr>
        </p:nvSpPr>
        <p:spPr>
          <a:xfrm>
            <a:off x="381240" y="685800"/>
            <a:ext cx="6095520" cy="3428640"/>
          </a:xfrm>
          <a:prstGeom prst="rect">
            <a:avLst/>
          </a:prstGeom>
        </p:spPr>
      </p:sp>
      <p:sp>
        <p:nvSpPr>
          <p:cNvPr id="483"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s-419" sz="1400" spc="-1" strike="noStrike">
                <a:solidFill>
                  <a:srgbClr val="3d2262"/>
                </a:solidFill>
                <a:latin typeface="Roboto"/>
                <a:ea typeface="Roboto"/>
              </a:rPr>
              <a:t>Ventajas</a:t>
            </a:r>
            <a:endParaRPr b="0" lang="es-AR" sz="1400" spc="-1" strike="noStrike">
              <a:latin typeface="Arial"/>
            </a:endParaRPr>
          </a:p>
          <a:p>
            <a:pPr marL="914400" indent="-317160">
              <a:lnSpc>
                <a:spcPct val="115000"/>
              </a:lnSpc>
              <a:spcBef>
                <a:spcPts val="1599"/>
              </a:spcBef>
              <a:buClr>
                <a:srgbClr val="000000"/>
              </a:buClr>
              <a:buFont typeface="Roboto"/>
              <a:buChar char="➢"/>
              <a:tabLst>
                <a:tab algn="l" pos="0"/>
              </a:tabLst>
            </a:pPr>
            <a:r>
              <a:rPr b="0" lang="es-419" sz="1400" spc="-1" strike="noStrike">
                <a:solidFill>
                  <a:srgbClr val="3d2262"/>
                </a:solidFill>
                <a:latin typeface="Roboto"/>
                <a:ea typeface="Roboto"/>
              </a:rPr>
              <a:t>Aplican todas las ventajas de los Shapley Values: </a:t>
            </a:r>
            <a:endParaRPr b="0" lang="es-AR" sz="1400" spc="-1" strike="noStrike">
              <a:latin typeface="Arial"/>
            </a:endParaRPr>
          </a:p>
          <a:p>
            <a:pPr lvl="1" marL="1371600" indent="-317160" algn="ctr">
              <a:lnSpc>
                <a:spcPct val="115000"/>
              </a:lnSpc>
              <a:buClr>
                <a:srgbClr val="595959"/>
              </a:buClr>
              <a:buFont typeface="Roboto"/>
              <a:buChar char="○"/>
              <a:tabLst>
                <a:tab algn="l" pos="0"/>
              </a:tabLst>
            </a:pPr>
            <a:r>
              <a:rPr b="0" lang="es-419" sz="1400" spc="-1" strike="noStrike">
                <a:solidFill>
                  <a:srgbClr val="595959"/>
                </a:solidFill>
                <a:latin typeface="Roboto"/>
                <a:ea typeface="Roboto"/>
              </a:rPr>
              <a:t>Fuente teórica en la Teoría de Juegos</a:t>
            </a:r>
            <a:endParaRPr b="0" lang="es-AR" sz="1400" spc="-1" strike="noStrike">
              <a:latin typeface="Arial"/>
            </a:endParaRPr>
          </a:p>
          <a:p>
            <a:pPr lvl="1" marL="1371600" indent="-317160" algn="ctr">
              <a:lnSpc>
                <a:spcPct val="115000"/>
              </a:lnSpc>
              <a:buClr>
                <a:srgbClr val="595959"/>
              </a:buClr>
              <a:buFont typeface="Roboto"/>
              <a:buChar char="○"/>
              <a:tabLst>
                <a:tab algn="l" pos="0"/>
              </a:tabLst>
            </a:pPr>
            <a:r>
              <a:rPr b="0" lang="es-419" sz="1400" spc="-1" strike="noStrike">
                <a:solidFill>
                  <a:srgbClr val="595959"/>
                </a:solidFill>
                <a:latin typeface="Roboto"/>
                <a:ea typeface="Roboto"/>
              </a:rPr>
              <a:t>La predicción se distribuye de manera justa entre las features</a:t>
            </a:r>
            <a:endParaRPr b="0" lang="es-AR" sz="1400" spc="-1" strike="noStrike">
              <a:latin typeface="Arial"/>
            </a:endParaRPr>
          </a:p>
          <a:p>
            <a:pPr lvl="1" marL="1371600" indent="-317160" algn="ctr">
              <a:lnSpc>
                <a:spcPct val="115000"/>
              </a:lnSpc>
              <a:buClr>
                <a:srgbClr val="595959"/>
              </a:buClr>
              <a:buFont typeface="Roboto"/>
              <a:buChar char="○"/>
              <a:tabLst>
                <a:tab algn="l" pos="0"/>
              </a:tabLst>
            </a:pPr>
            <a:r>
              <a:rPr b="0" lang="es-419" sz="1400" spc="-1" strike="noStrike">
                <a:solidFill>
                  <a:srgbClr val="595959"/>
                </a:solidFill>
                <a:latin typeface="Roboto"/>
                <a:ea typeface="Roboto"/>
              </a:rPr>
              <a:t>Permite comparar la predicción con la predicción promedio</a:t>
            </a:r>
            <a:endParaRPr b="0" lang="es-AR" sz="1400" spc="-1" strike="noStrike">
              <a:latin typeface="Arial"/>
            </a:endParaRPr>
          </a:p>
          <a:p>
            <a:pPr marL="914400" indent="-317160">
              <a:lnSpc>
                <a:spcPct val="115000"/>
              </a:lnSpc>
              <a:buClr>
                <a:srgbClr val="000000"/>
              </a:buClr>
              <a:buFont typeface="Roboto"/>
              <a:buChar char="➢"/>
              <a:tabLst>
                <a:tab algn="l" pos="0"/>
              </a:tabLst>
            </a:pPr>
            <a:r>
              <a:rPr b="0" lang="es-419" sz="1400" spc="-1" strike="noStrike">
                <a:solidFill>
                  <a:srgbClr val="3d2262"/>
                </a:solidFill>
                <a:latin typeface="Roboto"/>
                <a:ea typeface="Roboto"/>
              </a:rPr>
              <a:t>Conecta LIME con Shapley Values, unificando el campo de interpretabilidad del machine learning</a:t>
            </a:r>
            <a:endParaRPr b="0" lang="es-AR" sz="1400" spc="-1" strike="noStrike">
              <a:latin typeface="Arial"/>
            </a:endParaRPr>
          </a:p>
          <a:p>
            <a:pPr marL="914400" indent="-317160">
              <a:lnSpc>
                <a:spcPct val="115000"/>
              </a:lnSpc>
              <a:buClr>
                <a:srgbClr val="000000"/>
              </a:buClr>
              <a:buFont typeface="Roboto"/>
              <a:buChar char="➢"/>
              <a:tabLst>
                <a:tab algn="l" pos="0"/>
              </a:tabLst>
            </a:pPr>
            <a:r>
              <a:rPr b="0" lang="es-419" sz="1400" spc="-1" strike="noStrike">
                <a:solidFill>
                  <a:srgbClr val="3d2262"/>
                </a:solidFill>
                <a:latin typeface="Roboto"/>
                <a:ea typeface="Roboto"/>
              </a:rPr>
              <a:t>Posee una implementación rápida para modelos basados en arboles</a:t>
            </a:r>
            <a:endParaRPr b="0" lang="es-AR" sz="1400" spc="-1" strike="noStrike">
              <a:latin typeface="Arial"/>
            </a:endParaRPr>
          </a:p>
          <a:p>
            <a:pPr marL="914400" indent="-317160">
              <a:lnSpc>
                <a:spcPct val="115000"/>
              </a:lnSpc>
              <a:buClr>
                <a:srgbClr val="000000"/>
              </a:buClr>
              <a:buFont typeface="Roboto"/>
              <a:buChar char="➢"/>
              <a:tabLst>
                <a:tab algn="l" pos="0"/>
              </a:tabLst>
            </a:pPr>
            <a:r>
              <a:rPr b="0" lang="es-419" sz="1400" spc="-1" strike="noStrike">
                <a:solidFill>
                  <a:srgbClr val="3d2262"/>
                </a:solidFill>
                <a:latin typeface="Roboto"/>
                <a:ea typeface="Roboto"/>
              </a:rPr>
              <a:t>Permite interpretaciones locales y globales (feature importance, summary plots, feature dependence, interacciones, clustering) y las mismas son consistentes</a:t>
            </a:r>
            <a:endParaRPr b="0" lang="es-AR" sz="1400" spc="-1" strike="noStrike">
              <a:latin typeface="Arial"/>
            </a:endParaRPr>
          </a:p>
          <a:p>
            <a:pPr>
              <a:lnSpc>
                <a:spcPct val="115000"/>
              </a:lnSpc>
              <a:spcBef>
                <a:spcPts val="1599"/>
              </a:spcBef>
              <a:tabLst>
                <a:tab algn="l" pos="0"/>
              </a:tabLst>
            </a:pPr>
            <a:r>
              <a:rPr b="0" lang="es-419" sz="1400" spc="-1" strike="noStrike">
                <a:solidFill>
                  <a:srgbClr val="3d2262"/>
                </a:solidFill>
                <a:latin typeface="Roboto"/>
                <a:ea typeface="Roboto"/>
              </a:rPr>
              <a:t>Desventajas</a:t>
            </a:r>
            <a:endParaRPr b="0" lang="es-AR" sz="1400" spc="-1" strike="noStrike">
              <a:latin typeface="Arial"/>
            </a:endParaRPr>
          </a:p>
          <a:p>
            <a:pPr marL="914400" indent="-317160">
              <a:lnSpc>
                <a:spcPct val="115000"/>
              </a:lnSpc>
              <a:spcBef>
                <a:spcPts val="1599"/>
              </a:spcBef>
              <a:buClr>
                <a:srgbClr val="000000"/>
              </a:buClr>
              <a:buFont typeface="Roboto"/>
              <a:buChar char="➢"/>
              <a:tabLst>
                <a:tab algn="l" pos="0"/>
              </a:tabLst>
            </a:pPr>
            <a:r>
              <a:rPr b="0" lang="es-419" sz="1400" spc="-1" strike="noStrike">
                <a:solidFill>
                  <a:srgbClr val="3d2262"/>
                </a:solidFill>
                <a:latin typeface="Roboto"/>
                <a:ea typeface="Roboto"/>
              </a:rPr>
              <a:t>KernelSHAP es lento, lo que lo vuelve impráctico para obtener el Shapley Value de muchas instancias (importante para interpretación global)</a:t>
            </a:r>
            <a:endParaRPr b="0" lang="es-AR" sz="1400" spc="-1" strike="noStrike">
              <a:latin typeface="Arial"/>
            </a:endParaRPr>
          </a:p>
          <a:p>
            <a:pPr marL="914400" indent="-279000">
              <a:lnSpc>
                <a:spcPct val="115000"/>
              </a:lnSpc>
              <a:buClr>
                <a:srgbClr val="3d2262"/>
              </a:buClr>
              <a:buFont typeface="Roboto"/>
              <a:buChar char="➢"/>
              <a:tabLst>
                <a:tab algn="l" pos="0"/>
              </a:tabLst>
            </a:pPr>
            <a:r>
              <a:rPr b="0" lang="es-419" sz="1400" spc="-1" strike="noStrike">
                <a:solidFill>
                  <a:srgbClr val="3d2262"/>
                </a:solidFill>
                <a:latin typeface="Roboto"/>
                <a:ea typeface="Roboto"/>
              </a:rPr>
              <a:t>KernelSHAP ignora la dependencia de feature. Al  reemplazar algunas features por valores random es mas simple obtener una muestra aleatoria de la distribucion marginal, pero en caso de tener features muy dependientes, se le agrega mucho peso a puntos poco probables. Esto lo resuelve TreeSHAP al modelar la predicción condicional esperada en vez de la marginal.</a:t>
            </a:r>
            <a:endParaRPr b="0" lang="es-AR" sz="1400" spc="-1" strike="noStrike">
              <a:latin typeface="Arial"/>
            </a:endParaRPr>
          </a:p>
          <a:p>
            <a:pPr marL="914400" indent="-279000">
              <a:lnSpc>
                <a:spcPct val="115000"/>
              </a:lnSpc>
              <a:buClr>
                <a:srgbClr val="3d2262"/>
              </a:buClr>
              <a:buFont typeface="Roboto"/>
              <a:buChar char="➢"/>
              <a:tabLst>
                <a:tab algn="l" pos="0"/>
              </a:tabLst>
            </a:pPr>
            <a:r>
              <a:rPr b="0" lang="es-419" sz="1400" spc="-1" strike="noStrike">
                <a:solidFill>
                  <a:srgbClr val="3d2262"/>
                </a:solidFill>
                <a:latin typeface="Roboto"/>
                <a:ea typeface="Roboto"/>
              </a:rPr>
              <a:t>TreeSHAP puede producir contribuciones de features poco intuitivas: con este cambio de modelado, puede ocurrir que features sin influencia en la prediccion tengan un valor diferente de 0.</a:t>
            </a:r>
            <a:endParaRPr b="0" lang="es-AR" sz="1400" spc="-1" strike="noStrike">
              <a:latin typeface="Arial"/>
            </a:endParaRPr>
          </a:p>
          <a:p>
            <a:pPr marL="914400" indent="-279000">
              <a:lnSpc>
                <a:spcPct val="115000"/>
              </a:lnSpc>
              <a:buClr>
                <a:srgbClr val="3d2262"/>
              </a:buClr>
              <a:buFont typeface="Roboto"/>
              <a:buChar char="➢"/>
              <a:tabLst>
                <a:tab algn="l" pos="0"/>
              </a:tabLst>
            </a:pPr>
            <a:r>
              <a:rPr b="0" lang="es-419" sz="1400" spc="-1" strike="noStrike">
                <a:solidFill>
                  <a:srgbClr val="3d2262"/>
                </a:solidFill>
                <a:latin typeface="Roboto"/>
                <a:ea typeface="Roboto"/>
              </a:rPr>
              <a:t>Es posible crear interpretaciones falsas</a:t>
            </a:r>
            <a:endParaRPr b="0" lang="es-AR" sz="1400" spc="-1" strike="noStrike">
              <a:latin typeface="Arial"/>
            </a:endParaRPr>
          </a:p>
          <a:p>
            <a:pPr>
              <a:lnSpc>
                <a:spcPct val="115000"/>
              </a:lnSpc>
              <a:spcBef>
                <a:spcPts val="1599"/>
              </a:spcBef>
              <a:tabLst>
                <a:tab algn="l" pos="0"/>
              </a:tabLst>
            </a:pPr>
            <a:endParaRPr b="0" lang="es-AR" sz="1400" spc="-1" strike="noStrike">
              <a:latin typeface="Arial"/>
            </a:endParaRPr>
          </a:p>
          <a:p>
            <a:pPr>
              <a:lnSpc>
                <a:spcPct val="115000"/>
              </a:lnSpc>
              <a:spcBef>
                <a:spcPts val="1599"/>
              </a:spcBef>
              <a:spcAft>
                <a:spcPts val="1599"/>
              </a:spcAft>
              <a:tabLst>
                <a:tab algn="l" pos="0"/>
              </a:tabLst>
            </a:pPr>
            <a:r>
              <a:rPr b="0" lang="es-419" sz="1400" spc="-1" strike="noStrike">
                <a:solidFill>
                  <a:srgbClr val="3d2262"/>
                </a:solidFill>
                <a:latin typeface="Roboto"/>
                <a:ea typeface="Roboto"/>
              </a:rPr>
              <a:t>Claramente los valores de shapley son una herramienta potente para generar explicabilidad dentro del mundo del machine learning. Pasamos desde entender su origen en la teoria de juegos, hasta ver su aplicación es simples modelos lineales y luego a entender como los mismos son agnosticos y se pueden utilizar a cualquier modelo para lograr interpretar la features.</a:t>
            </a:r>
            <a:endParaRPr b="0" lang="es-AR" sz="14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sldImg"/>
          </p:nvPr>
        </p:nvSpPr>
        <p:spPr>
          <a:xfrm>
            <a:off x="381240" y="685800"/>
            <a:ext cx="6095520" cy="3428640"/>
          </a:xfrm>
          <a:prstGeom prst="rect">
            <a:avLst/>
          </a:prstGeom>
        </p:spPr>
      </p:sp>
      <p:sp>
        <p:nvSpPr>
          <p:cNvPr id="485" name="PlaceHolder 2"/>
          <p:cNvSpPr>
            <a:spLocks noGrp="1"/>
          </p:cNvSpPr>
          <p:nvPr>
            <p:ph type="body"/>
          </p:nvPr>
        </p:nvSpPr>
        <p:spPr>
          <a:xfrm>
            <a:off x="685800" y="4343400"/>
            <a:ext cx="5486040" cy="9336600"/>
          </a:xfrm>
          <a:prstGeom prst="rect">
            <a:avLst/>
          </a:prstGeom>
        </p:spPr>
        <p:txBody>
          <a:bodyPr tIns="91440" bIns="91440">
            <a:noAutofit/>
          </a:bodyPr>
          <a:p>
            <a:pPr>
              <a:lnSpc>
                <a:spcPct val="115000"/>
              </a:lnSpc>
              <a:tabLst>
                <a:tab algn="l" pos="0"/>
              </a:tabLst>
            </a:pPr>
            <a:r>
              <a:rPr b="0" lang="es-419" sz="1400" spc="-1" strike="noStrike">
                <a:solidFill>
                  <a:srgbClr val="3d2262"/>
                </a:solidFill>
                <a:latin typeface="Roboto"/>
                <a:ea typeface="Roboto"/>
              </a:rPr>
              <a:t>Ventajas</a:t>
            </a:r>
            <a:endParaRPr b="0" lang="es-AR" sz="1400" spc="-1" strike="noStrike">
              <a:latin typeface="Arial"/>
            </a:endParaRPr>
          </a:p>
          <a:p>
            <a:pPr>
              <a:lnSpc>
                <a:spcPct val="115000"/>
              </a:lnSpc>
              <a:tabLst>
                <a:tab algn="l" pos="0"/>
              </a:tabLst>
            </a:pPr>
            <a:r>
              <a:rPr b="0" lang="es-419" sz="1400" spc="-1" strike="noStrike">
                <a:solidFill>
                  <a:srgbClr val="3d2262"/>
                </a:solidFill>
                <a:latin typeface="Roboto"/>
                <a:ea typeface="Roboto"/>
              </a:rPr>
              <a:t>	</a:t>
            </a:r>
            <a:r>
              <a:rPr b="0" lang="es-419" sz="1400" spc="-1" strike="noStrike">
                <a:solidFill>
                  <a:srgbClr val="3d2262"/>
                </a:solidFill>
                <a:latin typeface="Roboto"/>
                <a:ea typeface="Roboto"/>
              </a:rPr>
              <a:t>La predicción y la predicción promedio se distribuye de manera justa entre las features de una instancia. </a:t>
            </a:r>
            <a:endParaRPr b="0" lang="es-AR" sz="1400" spc="-1" strike="noStrike">
              <a:latin typeface="Arial"/>
            </a:endParaRPr>
          </a:p>
          <a:p>
            <a:pPr>
              <a:lnSpc>
                <a:spcPct val="115000"/>
              </a:lnSpc>
              <a:tabLst>
                <a:tab algn="l" pos="0"/>
              </a:tabLst>
            </a:pPr>
            <a:endParaRPr b="0" lang="es-AR" sz="1400" spc="-1" strike="noStrike">
              <a:latin typeface="Arial"/>
            </a:endParaRPr>
          </a:p>
          <a:p>
            <a:pPr>
              <a:lnSpc>
                <a:spcPct val="115000"/>
              </a:lnSpc>
              <a:tabLst>
                <a:tab algn="l" pos="0"/>
              </a:tabLst>
            </a:pPr>
            <a:r>
              <a:rPr b="0" lang="es-419" sz="1400" spc="-1" strike="noStrike">
                <a:solidFill>
                  <a:srgbClr val="3d2262"/>
                </a:solidFill>
                <a:latin typeface="Roboto"/>
                <a:ea typeface="Roboto"/>
              </a:rPr>
              <a:t>Shapley values es el unico modelo que genera una explicación completa a tal nivel que es un método obligado por la ley europea en el caso del “derecho a explicaciones” ya que ademas se encuentra basado en teoria solida</a:t>
            </a:r>
            <a:endParaRPr b="0" lang="es-AR" sz="1400" spc="-1" strike="noStrike">
              <a:latin typeface="Arial"/>
            </a:endParaRPr>
          </a:p>
          <a:p>
            <a:pPr>
              <a:lnSpc>
                <a:spcPct val="115000"/>
              </a:lnSpc>
              <a:tabLst>
                <a:tab algn="l" pos="0"/>
              </a:tabLst>
            </a:pPr>
            <a:endParaRPr b="0" lang="es-AR" sz="1400" spc="-1" strike="noStrike">
              <a:latin typeface="Arial"/>
            </a:endParaRPr>
          </a:p>
          <a:p>
            <a:pPr>
              <a:lnSpc>
                <a:spcPct val="115000"/>
              </a:lnSpc>
              <a:tabLst>
                <a:tab algn="l" pos="0"/>
              </a:tabLst>
            </a:pPr>
            <a:r>
              <a:rPr b="0" lang="es-419" sz="1400" spc="-1" strike="noStrike">
                <a:solidFill>
                  <a:srgbClr val="3d2262"/>
                </a:solidFill>
                <a:latin typeface="Roboto"/>
                <a:ea typeface="Roboto"/>
              </a:rPr>
              <a:t>Permite comparaciones contrastativas, ya que en vez de comparar la predicción con un premio, se puede hacer contra un subconjunto o hasta un unico punto</a:t>
            </a:r>
            <a:endParaRPr b="0" lang="es-AR" sz="1400" spc="-1" strike="noStrike">
              <a:latin typeface="Arial"/>
            </a:endParaRPr>
          </a:p>
          <a:p>
            <a:pPr>
              <a:lnSpc>
                <a:spcPct val="115000"/>
              </a:lnSpc>
              <a:tabLst>
                <a:tab algn="l" pos="0"/>
              </a:tabLst>
            </a:pPr>
            <a:endParaRPr b="0" lang="es-AR" sz="1400" spc="-1" strike="noStrike">
              <a:latin typeface="Arial"/>
            </a:endParaRPr>
          </a:p>
          <a:p>
            <a:pPr>
              <a:lnSpc>
                <a:spcPct val="115000"/>
              </a:lnSpc>
              <a:tabLst>
                <a:tab algn="l" pos="0"/>
              </a:tabLst>
            </a:pPr>
            <a:r>
              <a:rPr b="0" lang="es-419" sz="1400" spc="-1" strike="noStrike">
                <a:solidFill>
                  <a:srgbClr val="3d2262"/>
                </a:solidFill>
                <a:latin typeface="Roboto"/>
                <a:ea typeface="Roboto"/>
              </a:rPr>
              <a:t>Sólida base teórica</a:t>
            </a:r>
            <a:endParaRPr b="0" lang="es-AR" sz="1400" spc="-1" strike="noStrike">
              <a:latin typeface="Arial"/>
            </a:endParaRPr>
          </a:p>
          <a:p>
            <a:pPr>
              <a:lnSpc>
                <a:spcPct val="115000"/>
              </a:lnSpc>
              <a:spcBef>
                <a:spcPts val="1599"/>
              </a:spcBef>
              <a:tabLst>
                <a:tab algn="l" pos="0"/>
              </a:tabLst>
            </a:pPr>
            <a:r>
              <a:rPr b="0" lang="es-419" sz="1400" spc="-1" strike="noStrike">
                <a:solidFill>
                  <a:srgbClr val="3d2262"/>
                </a:solidFill>
                <a:latin typeface="Roboto"/>
                <a:ea typeface="Roboto"/>
              </a:rPr>
              <a:t>Desventajas</a:t>
            </a:r>
            <a:endParaRPr b="0" lang="es-AR" sz="1400" spc="-1" strike="noStrike">
              <a:latin typeface="Arial"/>
            </a:endParaRPr>
          </a:p>
          <a:p>
            <a:pPr>
              <a:lnSpc>
                <a:spcPct val="115000"/>
              </a:lnSpc>
              <a:tabLst>
                <a:tab algn="l" pos="0"/>
              </a:tabLst>
            </a:pPr>
            <a:endParaRPr b="0" lang="es-AR" sz="1400" spc="-1" strike="noStrike">
              <a:latin typeface="Arial"/>
            </a:endParaRPr>
          </a:p>
          <a:p>
            <a:pPr>
              <a:lnSpc>
                <a:spcPct val="115000"/>
              </a:lnSpc>
              <a:tabLst>
                <a:tab algn="l" pos="0"/>
              </a:tabLst>
            </a:pPr>
            <a:r>
              <a:rPr b="0" lang="es-419" sz="1400" spc="-1" strike="noStrike">
                <a:solidFill>
                  <a:srgbClr val="3d2262"/>
                </a:solidFill>
                <a:latin typeface="Roboto"/>
                <a:ea typeface="Roboto"/>
              </a:rPr>
              <a:t>Requieren mucho tiempo de cómputo. Requiere 2^k posibles coalisiones de features, y en caso de haber alguna faltante, debe simularse con instancias random que incrementan la varianza del estimador de los valores de shapley. Este problema puede lidiarse generando muestreo de coalisiones y limitando la cantidad de iteraciones</a:t>
            </a:r>
            <a:endParaRPr b="0" lang="es-AR" sz="1400" spc="-1" strike="noStrike">
              <a:latin typeface="Arial"/>
            </a:endParaRPr>
          </a:p>
          <a:p>
            <a:pPr>
              <a:lnSpc>
                <a:spcPct val="115000"/>
              </a:lnSpc>
              <a:tabLst>
                <a:tab algn="l" pos="0"/>
              </a:tabLst>
            </a:pPr>
            <a:endParaRPr b="0" lang="es-AR" sz="1400" spc="-1" strike="noStrike">
              <a:latin typeface="Arial"/>
            </a:endParaRPr>
          </a:p>
          <a:p>
            <a:pPr>
              <a:lnSpc>
                <a:spcPct val="115000"/>
              </a:lnSpc>
              <a:tabLst>
                <a:tab algn="l" pos="0"/>
              </a:tabLst>
            </a:pPr>
            <a:r>
              <a:rPr b="0" lang="es-419" sz="1400" spc="-1" strike="noStrike">
                <a:solidFill>
                  <a:srgbClr val="3d2262"/>
                </a:solidFill>
                <a:latin typeface="Roboto"/>
                <a:ea typeface="Roboto"/>
              </a:rPr>
              <a:t>Los valores de Shapley se pueden malinterpretar</a:t>
            </a:r>
            <a:endParaRPr b="0" lang="es-AR" sz="1400" spc="-1" strike="noStrike">
              <a:latin typeface="Arial"/>
            </a:endParaRPr>
          </a:p>
          <a:p>
            <a:pPr>
              <a:lnSpc>
                <a:spcPct val="115000"/>
              </a:lnSpc>
              <a:tabLst>
                <a:tab algn="l" pos="0"/>
              </a:tabLst>
            </a:pPr>
            <a:r>
              <a:rPr b="0" lang="es-419" sz="1400" spc="-1" strike="noStrike">
                <a:solidFill>
                  <a:srgbClr val="3d2262"/>
                </a:solidFill>
                <a:latin typeface="Roboto"/>
                <a:ea typeface="Roboto"/>
              </a:rPr>
              <a:t>No es un método util para explicaciones con pocas features. Se recomienda el uso de LIME o SHAP en estos casos</a:t>
            </a:r>
            <a:endParaRPr b="0" lang="es-AR" sz="1400" spc="-1" strike="noStrike">
              <a:latin typeface="Arial"/>
            </a:endParaRPr>
          </a:p>
          <a:p>
            <a:pPr>
              <a:lnSpc>
                <a:spcPct val="115000"/>
              </a:lnSpc>
              <a:tabLst>
                <a:tab algn="l" pos="0"/>
              </a:tabLst>
            </a:pPr>
            <a:endParaRPr b="0" lang="es-AR" sz="1400" spc="-1" strike="noStrike">
              <a:latin typeface="Arial"/>
            </a:endParaRPr>
          </a:p>
          <a:p>
            <a:pPr>
              <a:lnSpc>
                <a:spcPct val="115000"/>
              </a:lnSpc>
              <a:tabLst>
                <a:tab algn="l" pos="0"/>
              </a:tabLst>
            </a:pPr>
            <a:r>
              <a:rPr b="0" lang="es-419" sz="1400" spc="-1" strike="noStrike">
                <a:solidFill>
                  <a:srgbClr val="3d2262"/>
                </a:solidFill>
                <a:latin typeface="Roboto"/>
                <a:ea typeface="Roboto"/>
              </a:rPr>
              <a:t>Cuando una feature se encuentra ausente de una coalisión, se muestrean valores de su distribución marginal, lo cual funciona si las variables son independientes, en caso contrario, podriamos encontrarsnos con valores que no tienen sentido para esa instancia.</a:t>
            </a:r>
            <a:endParaRPr b="0" lang="es-AR" sz="1400" spc="-1" strike="noStrike">
              <a:latin typeface="Arial"/>
            </a:endParaRPr>
          </a:p>
          <a:p>
            <a:pPr>
              <a:lnSpc>
                <a:spcPct val="115000"/>
              </a:lnSpc>
              <a:spcBef>
                <a:spcPts val="1599"/>
              </a:spcBef>
              <a:tabLst>
                <a:tab algn="l" pos="0"/>
              </a:tabLst>
            </a:pPr>
            <a:endParaRPr b="0" lang="es-AR" sz="1400" spc="-1" strike="noStrike">
              <a:latin typeface="Arial"/>
            </a:endParaRPr>
          </a:p>
          <a:p>
            <a:pPr>
              <a:lnSpc>
                <a:spcPct val="115000"/>
              </a:lnSpc>
              <a:spcBef>
                <a:spcPts val="1599"/>
              </a:spcBef>
              <a:spcAft>
                <a:spcPts val="1599"/>
              </a:spcAft>
              <a:tabLst>
                <a:tab algn="l" pos="0"/>
              </a:tabLst>
            </a:pPr>
            <a:r>
              <a:rPr b="0" lang="es-419" sz="1400" spc="-1" strike="noStrike">
                <a:solidFill>
                  <a:srgbClr val="3d2262"/>
                </a:solidFill>
                <a:latin typeface="Roboto"/>
                <a:ea typeface="Roboto"/>
              </a:rPr>
              <a:t>Claramente los valores de shapley son una herramienta potente para generar explicabilidad dentro del mundo del machine learning. Pasamos desde entender su origen en la teoria de juegos, hasta ver su aplicación es simples modelos lineales y luego a entender como los mismos son agnosticos y se pueden utilizar a cualquier modelo para lograr interpretar la features.</a:t>
            </a:r>
            <a:endParaRPr b="0" lang="es-AR"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381240" y="685800"/>
            <a:ext cx="6095520" cy="3428640"/>
          </a:xfrm>
          <a:prstGeom prst="rect">
            <a:avLst/>
          </a:prstGeom>
        </p:spPr>
      </p:sp>
      <p:sp>
        <p:nvSpPr>
          <p:cNvPr id="43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solidFill>
                  <a:srgbClr val="000000"/>
                </a:solidFill>
                <a:latin typeface="Arial"/>
              </a:rPr>
              <a:t>Los primeros se ocupan de situaciones en las que los jugadores actuan de manera independiente y de acuerdo a sus propios incentivos y teniendo en cuenta tacticas d eotros jugadores de grupo (Ej: john nash). Los segundos se ocupa de situaciones en las que jugadores se ponen d eacuerdo formando coalisiones en pos de un premio. Por un lado, en los competitivos son juegos mas individuales y en el otro, se arman grupos.</a:t>
            </a: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r>
              <a:rPr b="0" lang="es-419" sz="1100" spc="-1" strike="noStrike">
                <a:solidFill>
                  <a:srgbClr val="000000"/>
                </a:solidFill>
                <a:latin typeface="Arial"/>
              </a:rPr>
              <a:t>Shapley forma parte de los cooperativos. Gano el premio nobel de economia en 2012.</a:t>
            </a:r>
            <a:endParaRPr b="0" lang="es-AR" sz="1100" spc="-1" strike="noStrike">
              <a:latin typeface="Arial"/>
            </a:endParaRPr>
          </a:p>
          <a:p>
            <a:pPr>
              <a:lnSpc>
                <a:spcPct val="100000"/>
              </a:lnSpc>
              <a:tabLst>
                <a:tab algn="l" pos="0"/>
              </a:tabLst>
            </a:pPr>
            <a:endParaRPr b="0" lang="es-AR"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381240" y="685800"/>
            <a:ext cx="6095520" cy="3428640"/>
          </a:xfrm>
          <a:prstGeom prst="rect">
            <a:avLst/>
          </a:prstGeom>
        </p:spPr>
      </p:sp>
      <p:sp>
        <p:nvSpPr>
          <p:cNvPr id="437"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solidFill>
                  <a:srgbClr val="000000"/>
                </a:solidFill>
                <a:latin typeface="Arial"/>
              </a:rPr>
              <a:t>Como se define un juego cooperativo? Es una tupla de N es el conjunto finito de jugadores mientras que v es una funcion que asigna a cada coalicion (subgrupo de conjunto finigo de jugadores) un pago. </a:t>
            </a: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r>
              <a:rPr b="0" lang="es-419" sz="1100" spc="-1" strike="noStrike">
                <a:solidFill>
                  <a:srgbClr val="000000"/>
                </a:solidFill>
                <a:latin typeface="Arial"/>
              </a:rPr>
              <a:t>Como se deberia repartir el pago entre jugadores de una coalision? Deberia ser estable (si tenemos coalision de 3 jugadores y los 3 producen una ganancia 20, Si A,B,C obtiene 20 pesos, 10 para A, 5 para B y 5 para C, la ganancia obtenida por A y B no debe superar loq ue obtienen ABC en una coalision total. </a:t>
            </a:r>
            <a:endParaRPr b="0" lang="es-AR"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381240" y="685800"/>
            <a:ext cx="6095520" cy="3428640"/>
          </a:xfrm>
          <a:prstGeom prst="rect">
            <a:avLst/>
          </a:prstGeom>
        </p:spPr>
      </p:sp>
      <p:sp>
        <p:nvSpPr>
          <p:cNvPr id="43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endParaRPr b="0" lang="es-AR" sz="2000" spc="-1" strike="noStrike">
              <a:latin typeface="Arial"/>
            </a:endParaRPr>
          </a:p>
          <a:p>
            <a:pPr>
              <a:lnSpc>
                <a:spcPct val="100000"/>
              </a:lnSpc>
              <a:tabLst>
                <a:tab algn="l" pos="0"/>
              </a:tabLst>
            </a:pPr>
            <a:endParaRPr b="0" lang="es-AR" sz="2000" spc="-1" strike="noStrike">
              <a:latin typeface="Arial"/>
            </a:endParaRPr>
          </a:p>
          <a:p>
            <a:pPr marL="457200" indent="-298080">
              <a:lnSpc>
                <a:spcPct val="100000"/>
              </a:lnSpc>
              <a:buClr>
                <a:srgbClr val="000000"/>
              </a:buClr>
              <a:buFont typeface="Arial"/>
              <a:buChar char="-"/>
              <a:tabLst>
                <a:tab algn="l" pos="0"/>
              </a:tabLst>
            </a:pPr>
            <a:r>
              <a:rPr b="0" lang="es-419" sz="1100" spc="-1" strike="noStrike">
                <a:solidFill>
                  <a:srgbClr val="000000"/>
                </a:solidFill>
                <a:latin typeface="Arial"/>
              </a:rPr>
              <a:t>Eficiencia: los jugadores forman coalision, obtienen ganancia, y la ganancia debe repartirse totalmente entre los jugadores</a:t>
            </a:r>
            <a:endParaRPr b="0" lang="es-AR" sz="1100" spc="-1" strike="noStrike">
              <a:latin typeface="Arial"/>
            </a:endParaRPr>
          </a:p>
          <a:p>
            <a:pPr marL="457200" indent="-298080">
              <a:lnSpc>
                <a:spcPct val="100000"/>
              </a:lnSpc>
              <a:buClr>
                <a:srgbClr val="000000"/>
              </a:buClr>
              <a:buFont typeface="Arial"/>
              <a:buChar char="-"/>
              <a:tabLst>
                <a:tab algn="l" pos="0"/>
              </a:tabLst>
            </a:pPr>
            <a:r>
              <a:rPr b="0" lang="es-419" sz="1100" spc="-1" strike="noStrike">
                <a:solidFill>
                  <a:srgbClr val="000000"/>
                </a:solidFill>
                <a:latin typeface="Arial"/>
              </a:rPr>
              <a:t>Simetria:</a:t>
            </a:r>
            <a:endParaRPr b="0" lang="es-AR" sz="1100" spc="-1" strike="noStrike">
              <a:latin typeface="Arial"/>
            </a:endParaRPr>
          </a:p>
          <a:p>
            <a:pPr marL="457200" indent="-298080">
              <a:lnSpc>
                <a:spcPct val="100000"/>
              </a:lnSpc>
              <a:buClr>
                <a:srgbClr val="000000"/>
              </a:buClr>
              <a:buFont typeface="Arial"/>
              <a:buChar char="-"/>
              <a:tabLst>
                <a:tab algn="l" pos="0"/>
              </a:tabLst>
            </a:pPr>
            <a:r>
              <a:rPr b="0" lang="es-419" sz="1100" spc="-1" strike="noStrike">
                <a:solidFill>
                  <a:srgbClr val="000000"/>
                </a:solidFill>
                <a:latin typeface="Arial"/>
              </a:rPr>
              <a:t>Jugador ficticio: si un jugador no aporta, entoncesno recibe</a:t>
            </a:r>
            <a:endParaRPr b="0" lang="es-AR" sz="1100" spc="-1" strike="noStrike">
              <a:latin typeface="Arial"/>
            </a:endParaRPr>
          </a:p>
          <a:p>
            <a:pPr marL="457200" indent="-298080">
              <a:lnSpc>
                <a:spcPct val="100000"/>
              </a:lnSpc>
              <a:buClr>
                <a:srgbClr val="000000"/>
              </a:buClr>
              <a:buFont typeface="Arial"/>
              <a:buChar char="-"/>
              <a:tabLst>
                <a:tab algn="l" pos="0"/>
              </a:tabLst>
            </a:pPr>
            <a:r>
              <a:rPr b="0" lang="es-419" sz="1100" spc="-1" strike="noStrike">
                <a:solidFill>
                  <a:srgbClr val="000000"/>
                </a:solidFill>
                <a:latin typeface="Arial"/>
              </a:rPr>
              <a:t>Aditivididad: la recompensa individiaul de un jugador en la union de 2 juegos es la suma de la gannacia en cada juego.</a:t>
            </a:r>
            <a:endParaRPr b="0" lang="es-AR" sz="1100" spc="-1" strike="noStrike">
              <a:latin typeface="Arial"/>
            </a:endParaRPr>
          </a:p>
          <a:p>
            <a:pPr>
              <a:lnSpc>
                <a:spcPct val="100000"/>
              </a:lnSpc>
              <a:tabLst>
                <a:tab algn="l" pos="0"/>
              </a:tabLst>
            </a:pPr>
            <a:endParaRPr b="0" lang="es-AR"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381240" y="685800"/>
            <a:ext cx="6095520" cy="3428640"/>
          </a:xfrm>
          <a:prstGeom prst="rect">
            <a:avLst/>
          </a:prstGeom>
        </p:spPr>
      </p:sp>
      <p:sp>
        <p:nvSpPr>
          <p:cNvPr id="44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900" spc="-1" strike="noStrike">
                <a:solidFill>
                  <a:srgbClr val="000000"/>
                </a:solidFill>
                <a:latin typeface="Poppins"/>
                <a:ea typeface="Poppins"/>
              </a:rPr>
              <a:t>Un grupo de amigos se decide anotar a un torneo de un juego de moda, en el cual se puede jugar en equipos de 1 a 3 personas. Aquel equipo ganador va a recibir un gran premio económico.</a:t>
            </a:r>
            <a:endParaRPr b="0" lang="es-AR" sz="900" spc="-1" strike="noStrike">
              <a:latin typeface="Arial"/>
            </a:endParaRPr>
          </a:p>
          <a:p>
            <a:pPr>
              <a:lnSpc>
                <a:spcPct val="100000"/>
              </a:lnSpc>
              <a:tabLst>
                <a:tab algn="l" pos="0"/>
              </a:tabLst>
            </a:pPr>
            <a:endParaRPr b="0" lang="es-AR" sz="900" spc="-1" strike="noStrike">
              <a:latin typeface="Arial"/>
            </a:endParaRPr>
          </a:p>
          <a:p>
            <a:pPr>
              <a:lnSpc>
                <a:spcPct val="100000"/>
              </a:lnSpc>
              <a:tabLst>
                <a:tab algn="l" pos="0"/>
              </a:tabLst>
            </a:pPr>
            <a:r>
              <a:rPr b="0" lang="es-419" sz="900" spc="-1" strike="noStrike">
                <a:solidFill>
                  <a:srgbClr val="000000"/>
                </a:solidFill>
                <a:latin typeface="Poppins"/>
                <a:ea typeface="Poppins"/>
              </a:rPr>
              <a:t>Andrea (A), Belen (B) y Carlos (C) se anotan contentos porque van a disfrutar participando. Se consideran grandes jugadores y saben que sus habilidades se complementan de tal manera que van a ganar el torneo, y eso ocurre!!!</a:t>
            </a:r>
            <a:endParaRPr b="0" lang="es-AR" sz="900" spc="-1" strike="noStrike">
              <a:latin typeface="Arial"/>
            </a:endParaRPr>
          </a:p>
          <a:p>
            <a:pPr>
              <a:lnSpc>
                <a:spcPct val="100000"/>
              </a:lnSpc>
              <a:tabLst>
                <a:tab algn="l" pos="0"/>
              </a:tabLst>
            </a:pPr>
            <a:r>
              <a:rPr b="0" lang="es-419" sz="900" spc="-1" strike="noStrike">
                <a:solidFill>
                  <a:srgbClr val="000000"/>
                </a:solidFill>
                <a:latin typeface="Poppins"/>
                <a:ea typeface="Poppins"/>
              </a:rPr>
              <a:t>El torneo termina y consiguen ganar el fabuloso premio de 19mil pesos. Luego de festejar durante horas ocurre algo que no se habian dado cuenta, tienen que repartir el premio! Claramente los 3 tienen habilidades distintas y contribuyeron al equipo de forma distinta, por lo que comienzan a pensar una forma de distribuir el premio de forma justa. </a:t>
            </a:r>
            <a:endParaRPr b="0" lang="es-AR" sz="900" spc="-1" strike="noStrike">
              <a:latin typeface="Arial"/>
            </a:endParaRPr>
          </a:p>
          <a:p>
            <a:pPr>
              <a:lnSpc>
                <a:spcPct val="100000"/>
              </a:lnSpc>
              <a:tabLst>
                <a:tab algn="l" pos="0"/>
              </a:tabLst>
            </a:pPr>
            <a:r>
              <a:rPr b="0" lang="es-419" sz="900" spc="-1" strike="noStrike">
                <a:solidFill>
                  <a:srgbClr val="000000"/>
                </a:solidFill>
                <a:latin typeface="Poppins"/>
                <a:ea typeface="Poppins"/>
              </a:rPr>
              <a:t>Aca es donde ocurre algo fantástico y les pido que usen su imaginación. Belen propone viajar en el tiempo al pasado y que cada uno de compita en el torneo por separado de forma individual para ver cuanto logra ganar cada uno por si solo, entendiendo que a mejor desempeño individual le corresponde mas premio.</a:t>
            </a:r>
            <a:endParaRPr b="0" lang="es-AR" sz="9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381240" y="685800"/>
            <a:ext cx="6095520" cy="3428640"/>
          </a:xfrm>
          <a:prstGeom prst="rect">
            <a:avLst/>
          </a:prstGeom>
        </p:spPr>
      </p:sp>
      <p:sp>
        <p:nvSpPr>
          <p:cNvPr id="44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latin typeface="Arial"/>
              </a:rPr>
              <a:t>Obviamente que si nadie hubiese jugado, no hubiesen ganado el torneo y su ganancia hubiese sido $0</a:t>
            </a:r>
            <a:endParaRPr b="0" lang="es-AR" sz="1100" spc="-1" strike="noStrike">
              <a:latin typeface="Arial"/>
            </a:endParaRPr>
          </a:p>
          <a:p>
            <a:pPr>
              <a:lnSpc>
                <a:spcPct val="100000"/>
              </a:lnSpc>
              <a:tabLst>
                <a:tab algn="l" pos="0"/>
              </a:tabLst>
            </a:pPr>
            <a:r>
              <a:rPr b="0" lang="es-419" sz="1100" spc="-1" strike="noStrike">
                <a:latin typeface="Arial"/>
              </a:rPr>
              <a:t>Y como recien vimos, si juegan juntos, ganarian entre los 3, los 19mil pesos</a:t>
            </a:r>
            <a:endParaRPr b="0" lang="es-AR"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381240" y="685800"/>
            <a:ext cx="6095520" cy="3428640"/>
          </a:xfrm>
          <a:prstGeom prst="rect">
            <a:avLst/>
          </a:prstGeom>
        </p:spPr>
      </p:sp>
      <p:sp>
        <p:nvSpPr>
          <p:cNvPr id="44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s-419" sz="1100" spc="-1" strike="noStrike">
                <a:latin typeface="Arial"/>
              </a:rPr>
              <a:t>Todos aceptan realizar los viajes en el tiempo y repiten el torneo jugando individualmente. Andrea ganando el torneo obtuvo una ganancia de 7mil pesos como premio individual, en cambio Belen obtuvo solo 4mil y Carlos 6mil.</a:t>
            </a:r>
            <a:endParaRPr b="0" lang="es-AR" sz="1100" spc="-1" strike="noStrike">
              <a:latin typeface="Arial"/>
            </a:endParaRPr>
          </a:p>
          <a:p>
            <a:pPr>
              <a:lnSpc>
                <a:spcPct val="100000"/>
              </a:lnSpc>
              <a:tabLst>
                <a:tab algn="l" pos="0"/>
              </a:tabLst>
            </a:pPr>
            <a:r>
              <a:rPr b="0" lang="es-419" sz="1100" spc="-1" strike="noStrike">
                <a:latin typeface="Arial"/>
              </a:rPr>
              <a:t>Andrea festejó usar la maquina del tiempo, claramente es la que más gano y seguramente sea la mejor jugadora de este juego tan famoso! Pero, ella, amante de los juegos en grupo considera que aún asi el trabajar en equipo con otros podria potenciar al equipo y dar mas valor que jugando individualmente. Uno no encuentra Andreas en cualquier lado!</a:t>
            </a:r>
            <a:endParaRPr b="0" lang="es-AR" sz="1100" spc="-1" strike="noStrike">
              <a:latin typeface="Arial"/>
            </a:endParaRPr>
          </a:p>
          <a:p>
            <a:pPr>
              <a:lnSpc>
                <a:spcPct val="100000"/>
              </a:lnSpc>
              <a:tabLst>
                <a:tab algn="l" pos="0"/>
              </a:tabLst>
            </a:pPr>
            <a:r>
              <a:rPr b="0" lang="es-419" sz="1100" spc="-1" strike="noStrike">
                <a:latin typeface="Arial"/>
              </a:rPr>
              <a:t>Entonces deciden repetir el experimento, los 3 jugaran el torneo nuevamente, pero en equipos de 2 para ver cuando aportar cada uno al juego en equipo.</a:t>
            </a:r>
            <a:endParaRPr b="0" lang="es-AR"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75200" y="302040"/>
            <a:ext cx="7886520" cy="12812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8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85" name="PlaceHolder 2"/>
          <p:cNvSpPr>
            <a:spLocks noGrp="1"/>
          </p:cNvSpPr>
          <p:nvPr>
            <p:ph type="body"/>
          </p:nvPr>
        </p:nvSpPr>
        <p:spPr>
          <a:xfrm>
            <a:off x="457200" y="1203480"/>
            <a:ext cx="822924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87"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8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75200" y="302040"/>
            <a:ext cx="7886520" cy="12812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2"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94"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96"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98" name="PlaceHolder 4"/>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02" name="PlaceHolder 4"/>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4" name="PlaceHolder 2"/>
          <p:cNvSpPr>
            <a:spLocks noGrp="1"/>
          </p:cNvSpPr>
          <p:nvPr>
            <p:ph type="body"/>
          </p:nvPr>
        </p:nvSpPr>
        <p:spPr>
          <a:xfrm>
            <a:off x="457200" y="120348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05" name="PlaceHolder 3"/>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07"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09"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10" name="PlaceHolder 5"/>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12" name="PlaceHolder 2"/>
          <p:cNvSpPr>
            <a:spLocks noGrp="1"/>
          </p:cNvSpPr>
          <p:nvPr>
            <p:ph type="body"/>
          </p:nvPr>
        </p:nvSpPr>
        <p:spPr>
          <a:xfrm>
            <a:off x="45720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13" name="PlaceHolder 3"/>
          <p:cNvSpPr>
            <a:spLocks noGrp="1"/>
          </p:cNvSpPr>
          <p:nvPr>
            <p:ph type="body"/>
          </p:nvPr>
        </p:nvSpPr>
        <p:spPr>
          <a:xfrm>
            <a:off x="323964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14" name="PlaceHolder 4"/>
          <p:cNvSpPr>
            <a:spLocks noGrp="1"/>
          </p:cNvSpPr>
          <p:nvPr>
            <p:ph type="body"/>
          </p:nvPr>
        </p:nvSpPr>
        <p:spPr>
          <a:xfrm>
            <a:off x="602208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15" name="PlaceHolder 5"/>
          <p:cNvSpPr>
            <a:spLocks noGrp="1"/>
          </p:cNvSpPr>
          <p:nvPr>
            <p:ph type="body"/>
          </p:nvPr>
        </p:nvSpPr>
        <p:spPr>
          <a:xfrm>
            <a:off x="45720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16" name="PlaceHolder 6"/>
          <p:cNvSpPr>
            <a:spLocks noGrp="1"/>
          </p:cNvSpPr>
          <p:nvPr>
            <p:ph type="body"/>
          </p:nvPr>
        </p:nvSpPr>
        <p:spPr>
          <a:xfrm>
            <a:off x="323964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17" name="PlaceHolder 7"/>
          <p:cNvSpPr>
            <a:spLocks noGrp="1"/>
          </p:cNvSpPr>
          <p:nvPr>
            <p:ph type="body"/>
          </p:nvPr>
        </p:nvSpPr>
        <p:spPr>
          <a:xfrm>
            <a:off x="602208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75200" y="302040"/>
            <a:ext cx="7886520" cy="12812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3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32"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47"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48" name="PlaceHolder 5"/>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50" name="PlaceHolder 2"/>
          <p:cNvSpPr>
            <a:spLocks noGrp="1"/>
          </p:cNvSpPr>
          <p:nvPr>
            <p:ph type="body"/>
          </p:nvPr>
        </p:nvSpPr>
        <p:spPr>
          <a:xfrm>
            <a:off x="45720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51" name="PlaceHolder 3"/>
          <p:cNvSpPr>
            <a:spLocks noGrp="1"/>
          </p:cNvSpPr>
          <p:nvPr>
            <p:ph type="body"/>
          </p:nvPr>
        </p:nvSpPr>
        <p:spPr>
          <a:xfrm>
            <a:off x="323964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52" name="PlaceHolder 4"/>
          <p:cNvSpPr>
            <a:spLocks noGrp="1"/>
          </p:cNvSpPr>
          <p:nvPr>
            <p:ph type="body"/>
          </p:nvPr>
        </p:nvSpPr>
        <p:spPr>
          <a:xfrm>
            <a:off x="602208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53" name="PlaceHolder 5"/>
          <p:cNvSpPr>
            <a:spLocks noGrp="1"/>
          </p:cNvSpPr>
          <p:nvPr>
            <p:ph type="body"/>
          </p:nvPr>
        </p:nvSpPr>
        <p:spPr>
          <a:xfrm>
            <a:off x="45720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54" name="PlaceHolder 6"/>
          <p:cNvSpPr>
            <a:spLocks noGrp="1"/>
          </p:cNvSpPr>
          <p:nvPr>
            <p:ph type="body"/>
          </p:nvPr>
        </p:nvSpPr>
        <p:spPr>
          <a:xfrm>
            <a:off x="323964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55" name="PlaceHolder 7"/>
          <p:cNvSpPr>
            <a:spLocks noGrp="1"/>
          </p:cNvSpPr>
          <p:nvPr>
            <p:ph type="body"/>
          </p:nvPr>
        </p:nvSpPr>
        <p:spPr>
          <a:xfrm>
            <a:off x="602208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6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64" name="PlaceHolder 2"/>
          <p:cNvSpPr>
            <a:spLocks noGrp="1"/>
          </p:cNvSpPr>
          <p:nvPr>
            <p:ph type="body"/>
          </p:nvPr>
        </p:nvSpPr>
        <p:spPr>
          <a:xfrm>
            <a:off x="457200" y="1203480"/>
            <a:ext cx="822924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66"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6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475200" y="302040"/>
            <a:ext cx="7886520" cy="12812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71"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7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73"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75"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7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7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81" name="PlaceHolder 4"/>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83" name="PlaceHolder 2"/>
          <p:cNvSpPr>
            <a:spLocks noGrp="1"/>
          </p:cNvSpPr>
          <p:nvPr>
            <p:ph type="body"/>
          </p:nvPr>
        </p:nvSpPr>
        <p:spPr>
          <a:xfrm>
            <a:off x="457200" y="120348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84" name="PlaceHolder 3"/>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86"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87"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88"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89" name="PlaceHolder 5"/>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75200" y="302040"/>
            <a:ext cx="7886520" cy="12812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91" name="PlaceHolder 2"/>
          <p:cNvSpPr>
            <a:spLocks noGrp="1"/>
          </p:cNvSpPr>
          <p:nvPr>
            <p:ph type="body"/>
          </p:nvPr>
        </p:nvSpPr>
        <p:spPr>
          <a:xfrm>
            <a:off x="45720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92" name="PlaceHolder 3"/>
          <p:cNvSpPr>
            <a:spLocks noGrp="1"/>
          </p:cNvSpPr>
          <p:nvPr>
            <p:ph type="body"/>
          </p:nvPr>
        </p:nvSpPr>
        <p:spPr>
          <a:xfrm>
            <a:off x="323964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93" name="PlaceHolder 4"/>
          <p:cNvSpPr>
            <a:spLocks noGrp="1"/>
          </p:cNvSpPr>
          <p:nvPr>
            <p:ph type="body"/>
          </p:nvPr>
        </p:nvSpPr>
        <p:spPr>
          <a:xfrm>
            <a:off x="6022080" y="120348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94" name="PlaceHolder 5"/>
          <p:cNvSpPr>
            <a:spLocks noGrp="1"/>
          </p:cNvSpPr>
          <p:nvPr>
            <p:ph type="body"/>
          </p:nvPr>
        </p:nvSpPr>
        <p:spPr>
          <a:xfrm>
            <a:off x="45720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95" name="PlaceHolder 6"/>
          <p:cNvSpPr>
            <a:spLocks noGrp="1"/>
          </p:cNvSpPr>
          <p:nvPr>
            <p:ph type="body"/>
          </p:nvPr>
        </p:nvSpPr>
        <p:spPr>
          <a:xfrm>
            <a:off x="323964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96" name="PlaceHolder 7"/>
          <p:cNvSpPr>
            <a:spLocks noGrp="1"/>
          </p:cNvSpPr>
          <p:nvPr>
            <p:ph type="body"/>
          </p:nvPr>
        </p:nvSpPr>
        <p:spPr>
          <a:xfrm>
            <a:off x="6022080" y="2761920"/>
            <a:ext cx="26496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1400" spc="-1" strike="noStrike">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75200" y="302040"/>
            <a:ext cx="7886520" cy="27612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1400" spc="-1" strike="noStrike">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r>
              <a:rPr b="0" lang="es-AR" sz="5200" spc="-1" strike="noStrike">
                <a:solidFill>
                  <a:srgbClr val="000000"/>
                </a:solidFill>
                <a:latin typeface="Arial"/>
              </a:rPr>
              <a:t>Pulse para editar el formato del texto de título</a:t>
            </a:r>
            <a:endParaRPr b="0" lang="es-AR"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7A4ED649-C5C8-43C5-84C7-0736CDAED769}" type="slidenum">
              <a:rPr b="0" lang="es-419" sz="1000" spc="-1" strike="noStrike">
                <a:solidFill>
                  <a:srgbClr val="595959"/>
                </a:solidFill>
                <a:latin typeface="Arial"/>
                <a:ea typeface="Arial"/>
              </a:rPr>
              <a:t>&lt;número&gt;</a:t>
            </a:fld>
            <a:endParaRPr b="0" lang="es-AR"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Google Shape;95;p25" descr=""/>
          <p:cNvPicPr/>
          <p:nvPr/>
        </p:nvPicPr>
        <p:blipFill>
          <a:blip r:embed="rId2"/>
          <a:stretch/>
        </p:blipFill>
        <p:spPr>
          <a:xfrm>
            <a:off x="-54360" y="2833200"/>
            <a:ext cx="9280080" cy="2393280"/>
          </a:xfrm>
          <a:prstGeom prst="rect">
            <a:avLst/>
          </a:prstGeom>
          <a:ln w="0">
            <a:noFill/>
          </a:ln>
        </p:spPr>
      </p:pic>
      <p:sp>
        <p:nvSpPr>
          <p:cNvPr id="40" name="Google Shape;96;p25"/>
          <p:cNvSpPr/>
          <p:nvPr/>
        </p:nvSpPr>
        <p:spPr>
          <a:xfrm rot="16200000">
            <a:off x="7274880" y="2566080"/>
            <a:ext cx="3404160" cy="128520"/>
          </a:xfrm>
          <a:prstGeom prst="rect">
            <a:avLst/>
          </a:prstGeom>
          <a:noFill/>
          <a:ln w="0">
            <a:noFill/>
          </a:ln>
        </p:spPr>
        <p:style>
          <a:lnRef idx="0"/>
          <a:fillRef idx="0"/>
          <a:effectRef idx="0"/>
          <a:fontRef idx="minor"/>
        </p:style>
        <p:txBody>
          <a:bodyPr lIns="51480" rIns="51480" tIns="25560" bIns="25560">
            <a:noAutofit/>
          </a:bodyPr>
          <a:p>
            <a:pPr algn="r">
              <a:lnSpc>
                <a:spcPct val="100000"/>
              </a:lnSpc>
              <a:tabLst>
                <a:tab algn="l" pos="0"/>
              </a:tabLst>
            </a:pPr>
            <a:r>
              <a:rPr b="0" lang="es-419" sz="600" spc="-1" strike="noStrike">
                <a:solidFill>
                  <a:srgbClr val="ffffff"/>
                </a:solidFill>
                <a:latin typeface="Poppins"/>
                <a:ea typeface="Poppins"/>
              </a:rPr>
              <a:t>Copyright Capability Building 2020 – Prohibida su reproducción sin expresa  autorización.</a:t>
            </a:r>
            <a:endParaRPr b="0" lang="es-AR" sz="600" spc="-1" strike="noStrike">
              <a:latin typeface="Arial"/>
            </a:endParaRPr>
          </a:p>
        </p:txBody>
      </p:sp>
      <p:sp>
        <p:nvSpPr>
          <p:cNvPr id="41" name="Google Shape;97;p25"/>
          <p:cNvSpPr/>
          <p:nvPr/>
        </p:nvSpPr>
        <p:spPr>
          <a:xfrm>
            <a:off x="0" y="0"/>
            <a:ext cx="79200" cy="5143320"/>
          </a:xfrm>
          <a:prstGeom prst="rect">
            <a:avLst/>
          </a:prstGeom>
          <a:solidFill>
            <a:srgbClr val="651fac"/>
          </a:solidFill>
          <a:ln w="0">
            <a:noFill/>
          </a:ln>
        </p:spPr>
        <p:style>
          <a:lnRef idx="0"/>
          <a:fillRef idx="0"/>
          <a:effectRef idx="0"/>
          <a:fontRef idx="minor"/>
        </p:style>
      </p:sp>
      <p:sp>
        <p:nvSpPr>
          <p:cNvPr id="42" name="PlaceHolder 1"/>
          <p:cNvSpPr>
            <a:spLocks noGrp="1"/>
          </p:cNvSpPr>
          <p:nvPr>
            <p:ph type="title"/>
          </p:nvPr>
        </p:nvSpPr>
        <p:spPr>
          <a:xfrm>
            <a:off x="475200" y="302040"/>
            <a:ext cx="7886520" cy="276120"/>
          </a:xfrm>
          <a:prstGeom prst="rect">
            <a:avLst/>
          </a:prstGeom>
        </p:spPr>
        <p:txBody>
          <a:bodyPr lIns="0" rIns="0" tIns="25560" bIns="25560">
            <a:noAutofit/>
          </a:bodyPr>
          <a:p>
            <a:r>
              <a:rPr b="0" lang="es-AR" sz="1700" spc="-1" strike="noStrike">
                <a:solidFill>
                  <a:srgbClr val="000000"/>
                </a:solidFill>
                <a:latin typeface="Arial"/>
              </a:rPr>
              <a:t>Pulse para editar el formato del texto de título</a:t>
            </a:r>
            <a:endParaRPr b="0" lang="es-AR" sz="1700" spc="-1" strike="noStrike">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f39a7"/>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s-AR" sz="1400" spc="-1" strike="noStrike">
                <a:solidFill>
                  <a:srgbClr val="000000"/>
                </a:solidFill>
                <a:latin typeface="Arial"/>
              </a:rPr>
              <a:t>Pulse para editar el formato del texto de título</a:t>
            </a:r>
            <a:endParaRPr b="0" lang="es-AR" sz="1400" spc="-1" strike="noStrike">
              <a:solidFill>
                <a:srgbClr val="000000"/>
              </a:solidFill>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6499c"/>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s-AR" sz="1400" spc="-1" strike="noStrike">
                <a:solidFill>
                  <a:srgbClr val="000000"/>
                </a:solidFill>
                <a:latin typeface="Arial"/>
              </a:rPr>
              <a:t>Pulse para editar el formato del texto de título</a:t>
            </a:r>
            <a:endParaRPr b="0" lang="es-AR" sz="1400" spc="-1" strike="noStrike">
              <a:solidFill>
                <a:srgbClr val="000000"/>
              </a:solidFill>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6" name="Google Shape;95;p25" descr=""/>
          <p:cNvPicPr/>
          <p:nvPr/>
        </p:nvPicPr>
        <p:blipFill>
          <a:blip r:embed="rId2"/>
          <a:stretch/>
        </p:blipFill>
        <p:spPr>
          <a:xfrm>
            <a:off x="-54360" y="2833200"/>
            <a:ext cx="9280080" cy="2393280"/>
          </a:xfrm>
          <a:prstGeom prst="rect">
            <a:avLst/>
          </a:prstGeom>
          <a:ln w="0">
            <a:noFill/>
          </a:ln>
        </p:spPr>
      </p:pic>
      <p:sp>
        <p:nvSpPr>
          <p:cNvPr id="157" name="Google Shape;96;p25"/>
          <p:cNvSpPr/>
          <p:nvPr/>
        </p:nvSpPr>
        <p:spPr>
          <a:xfrm rot="16200000">
            <a:off x="7274880" y="2566080"/>
            <a:ext cx="3404160" cy="128520"/>
          </a:xfrm>
          <a:prstGeom prst="rect">
            <a:avLst/>
          </a:prstGeom>
          <a:noFill/>
          <a:ln w="0">
            <a:noFill/>
          </a:ln>
        </p:spPr>
        <p:style>
          <a:lnRef idx="0"/>
          <a:fillRef idx="0"/>
          <a:effectRef idx="0"/>
          <a:fontRef idx="minor"/>
        </p:style>
        <p:txBody>
          <a:bodyPr lIns="51480" rIns="51480" tIns="25560" bIns="25560">
            <a:noAutofit/>
          </a:bodyPr>
          <a:p>
            <a:pPr algn="r">
              <a:lnSpc>
                <a:spcPct val="100000"/>
              </a:lnSpc>
              <a:tabLst>
                <a:tab algn="l" pos="0"/>
              </a:tabLst>
            </a:pPr>
            <a:r>
              <a:rPr b="0" lang="es-419" sz="600" spc="-1" strike="noStrike">
                <a:solidFill>
                  <a:srgbClr val="ffffff"/>
                </a:solidFill>
                <a:latin typeface="Poppins"/>
                <a:ea typeface="Poppins"/>
              </a:rPr>
              <a:t>Copyright Capability Building 2020 – Prohibida su reproducción sin expresa  autorización.</a:t>
            </a:r>
            <a:endParaRPr b="0" lang="es-AR" sz="600" spc="-1" strike="noStrike">
              <a:latin typeface="Arial"/>
            </a:endParaRPr>
          </a:p>
        </p:txBody>
      </p:sp>
      <p:sp>
        <p:nvSpPr>
          <p:cNvPr id="158" name="Google Shape;97;p25"/>
          <p:cNvSpPr/>
          <p:nvPr/>
        </p:nvSpPr>
        <p:spPr>
          <a:xfrm>
            <a:off x="0" y="0"/>
            <a:ext cx="79200" cy="5143320"/>
          </a:xfrm>
          <a:prstGeom prst="rect">
            <a:avLst/>
          </a:prstGeom>
          <a:solidFill>
            <a:srgbClr val="651fac"/>
          </a:solidFill>
          <a:ln w="0">
            <a:noFill/>
          </a:ln>
        </p:spPr>
        <p:style>
          <a:lnRef idx="0"/>
          <a:fillRef idx="0"/>
          <a:effectRef idx="0"/>
          <a:fontRef idx="minor"/>
        </p:style>
      </p:sp>
      <p:sp>
        <p:nvSpPr>
          <p:cNvPr id="159" name="PlaceHolder 1"/>
          <p:cNvSpPr>
            <a:spLocks noGrp="1"/>
          </p:cNvSpPr>
          <p:nvPr>
            <p:ph type="title"/>
          </p:nvPr>
        </p:nvSpPr>
        <p:spPr>
          <a:xfrm>
            <a:off x="475200" y="302040"/>
            <a:ext cx="7886520" cy="276120"/>
          </a:xfrm>
          <a:prstGeom prst="rect">
            <a:avLst/>
          </a:prstGeom>
        </p:spPr>
        <p:txBody>
          <a:bodyPr lIns="0" rIns="0" tIns="25560" bIns="25560">
            <a:noAutofit/>
          </a:bodyPr>
          <a:p>
            <a:r>
              <a:rPr b="0" lang="es-AR" sz="1700" spc="-1" strike="noStrike">
                <a:solidFill>
                  <a:srgbClr val="000000"/>
                </a:solidFill>
                <a:latin typeface="Arial"/>
              </a:rPr>
              <a:t>Pulse para editar el formato del texto de título</a:t>
            </a:r>
            <a:endParaRPr b="0" lang="es-AR" sz="1700" spc="-1" strike="noStrike">
              <a:solidFill>
                <a:srgbClr val="000000"/>
              </a:solidFill>
              <a:latin typeface="Arial"/>
            </a:endParaRPr>
          </a:p>
        </p:txBody>
      </p:sp>
      <p:sp>
        <p:nvSpPr>
          <p:cNvPr id="16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13.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slideLayout" Target="../slideLayouts/slideLayout13.xml"/><Relationship Id="rId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slideLayout" Target="../slideLayouts/slideLayout13.xml"/><Relationship Id="rId8"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13.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slideLayout" Target="../slideLayouts/slideLayout13.xml"/><Relationship Id="rId8"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13.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13.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slideLayout" Target="../slideLayouts/slideLayout13.xml"/><Relationship Id="rId5"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christophm.github.io/interpretable-ml-book/shapley.html" TargetMode="External"/><Relationship Id="rId2" Type="http://schemas.openxmlformats.org/officeDocument/2006/relationships/hyperlink" Target="https://towardsdatascience.com/shap-a-reliable-way-to-analyze-your-model-interpretability-874294d30af6" TargetMode="External"/><Relationship Id="rId3" Type="http://schemas.openxmlformats.org/officeDocument/2006/relationships/hyperlink" Target="https://www.displayr.com/shapley-vs-relative-weights/" TargetMode="External"/><Relationship Id="rId4" Type="http://schemas.openxmlformats.org/officeDocument/2006/relationships/hyperlink" Target="https://statisticsbyjim.com/regression/multicollinearity-in-regression-analysis/" TargetMode="External"/><Relationship Id="rId5" Type="http://schemas.openxmlformats.org/officeDocument/2006/relationships/hyperlink" Target="https://github.com/elbersb/shapley" TargetMode="External"/><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Google Shape;106;p28" descr=""/>
          <p:cNvPicPr/>
          <p:nvPr/>
        </p:nvPicPr>
        <p:blipFill>
          <a:blip r:embed="rId1"/>
          <a:stretch/>
        </p:blipFill>
        <p:spPr>
          <a:xfrm>
            <a:off x="36000" y="0"/>
            <a:ext cx="9143640" cy="5152680"/>
          </a:xfrm>
          <a:prstGeom prst="rect">
            <a:avLst/>
          </a:prstGeom>
          <a:ln w="0">
            <a:noFill/>
          </a:ln>
        </p:spPr>
      </p:pic>
      <p:sp>
        <p:nvSpPr>
          <p:cNvPr id="204" name="Google Shape;107;p28"/>
          <p:cNvSpPr/>
          <p:nvPr/>
        </p:nvSpPr>
        <p:spPr>
          <a:xfrm>
            <a:off x="-5040" y="0"/>
            <a:ext cx="5275440" cy="5152680"/>
          </a:xfrm>
          <a:prstGeom prst="rect">
            <a:avLst/>
          </a:prstGeom>
          <a:solidFill>
            <a:srgbClr val="000000">
              <a:alpha val="66000"/>
            </a:srgbClr>
          </a:solidFill>
          <a:ln w="0">
            <a:noFill/>
          </a:ln>
        </p:spPr>
        <p:style>
          <a:lnRef idx="0"/>
          <a:fillRef idx="0"/>
          <a:effectRef idx="0"/>
          <a:fontRef idx="minor"/>
        </p:style>
      </p:sp>
      <p:sp>
        <p:nvSpPr>
          <p:cNvPr id="205" name="Google Shape;108;p28"/>
          <p:cNvSpPr/>
          <p:nvPr/>
        </p:nvSpPr>
        <p:spPr>
          <a:xfrm>
            <a:off x="696600" y="1340640"/>
            <a:ext cx="4144320" cy="114228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3300" spc="-1" strike="noStrike">
                <a:solidFill>
                  <a:srgbClr val="ffffff"/>
                </a:solidFill>
                <a:latin typeface="Poppins"/>
                <a:ea typeface="Poppins"/>
              </a:rPr>
              <a:t>Shapley Values:</a:t>
            </a:r>
            <a:r>
              <a:rPr b="0" lang="es-419" sz="1700" spc="-1" strike="noStrike">
                <a:solidFill>
                  <a:srgbClr val="ffffff"/>
                </a:solidFill>
                <a:latin typeface="Poppins"/>
                <a:ea typeface="Poppins"/>
              </a:rPr>
              <a:t> </a:t>
            </a:r>
            <a:r>
              <a:rPr b="0" lang="es-419" sz="1500" spc="-1" strike="noStrike">
                <a:solidFill>
                  <a:srgbClr val="ffffff"/>
                </a:solidFill>
                <a:latin typeface="Poppins"/>
                <a:ea typeface="Poppins"/>
              </a:rPr>
              <a:t>Interpretabilidad de Modelos Predictivos a través de la Teoría de Juegos</a:t>
            </a:r>
            <a:endParaRPr b="0" lang="es-AR" sz="1500" spc="-1" strike="noStrike">
              <a:latin typeface="Arial"/>
            </a:endParaRPr>
          </a:p>
        </p:txBody>
      </p:sp>
      <p:pic>
        <p:nvPicPr>
          <p:cNvPr id="206" name="Google Shape;109;p28" descr=""/>
          <p:cNvPicPr/>
          <p:nvPr/>
        </p:nvPicPr>
        <p:blipFill>
          <a:blip r:embed="rId2"/>
          <a:srcRect l="0" t="0" r="-920" b="34796"/>
          <a:stretch/>
        </p:blipFill>
        <p:spPr>
          <a:xfrm>
            <a:off x="644400" y="2762280"/>
            <a:ext cx="4143960" cy="446760"/>
          </a:xfrm>
          <a:prstGeom prst="rect">
            <a:avLst/>
          </a:prstGeom>
          <a:ln w="0">
            <a:noFill/>
          </a:ln>
        </p:spPr>
      </p:pic>
      <p:sp>
        <p:nvSpPr>
          <p:cNvPr id="207" name="Google Shape;110;p28"/>
          <p:cNvSpPr/>
          <p:nvPr/>
        </p:nvSpPr>
        <p:spPr>
          <a:xfrm>
            <a:off x="446040" y="1150920"/>
            <a:ext cx="57600" cy="2034720"/>
          </a:xfrm>
          <a:prstGeom prst="rect">
            <a:avLst/>
          </a:prstGeom>
          <a:solidFill>
            <a:srgbClr val="eeeeee"/>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Google Shape;185;p37"/>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Introducción de la Teoría de Juegos</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247" name="Google Shape;186;p37"/>
          <p:cNvSpPr txBox="1"/>
          <p:nvPr/>
        </p:nvSpPr>
        <p:spPr>
          <a:xfrm>
            <a:off x="475200" y="588600"/>
            <a:ext cx="7886520" cy="276120"/>
          </a:xfrm>
          <a:prstGeom prst="rect">
            <a:avLst/>
          </a:prstGeom>
          <a:noFill/>
          <a:ln w="0">
            <a:noFill/>
          </a:ln>
        </p:spPr>
        <p:txBody>
          <a:bodyPr lIns="0" rIns="0" tIns="0" bIns="0">
            <a:noAutofit/>
          </a:bodyPr>
          <a:p>
            <a:pPr marL="914400">
              <a:lnSpc>
                <a:spcPct val="100000"/>
              </a:lnSpc>
              <a:tabLst>
                <a:tab algn="l" pos="0"/>
              </a:tabLst>
            </a:pPr>
            <a:endParaRPr b="0" lang="es-AR" sz="3200" spc="-1" strike="noStrike">
              <a:latin typeface="Arial"/>
            </a:endParaRPr>
          </a:p>
          <a:p>
            <a:pPr>
              <a:lnSpc>
                <a:spcPct val="115000"/>
              </a:lnSpc>
              <a:tabLst>
                <a:tab algn="l" pos="0"/>
              </a:tabLst>
            </a:pPr>
            <a:endParaRPr b="0" lang="es-AR" sz="3200" spc="-1" strike="noStrike">
              <a:latin typeface="Arial"/>
            </a:endParaRPr>
          </a:p>
          <a:p>
            <a:pPr>
              <a:lnSpc>
                <a:spcPct val="115000"/>
              </a:lnSpc>
              <a:tabLst>
                <a:tab algn="l" pos="0"/>
              </a:tabLst>
            </a:pPr>
            <a:r>
              <a:rPr b="0" lang="es-419" sz="1700" spc="-1" strike="noStrike">
                <a:solidFill>
                  <a:srgbClr val="3d2262"/>
                </a:solidFill>
                <a:latin typeface="Roboto"/>
                <a:ea typeface="Roboto"/>
              </a:rPr>
              <a:t> </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248" name="Google Shape;187;p37"/>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Juegos Cooperativos</a:t>
            </a:r>
            <a:endParaRPr b="0" lang="es-AR" sz="1700" spc="-1" strike="noStrike">
              <a:latin typeface="Arial"/>
            </a:endParaRPr>
          </a:p>
          <a:p>
            <a:pPr>
              <a:lnSpc>
                <a:spcPct val="115000"/>
              </a:lnSpc>
              <a:tabLst>
                <a:tab algn="l" pos="0"/>
              </a:tabLst>
            </a:pPr>
            <a:endParaRPr b="0" lang="es-AR" sz="1700" spc="-1" strike="noStrike">
              <a:latin typeface="Arial"/>
            </a:endParaRPr>
          </a:p>
        </p:txBody>
      </p:sp>
      <p:pic>
        <p:nvPicPr>
          <p:cNvPr id="249" name="Google Shape;188;p37" descr=""/>
          <p:cNvPicPr/>
          <p:nvPr/>
        </p:nvPicPr>
        <p:blipFill>
          <a:blip r:embed="rId1"/>
          <a:stretch/>
        </p:blipFill>
        <p:spPr>
          <a:xfrm>
            <a:off x="475200" y="1652400"/>
            <a:ext cx="8337600" cy="1947240"/>
          </a:xfrm>
          <a:prstGeom prst="rect">
            <a:avLst/>
          </a:prstGeom>
          <a:ln w="0">
            <a:noFill/>
          </a:ln>
        </p:spPr>
      </p:pic>
      <p:sp>
        <p:nvSpPr>
          <p:cNvPr id="250" name="Google Shape;189;p37"/>
          <p:cNvSpPr/>
          <p:nvPr/>
        </p:nvSpPr>
        <p:spPr>
          <a:xfrm>
            <a:off x="900000" y="1190880"/>
            <a:ext cx="1511640" cy="45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800" spc="-1" strike="noStrike">
                <a:solidFill>
                  <a:srgbClr val="000000"/>
                </a:solidFill>
                <a:latin typeface="Roboto"/>
                <a:ea typeface="Roboto"/>
              </a:rPr>
              <a:t>    </a:t>
            </a:r>
            <a:r>
              <a:rPr b="0" lang="es-419" sz="1800" spc="-1" strike="noStrike">
                <a:solidFill>
                  <a:srgbClr val="000000"/>
                </a:solidFill>
                <a:latin typeface="Roboto"/>
                <a:ea typeface="Roboto"/>
              </a:rPr>
              <a:t>AB = $7</a:t>
            </a:r>
            <a:endParaRPr b="0" lang="es-AR" sz="1800" spc="-1" strike="noStrike">
              <a:latin typeface="Arial"/>
            </a:endParaRPr>
          </a:p>
        </p:txBody>
      </p:sp>
      <p:sp>
        <p:nvSpPr>
          <p:cNvPr id="251" name="Google Shape;190;p37"/>
          <p:cNvSpPr/>
          <p:nvPr/>
        </p:nvSpPr>
        <p:spPr>
          <a:xfrm>
            <a:off x="3636000" y="1190880"/>
            <a:ext cx="1757160" cy="45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800" spc="-1" strike="noStrike">
                <a:solidFill>
                  <a:srgbClr val="000000"/>
                </a:solidFill>
                <a:latin typeface="Roboto"/>
                <a:ea typeface="Roboto"/>
              </a:rPr>
              <a:t>    </a:t>
            </a:r>
            <a:r>
              <a:rPr b="0" lang="es-419" sz="1800" spc="-1" strike="noStrike">
                <a:solidFill>
                  <a:srgbClr val="000000"/>
                </a:solidFill>
                <a:latin typeface="Roboto"/>
                <a:ea typeface="Roboto"/>
              </a:rPr>
              <a:t>AC = $15</a:t>
            </a:r>
            <a:endParaRPr b="0" lang="es-AR" sz="1800" spc="-1" strike="noStrike">
              <a:latin typeface="Arial"/>
            </a:endParaRPr>
          </a:p>
        </p:txBody>
      </p:sp>
      <p:sp>
        <p:nvSpPr>
          <p:cNvPr id="252" name="Google Shape;191;p37"/>
          <p:cNvSpPr/>
          <p:nvPr/>
        </p:nvSpPr>
        <p:spPr>
          <a:xfrm>
            <a:off x="6552000" y="1190880"/>
            <a:ext cx="1482120" cy="45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800" spc="-1" strike="noStrike">
                <a:solidFill>
                  <a:srgbClr val="000000"/>
                </a:solidFill>
                <a:latin typeface="Roboto"/>
                <a:ea typeface="Roboto"/>
              </a:rPr>
              <a:t>    </a:t>
            </a:r>
            <a:r>
              <a:rPr b="0" lang="es-419" sz="1800" spc="-1" strike="noStrike">
                <a:solidFill>
                  <a:srgbClr val="000000"/>
                </a:solidFill>
                <a:latin typeface="Roboto"/>
                <a:ea typeface="Roboto"/>
              </a:rPr>
              <a:t>BC = $9</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Google Shape;196;p38"/>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Introducción de la Teoría de Juegos</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254" name="Google Shape;197;p38"/>
          <p:cNvSpPr txBox="1"/>
          <p:nvPr/>
        </p:nvSpPr>
        <p:spPr>
          <a:xfrm>
            <a:off x="475200" y="588600"/>
            <a:ext cx="7886520" cy="276120"/>
          </a:xfrm>
          <a:prstGeom prst="rect">
            <a:avLst/>
          </a:prstGeom>
          <a:noFill/>
          <a:ln w="0">
            <a:noFill/>
          </a:ln>
        </p:spPr>
        <p:txBody>
          <a:bodyPr lIns="0" rIns="0" tIns="0" bIns="0">
            <a:noAutofit/>
          </a:bodyPr>
          <a:p>
            <a:pPr marL="914400">
              <a:lnSpc>
                <a:spcPct val="100000"/>
              </a:lnSpc>
              <a:tabLst>
                <a:tab algn="l" pos="0"/>
              </a:tabLst>
            </a:pPr>
            <a:endParaRPr b="0" lang="es-AR" sz="3200" spc="-1" strike="noStrike">
              <a:latin typeface="Arial"/>
            </a:endParaRPr>
          </a:p>
          <a:p>
            <a:pPr>
              <a:lnSpc>
                <a:spcPct val="115000"/>
              </a:lnSpc>
              <a:tabLst>
                <a:tab algn="l" pos="0"/>
              </a:tabLst>
            </a:pPr>
            <a:endParaRPr b="0" lang="es-AR" sz="3200" spc="-1" strike="noStrike">
              <a:latin typeface="Arial"/>
            </a:endParaRPr>
          </a:p>
          <a:p>
            <a:pPr>
              <a:lnSpc>
                <a:spcPct val="115000"/>
              </a:lnSpc>
              <a:tabLst>
                <a:tab algn="l" pos="0"/>
              </a:tabLst>
            </a:pPr>
            <a:r>
              <a:rPr b="0" lang="es-419" sz="1700" spc="-1" strike="noStrike">
                <a:solidFill>
                  <a:srgbClr val="3d2262"/>
                </a:solidFill>
                <a:latin typeface="Roboto"/>
                <a:ea typeface="Roboto"/>
              </a:rPr>
              <a:t> </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255" name="Google Shape;198;p38"/>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Juegos Cooperativos</a:t>
            </a:r>
            <a:endParaRPr b="0" lang="es-AR" sz="1700" spc="-1" strike="noStrike">
              <a:latin typeface="Arial"/>
            </a:endParaRPr>
          </a:p>
          <a:p>
            <a:pPr>
              <a:lnSpc>
                <a:spcPct val="115000"/>
              </a:lnSpc>
              <a:tabLst>
                <a:tab algn="l" pos="0"/>
              </a:tabLst>
            </a:pPr>
            <a:endParaRPr b="0" lang="es-AR" sz="1700" spc="-1" strike="noStrike">
              <a:latin typeface="Arial"/>
            </a:endParaRPr>
          </a:p>
        </p:txBody>
      </p:sp>
      <p:pic>
        <p:nvPicPr>
          <p:cNvPr id="256" name="Google Shape;199;p38" descr=""/>
          <p:cNvPicPr/>
          <p:nvPr/>
        </p:nvPicPr>
        <p:blipFill>
          <a:blip r:embed="rId1"/>
          <a:stretch/>
        </p:blipFill>
        <p:spPr>
          <a:xfrm>
            <a:off x="5888520" y="1943640"/>
            <a:ext cx="2220480" cy="1935000"/>
          </a:xfrm>
          <a:prstGeom prst="rect">
            <a:avLst/>
          </a:prstGeom>
          <a:ln w="0">
            <a:noFill/>
          </a:ln>
        </p:spPr>
      </p:pic>
      <p:pic>
        <p:nvPicPr>
          <p:cNvPr id="257" name="Google Shape;200;p38" descr=""/>
          <p:cNvPicPr/>
          <p:nvPr/>
        </p:nvPicPr>
        <p:blipFill>
          <a:blip r:embed="rId2"/>
          <a:stretch/>
        </p:blipFill>
        <p:spPr>
          <a:xfrm>
            <a:off x="542520" y="893880"/>
            <a:ext cx="2220480" cy="1660680"/>
          </a:xfrm>
          <a:prstGeom prst="rect">
            <a:avLst/>
          </a:prstGeom>
          <a:ln w="0">
            <a:noFill/>
          </a:ln>
        </p:spPr>
      </p:pic>
      <p:pic>
        <p:nvPicPr>
          <p:cNvPr id="258" name="Google Shape;201;p38" descr=""/>
          <p:cNvPicPr/>
          <p:nvPr/>
        </p:nvPicPr>
        <p:blipFill>
          <a:blip r:embed="rId3"/>
          <a:stretch/>
        </p:blipFill>
        <p:spPr>
          <a:xfrm>
            <a:off x="542520" y="2109600"/>
            <a:ext cx="2220480" cy="1603080"/>
          </a:xfrm>
          <a:prstGeom prst="rect">
            <a:avLst/>
          </a:prstGeom>
          <a:ln w="0">
            <a:noFill/>
          </a:ln>
        </p:spPr>
      </p:pic>
      <p:pic>
        <p:nvPicPr>
          <p:cNvPr id="259" name="Google Shape;202;p38" descr=""/>
          <p:cNvPicPr/>
          <p:nvPr/>
        </p:nvPicPr>
        <p:blipFill>
          <a:blip r:embed="rId4"/>
          <a:stretch/>
        </p:blipFill>
        <p:spPr>
          <a:xfrm>
            <a:off x="542520" y="3561840"/>
            <a:ext cx="2220480" cy="1505160"/>
          </a:xfrm>
          <a:prstGeom prst="rect">
            <a:avLst/>
          </a:prstGeom>
          <a:ln w="0">
            <a:noFill/>
          </a:ln>
        </p:spPr>
      </p:pic>
      <p:sp>
        <p:nvSpPr>
          <p:cNvPr id="260" name="Google Shape;203;p38"/>
          <p:cNvSpPr/>
          <p:nvPr/>
        </p:nvSpPr>
        <p:spPr>
          <a:xfrm>
            <a:off x="2763360" y="1724760"/>
            <a:ext cx="3181680" cy="53460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261" name="Google Shape;204;p38"/>
          <p:cNvSpPr/>
          <p:nvPr/>
        </p:nvSpPr>
        <p:spPr>
          <a:xfrm flipH="1" rot="10800000">
            <a:off x="2763720" y="2638800"/>
            <a:ext cx="3924720" cy="27252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262" name="Google Shape;205;p38"/>
          <p:cNvSpPr/>
          <p:nvPr/>
        </p:nvSpPr>
        <p:spPr>
          <a:xfrm flipH="1" rot="10800000">
            <a:off x="2763360" y="2842560"/>
            <a:ext cx="4711680" cy="147204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263" name="Google Shape;206;p38"/>
          <p:cNvSpPr/>
          <p:nvPr/>
        </p:nvSpPr>
        <p:spPr>
          <a:xfrm>
            <a:off x="4152960" y="1734840"/>
            <a:ext cx="7343280" cy="399960"/>
          </a:xfrm>
          <a:prstGeom prst="rect">
            <a:avLst/>
          </a:prstGeom>
          <a:noFill/>
          <a:ln w="0">
            <a:noFill/>
          </a:ln>
        </p:spPr>
        <p:style>
          <a:lnRef idx="0"/>
          <a:fillRef idx="0"/>
          <a:effectRef idx="0"/>
          <a:fontRef idx="minor"/>
        </p:style>
      </p:sp>
      <p:sp>
        <p:nvSpPr>
          <p:cNvPr id="264" name="Google Shape;207;p38"/>
          <p:cNvSpPr/>
          <p:nvPr/>
        </p:nvSpPr>
        <p:spPr>
          <a:xfrm rot="518400">
            <a:off x="3782160" y="1608480"/>
            <a:ext cx="1396080" cy="45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800" spc="-1" strike="noStrike">
                <a:solidFill>
                  <a:srgbClr val="000000"/>
                </a:solidFill>
                <a:latin typeface="Roboto"/>
                <a:ea typeface="Roboto"/>
              </a:rPr>
              <a:t>    </a:t>
            </a:r>
            <a:r>
              <a:rPr b="0" lang="es-419" sz="1600" spc="-1" strike="noStrike">
                <a:solidFill>
                  <a:srgbClr val="000000"/>
                </a:solidFill>
                <a:latin typeface="Roboto"/>
                <a:ea typeface="Roboto"/>
              </a:rPr>
              <a:t>A = $7</a:t>
            </a:r>
            <a:endParaRPr b="0" lang="es-AR" sz="1600" spc="-1" strike="noStrike">
              <a:latin typeface="Arial"/>
            </a:endParaRPr>
          </a:p>
        </p:txBody>
      </p:sp>
      <p:sp>
        <p:nvSpPr>
          <p:cNvPr id="265" name="Google Shape;208;p38"/>
          <p:cNvSpPr/>
          <p:nvPr/>
        </p:nvSpPr>
        <p:spPr>
          <a:xfrm rot="21343200">
            <a:off x="2501280" y="2351160"/>
            <a:ext cx="3684600" cy="4266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600" spc="-1" strike="noStrike">
                <a:solidFill>
                  <a:srgbClr val="000000"/>
                </a:solidFill>
                <a:latin typeface="Roboto"/>
                <a:ea typeface="Roboto"/>
              </a:rPr>
              <a:t>    </a:t>
            </a:r>
            <a:r>
              <a:rPr b="0" lang="es-419" sz="1600" spc="-1" strike="noStrike">
                <a:solidFill>
                  <a:srgbClr val="000000"/>
                </a:solidFill>
                <a:latin typeface="Roboto"/>
                <a:ea typeface="Roboto"/>
              </a:rPr>
              <a:t>C = AC - A = $15 - $7 = $8</a:t>
            </a:r>
            <a:endParaRPr b="0" lang="es-AR" sz="1600" spc="-1" strike="noStrike">
              <a:latin typeface="Arial"/>
            </a:endParaRPr>
          </a:p>
        </p:txBody>
      </p:sp>
      <p:sp>
        <p:nvSpPr>
          <p:cNvPr id="266" name="Google Shape;209;p38"/>
          <p:cNvSpPr/>
          <p:nvPr/>
        </p:nvSpPr>
        <p:spPr>
          <a:xfrm rot="20611200">
            <a:off x="2306880" y="3376800"/>
            <a:ext cx="4122360" cy="4266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600" spc="-1" strike="noStrike">
                <a:solidFill>
                  <a:srgbClr val="000000"/>
                </a:solidFill>
                <a:latin typeface="Roboto"/>
                <a:ea typeface="Roboto"/>
              </a:rPr>
              <a:t>    </a:t>
            </a:r>
            <a:r>
              <a:rPr b="0" lang="es-419" sz="1600" spc="-1" strike="noStrike">
                <a:solidFill>
                  <a:srgbClr val="000000"/>
                </a:solidFill>
                <a:latin typeface="Roboto"/>
                <a:ea typeface="Roboto"/>
              </a:rPr>
              <a:t>B = ABC - AC = $19 - $15 = $4</a:t>
            </a: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Google Shape;214;p39"/>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Introducción de la Teoría de Juegos</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268" name="Google Shape;215;p39"/>
          <p:cNvSpPr txBox="1"/>
          <p:nvPr/>
        </p:nvSpPr>
        <p:spPr>
          <a:xfrm>
            <a:off x="475200" y="588600"/>
            <a:ext cx="7886520" cy="276120"/>
          </a:xfrm>
          <a:prstGeom prst="rect">
            <a:avLst/>
          </a:prstGeom>
          <a:noFill/>
          <a:ln w="0">
            <a:noFill/>
          </a:ln>
        </p:spPr>
        <p:txBody>
          <a:bodyPr lIns="0" rIns="0" tIns="0" bIns="0">
            <a:noAutofit/>
          </a:bodyPr>
          <a:p>
            <a:pPr marL="914400">
              <a:lnSpc>
                <a:spcPct val="100000"/>
              </a:lnSpc>
              <a:tabLst>
                <a:tab algn="l" pos="0"/>
              </a:tabLst>
            </a:pPr>
            <a:endParaRPr b="0" lang="es-AR" sz="3200" spc="-1" strike="noStrike">
              <a:latin typeface="Arial"/>
            </a:endParaRPr>
          </a:p>
          <a:p>
            <a:pPr>
              <a:lnSpc>
                <a:spcPct val="115000"/>
              </a:lnSpc>
              <a:tabLst>
                <a:tab algn="l" pos="0"/>
              </a:tabLst>
            </a:pPr>
            <a:endParaRPr b="0" lang="es-AR" sz="3200" spc="-1" strike="noStrike">
              <a:latin typeface="Arial"/>
            </a:endParaRPr>
          </a:p>
          <a:p>
            <a:pPr>
              <a:lnSpc>
                <a:spcPct val="115000"/>
              </a:lnSpc>
              <a:tabLst>
                <a:tab algn="l" pos="0"/>
              </a:tabLst>
            </a:pPr>
            <a:r>
              <a:rPr b="0" lang="es-419" sz="1700" spc="-1" strike="noStrike">
                <a:solidFill>
                  <a:srgbClr val="3d2262"/>
                </a:solidFill>
                <a:latin typeface="Roboto"/>
                <a:ea typeface="Roboto"/>
              </a:rPr>
              <a:t> </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269" name="Google Shape;216;p39"/>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Juegos Cooperativos</a:t>
            </a:r>
            <a:endParaRPr b="0" lang="es-AR" sz="1700" spc="-1" strike="noStrike">
              <a:latin typeface="Arial"/>
            </a:endParaRPr>
          </a:p>
          <a:p>
            <a:pPr>
              <a:lnSpc>
                <a:spcPct val="115000"/>
              </a:lnSpc>
              <a:tabLst>
                <a:tab algn="l" pos="0"/>
              </a:tabLst>
            </a:pPr>
            <a:endParaRPr b="0" lang="es-AR" sz="1700" spc="-1" strike="noStrike">
              <a:latin typeface="Arial"/>
            </a:endParaRPr>
          </a:p>
        </p:txBody>
      </p:sp>
      <p:pic>
        <p:nvPicPr>
          <p:cNvPr id="270" name="Google Shape;217;p39" descr=""/>
          <p:cNvPicPr/>
          <p:nvPr/>
        </p:nvPicPr>
        <p:blipFill>
          <a:blip r:embed="rId1"/>
          <a:stretch/>
        </p:blipFill>
        <p:spPr>
          <a:xfrm>
            <a:off x="254520" y="1189080"/>
            <a:ext cx="5716800" cy="3406320"/>
          </a:xfrm>
          <a:prstGeom prst="rect">
            <a:avLst/>
          </a:prstGeom>
          <a:ln w="0">
            <a:noFill/>
          </a:ln>
        </p:spPr>
      </p:pic>
      <p:pic>
        <p:nvPicPr>
          <p:cNvPr id="271" name="Google Shape;218;p39" descr=""/>
          <p:cNvPicPr/>
          <p:nvPr/>
        </p:nvPicPr>
        <p:blipFill>
          <a:blip r:embed="rId2"/>
          <a:stretch/>
        </p:blipFill>
        <p:spPr>
          <a:xfrm>
            <a:off x="6126120" y="1011600"/>
            <a:ext cx="2950200" cy="1217160"/>
          </a:xfrm>
          <a:prstGeom prst="rect">
            <a:avLst/>
          </a:prstGeom>
          <a:ln w="0">
            <a:noFill/>
          </a:ln>
        </p:spPr>
      </p:pic>
      <p:pic>
        <p:nvPicPr>
          <p:cNvPr id="272" name="Google Shape;219;p39" descr=""/>
          <p:cNvPicPr/>
          <p:nvPr/>
        </p:nvPicPr>
        <p:blipFill>
          <a:blip r:embed="rId3"/>
          <a:stretch/>
        </p:blipFill>
        <p:spPr>
          <a:xfrm>
            <a:off x="6193440" y="2394360"/>
            <a:ext cx="2950200" cy="1217160"/>
          </a:xfrm>
          <a:prstGeom prst="rect">
            <a:avLst/>
          </a:prstGeom>
          <a:ln w="0">
            <a:noFill/>
          </a:ln>
        </p:spPr>
      </p:pic>
      <p:pic>
        <p:nvPicPr>
          <p:cNvPr id="273" name="Google Shape;220;p39" descr=""/>
          <p:cNvPicPr/>
          <p:nvPr/>
        </p:nvPicPr>
        <p:blipFill>
          <a:blip r:embed="rId4"/>
          <a:stretch/>
        </p:blipFill>
        <p:spPr>
          <a:xfrm>
            <a:off x="6193440" y="3763440"/>
            <a:ext cx="2950200" cy="1217160"/>
          </a:xfrm>
          <a:prstGeom prst="rect">
            <a:avLst/>
          </a:prstGeom>
          <a:ln w="0">
            <a:noFill/>
          </a:ln>
        </p:spPr>
      </p:pic>
      <p:pic>
        <p:nvPicPr>
          <p:cNvPr id="274" name="Google Shape;221;p39" descr=""/>
          <p:cNvPicPr/>
          <p:nvPr/>
        </p:nvPicPr>
        <p:blipFill>
          <a:blip r:embed="rId5"/>
          <a:stretch/>
        </p:blipFill>
        <p:spPr>
          <a:xfrm>
            <a:off x="4655880" y="114840"/>
            <a:ext cx="2950200" cy="10738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5" name="Google Shape;226;p40" descr=""/>
          <p:cNvPicPr/>
          <p:nvPr/>
        </p:nvPicPr>
        <p:blipFill>
          <a:blip r:embed="rId1"/>
          <a:stretch/>
        </p:blipFill>
        <p:spPr>
          <a:xfrm>
            <a:off x="762840" y="3045240"/>
            <a:ext cx="8209080" cy="1110600"/>
          </a:xfrm>
          <a:prstGeom prst="rect">
            <a:avLst/>
          </a:prstGeom>
          <a:ln w="0">
            <a:noFill/>
          </a:ln>
        </p:spPr>
      </p:pic>
      <p:sp>
        <p:nvSpPr>
          <p:cNvPr id="276" name="Google Shape;227;p40"/>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277" name="Google Shape;228;p40"/>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Definición</a:t>
            </a:r>
            <a:endParaRPr b="0" lang="es-AR" sz="1700" spc="-1" strike="noStrike">
              <a:latin typeface="Arial"/>
            </a:endParaRPr>
          </a:p>
        </p:txBody>
      </p:sp>
      <p:sp>
        <p:nvSpPr>
          <p:cNvPr id="278" name="Google Shape;229;p40"/>
          <p:cNvSpPr txBox="1"/>
          <p:nvPr/>
        </p:nvSpPr>
        <p:spPr>
          <a:xfrm>
            <a:off x="475200" y="97812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Para un juego coalicional (N, val), existe un reparto de pagos único que divide el pago total de la gran coalición y satisface los axiomas anteriores y se llama Shapley Value</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r>
              <a:rPr b="0" lang="es-419" sz="1700" spc="-1" strike="noStrike">
                <a:solidFill>
                  <a:srgbClr val="3d2262"/>
                </a:solidFill>
                <a:latin typeface="Roboto"/>
                <a:ea typeface="Roboto"/>
              </a:rPr>
              <a:t>Este es un método para asignar pagos a los jugadores en función de su contribución al pago total. Los jugadores cooperan en una coalición y obtienen una cierta ganancia de esa cooperación.</a:t>
            </a:r>
            <a:endParaRPr b="0" lang="es-AR" sz="1700" spc="-1" strike="noStrike">
              <a:latin typeface="Arial"/>
            </a:endParaRPr>
          </a:p>
        </p:txBody>
      </p:sp>
      <p:sp>
        <p:nvSpPr>
          <p:cNvPr id="279" name="Google Shape;230;p40"/>
          <p:cNvSpPr/>
          <p:nvPr/>
        </p:nvSpPr>
        <p:spPr>
          <a:xfrm rot="10800000">
            <a:off x="2979720" y="4080240"/>
            <a:ext cx="280800" cy="38952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280" name="Google Shape;231;p40"/>
          <p:cNvSpPr/>
          <p:nvPr/>
        </p:nvSpPr>
        <p:spPr>
          <a:xfrm rot="10800000">
            <a:off x="1644840" y="3700800"/>
            <a:ext cx="496800" cy="72108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281" name="Google Shape;233;p40"/>
          <p:cNvSpPr/>
          <p:nvPr/>
        </p:nvSpPr>
        <p:spPr>
          <a:xfrm>
            <a:off x="2917440" y="4423320"/>
            <a:ext cx="1428120" cy="707400"/>
          </a:xfrm>
          <a:prstGeom prst="rect">
            <a:avLst/>
          </a:prstGeom>
          <a:noFill/>
          <a:ln w="0">
            <a:noFill/>
          </a:ln>
        </p:spPr>
        <p:style>
          <a:lnRef idx="0"/>
          <a:fillRef idx="0"/>
          <a:effectRef idx="0"/>
          <a:fontRef idx="minor"/>
        </p:style>
        <p:txBody>
          <a:bodyPr tIns="91440" bIns="91440">
            <a:spAutoFit/>
          </a:bodyPr>
          <a:p>
            <a:pPr algn="ctr">
              <a:lnSpc>
                <a:spcPct val="115000"/>
              </a:lnSpc>
              <a:spcAft>
                <a:spcPts val="1599"/>
              </a:spcAft>
              <a:tabLst>
                <a:tab algn="l" pos="0"/>
              </a:tabLst>
            </a:pPr>
            <a:r>
              <a:rPr b="0" lang="es-419" sz="1500" spc="-1" strike="noStrike">
                <a:solidFill>
                  <a:srgbClr val="595959"/>
                </a:solidFill>
                <a:latin typeface="Roboto"/>
                <a:ea typeface="Roboto"/>
              </a:rPr>
              <a:t>Conjunto de Jugadores</a:t>
            </a:r>
            <a:endParaRPr b="0" lang="es-AR" sz="1500" spc="-1" strike="noStrike">
              <a:latin typeface="Arial"/>
            </a:endParaRPr>
          </a:p>
        </p:txBody>
      </p:sp>
      <p:sp>
        <p:nvSpPr>
          <p:cNvPr id="282" name="Google Shape;232;p40"/>
          <p:cNvSpPr/>
          <p:nvPr/>
        </p:nvSpPr>
        <p:spPr>
          <a:xfrm>
            <a:off x="1427400" y="4421880"/>
            <a:ext cx="1428120" cy="969840"/>
          </a:xfrm>
          <a:prstGeom prst="rect">
            <a:avLst/>
          </a:prstGeom>
          <a:noFill/>
          <a:ln w="0">
            <a:noFill/>
          </a:ln>
        </p:spPr>
        <p:style>
          <a:lnRef idx="0"/>
          <a:fillRef idx="0"/>
          <a:effectRef idx="0"/>
          <a:fontRef idx="minor"/>
        </p:style>
        <p:txBody>
          <a:bodyPr tIns="91440" bIns="91440">
            <a:spAutoFit/>
          </a:bodyPr>
          <a:p>
            <a:pPr algn="ctr">
              <a:lnSpc>
                <a:spcPct val="115000"/>
              </a:lnSpc>
              <a:spcAft>
                <a:spcPts val="1599"/>
              </a:spcAft>
              <a:tabLst>
                <a:tab algn="l" pos="0"/>
              </a:tabLst>
            </a:pPr>
            <a:r>
              <a:rPr b="0" lang="es-419" sz="1500" spc="-1" strike="noStrike">
                <a:solidFill>
                  <a:srgbClr val="595959"/>
                </a:solidFill>
                <a:latin typeface="Roboto"/>
                <a:ea typeface="Roboto"/>
              </a:rPr>
              <a:t>Función característica</a:t>
            </a:r>
            <a:endParaRPr b="0" lang="es-AR" sz="1500" spc="-1" strike="noStrike">
              <a:latin typeface="Arial"/>
            </a:endParaRPr>
          </a:p>
        </p:txBody>
      </p:sp>
      <p:sp>
        <p:nvSpPr>
          <p:cNvPr id="283" name="Google Shape;234;p40"/>
          <p:cNvSpPr/>
          <p:nvPr/>
        </p:nvSpPr>
        <p:spPr>
          <a:xfrm>
            <a:off x="4351320" y="3892320"/>
            <a:ext cx="1428120" cy="1232280"/>
          </a:xfrm>
          <a:prstGeom prst="rect">
            <a:avLst/>
          </a:prstGeom>
          <a:noFill/>
          <a:ln w="0">
            <a:noFill/>
          </a:ln>
        </p:spPr>
        <p:style>
          <a:lnRef idx="0"/>
          <a:fillRef idx="0"/>
          <a:effectRef idx="0"/>
          <a:fontRef idx="minor"/>
        </p:style>
        <p:txBody>
          <a:bodyPr tIns="91440" bIns="91440">
            <a:spAutoFit/>
          </a:bodyPr>
          <a:p>
            <a:pPr algn="ctr">
              <a:lnSpc>
                <a:spcPct val="115000"/>
              </a:lnSpc>
              <a:spcAft>
                <a:spcPts val="1599"/>
              </a:spcAft>
              <a:tabLst>
                <a:tab algn="l" pos="0"/>
              </a:tabLst>
            </a:pPr>
            <a:r>
              <a:rPr b="0" lang="es-419" sz="1500" spc="-1" strike="noStrike">
                <a:solidFill>
                  <a:srgbClr val="595959"/>
                </a:solidFill>
                <a:latin typeface="Roboto"/>
                <a:ea typeface="Roboto"/>
              </a:rPr>
              <a:t>Subconjunto de Jugadores excepto el jugador </a:t>
            </a:r>
            <a:r>
              <a:rPr b="1" lang="es-419" sz="1500" spc="-1" strike="noStrike">
                <a:solidFill>
                  <a:srgbClr val="595959"/>
                </a:solidFill>
                <a:latin typeface="Roboto"/>
                <a:ea typeface="Roboto"/>
              </a:rPr>
              <a:t>“j”</a:t>
            </a:r>
            <a:endParaRPr b="0" lang="es-AR" sz="1500" spc="-1" strike="noStrike">
              <a:latin typeface="Arial"/>
            </a:endParaRPr>
          </a:p>
        </p:txBody>
      </p:sp>
      <p:sp>
        <p:nvSpPr>
          <p:cNvPr id="284" name="Google Shape;235;p40"/>
          <p:cNvSpPr/>
          <p:nvPr/>
        </p:nvSpPr>
        <p:spPr>
          <a:xfrm rot="10800000">
            <a:off x="3961080" y="3580920"/>
            <a:ext cx="377640" cy="73908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285" name="Google Shape;236;p40"/>
          <p:cNvSpPr/>
          <p:nvPr/>
        </p:nvSpPr>
        <p:spPr>
          <a:xfrm flipH="1" rot="10800000">
            <a:off x="790200" y="3725280"/>
            <a:ext cx="249840" cy="24336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286" name="Google Shape;237;p40"/>
          <p:cNvSpPr/>
          <p:nvPr/>
        </p:nvSpPr>
        <p:spPr>
          <a:xfrm>
            <a:off x="75600" y="3968640"/>
            <a:ext cx="1428120" cy="969840"/>
          </a:xfrm>
          <a:prstGeom prst="rect">
            <a:avLst/>
          </a:prstGeom>
          <a:noFill/>
          <a:ln w="0">
            <a:noFill/>
          </a:ln>
        </p:spPr>
        <p:style>
          <a:lnRef idx="0"/>
          <a:fillRef idx="0"/>
          <a:effectRef idx="0"/>
          <a:fontRef idx="minor"/>
        </p:style>
        <p:txBody>
          <a:bodyPr tIns="91440" bIns="91440">
            <a:spAutoFit/>
          </a:bodyPr>
          <a:p>
            <a:pPr algn="ctr">
              <a:lnSpc>
                <a:spcPct val="115000"/>
              </a:lnSpc>
              <a:spcAft>
                <a:spcPts val="1599"/>
              </a:spcAft>
              <a:tabLst>
                <a:tab algn="l" pos="0"/>
              </a:tabLst>
            </a:pPr>
            <a:r>
              <a:rPr b="0" lang="es-419" sz="1500" spc="-1" strike="noStrike">
                <a:solidFill>
                  <a:srgbClr val="595959"/>
                </a:solidFill>
                <a:latin typeface="Roboto"/>
                <a:ea typeface="Roboto"/>
              </a:rPr>
              <a:t>Ganancia para el jugador “j”</a:t>
            </a:r>
            <a:endParaRPr b="0" lang="es-AR" sz="15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Google Shape;242;p41"/>
          <p:cNvSpPr/>
          <p:nvPr/>
        </p:nvSpPr>
        <p:spPr>
          <a:xfrm>
            <a:off x="1002960" y="1660680"/>
            <a:ext cx="7004520" cy="1140840"/>
          </a:xfrm>
          <a:prstGeom prst="rect">
            <a:avLst/>
          </a:prstGeom>
          <a:noFill/>
          <a:ln w="0">
            <a:noFill/>
          </a:ln>
        </p:spPr>
        <p:style>
          <a:lnRef idx="0"/>
          <a:fillRef idx="0"/>
          <a:effectRef idx="0"/>
          <a:fontRef idx="minor"/>
        </p:style>
        <p:txBody>
          <a:bodyPr lIns="0" rIns="0" tIns="0" bIns="0">
            <a:noAutofit/>
          </a:bodyPr>
          <a:p>
            <a:pPr algn="ctr">
              <a:lnSpc>
                <a:spcPct val="100000"/>
              </a:lnSpc>
              <a:tabLst>
                <a:tab algn="l" pos="0"/>
              </a:tabLst>
            </a:pPr>
            <a:r>
              <a:rPr b="1" lang="es-419" sz="4600" spc="-1" strike="noStrike">
                <a:solidFill>
                  <a:srgbClr val="ffffff"/>
                </a:solidFill>
                <a:latin typeface="Poppins"/>
                <a:ea typeface="Poppins"/>
              </a:rPr>
              <a:t>Valor de Shapley aplicado al Machine Learning</a:t>
            </a:r>
            <a:endParaRPr b="0" lang="es-AR" sz="4600" spc="-1" strike="noStrike">
              <a:latin typeface="Arial"/>
            </a:endParaRPr>
          </a:p>
          <a:p>
            <a:pPr marL="12600" algn="ctr">
              <a:lnSpc>
                <a:spcPct val="111000"/>
              </a:lnSpc>
              <a:spcBef>
                <a:spcPts val="499"/>
              </a:spcBef>
              <a:tabLst>
                <a:tab algn="l" pos="0"/>
              </a:tabLst>
            </a:pPr>
            <a:endParaRPr b="0" lang="es-AR" sz="4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Google Shape;247;p42"/>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289" name="Google Shape;248;p42"/>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Aplicación al Machine Learning</a:t>
            </a:r>
            <a:endParaRPr b="0" lang="es-AR" sz="1700" spc="-1" strike="noStrike">
              <a:latin typeface="Arial"/>
            </a:endParaRPr>
          </a:p>
        </p:txBody>
      </p:sp>
      <p:sp>
        <p:nvSpPr>
          <p:cNvPr id="290" name="Google Shape;249;p42"/>
          <p:cNvSpPr txBox="1"/>
          <p:nvPr/>
        </p:nvSpPr>
        <p:spPr>
          <a:xfrm>
            <a:off x="475200" y="1338120"/>
            <a:ext cx="7886520" cy="276120"/>
          </a:xfrm>
          <a:prstGeom prst="rect">
            <a:avLst/>
          </a:prstGeom>
          <a:noFill/>
          <a:ln w="0">
            <a:noFill/>
          </a:ln>
        </p:spPr>
        <p:txBody>
          <a:bodyPr lIns="0" rIns="0" tIns="0" bIns="0">
            <a:noAutofit/>
          </a:bodyPr>
          <a:p>
            <a:pPr>
              <a:lnSpc>
                <a:spcPct val="115000"/>
              </a:lnSpc>
              <a:tabLst>
                <a:tab algn="l" pos="0"/>
              </a:tabLst>
            </a:pPr>
            <a:r>
              <a:rPr b="0" lang="es-419" sz="1800" spc="-1" strike="noStrike">
                <a:solidFill>
                  <a:srgbClr val="595959"/>
                </a:solidFill>
                <a:latin typeface="Roboto"/>
                <a:ea typeface="Roboto"/>
              </a:rPr>
              <a:t>El valor de Shapley puede pensarse como un método para asignar </a:t>
            </a:r>
            <a:r>
              <a:rPr b="1" lang="es-419" sz="1800" spc="-1" strike="noStrike">
                <a:solidFill>
                  <a:srgbClr val="595959"/>
                </a:solidFill>
                <a:latin typeface="Roboto"/>
                <a:ea typeface="Roboto"/>
              </a:rPr>
              <a:t>pesos</a:t>
            </a:r>
            <a:r>
              <a:rPr b="0" lang="es-419" sz="1800" spc="-1" strike="noStrike">
                <a:solidFill>
                  <a:srgbClr val="595959"/>
                </a:solidFill>
                <a:latin typeface="Roboto"/>
                <a:ea typeface="Roboto"/>
              </a:rPr>
              <a:t> a las </a:t>
            </a:r>
            <a:r>
              <a:rPr b="1" lang="es-419" sz="1800" spc="-1" strike="noStrike">
                <a:solidFill>
                  <a:srgbClr val="595959"/>
                </a:solidFill>
                <a:latin typeface="Roboto"/>
                <a:ea typeface="Roboto"/>
              </a:rPr>
              <a:t>features</a:t>
            </a:r>
            <a:r>
              <a:rPr b="0" lang="es-419" sz="1800" spc="-1" strike="noStrike">
                <a:solidFill>
                  <a:srgbClr val="595959"/>
                </a:solidFill>
                <a:latin typeface="Roboto"/>
                <a:ea typeface="Roboto"/>
              </a:rPr>
              <a:t> en función de su contribución a la </a:t>
            </a:r>
            <a:r>
              <a:rPr b="1" lang="es-419" sz="1800" spc="-1" strike="noStrike">
                <a:solidFill>
                  <a:srgbClr val="595959"/>
                </a:solidFill>
                <a:latin typeface="Roboto"/>
                <a:ea typeface="Roboto"/>
              </a:rPr>
              <a:t>predicción</a:t>
            </a:r>
            <a:r>
              <a:rPr b="0" lang="es-419" sz="1800" spc="-1" strike="noStrike">
                <a:solidFill>
                  <a:srgbClr val="595959"/>
                </a:solidFill>
                <a:latin typeface="Roboto"/>
                <a:ea typeface="Roboto"/>
              </a:rPr>
              <a:t> total. Las </a:t>
            </a:r>
            <a:r>
              <a:rPr b="1" lang="es-419" sz="1800" spc="-1" strike="noStrike">
                <a:solidFill>
                  <a:srgbClr val="595959"/>
                </a:solidFill>
                <a:latin typeface="Roboto"/>
                <a:ea typeface="Roboto"/>
              </a:rPr>
              <a:t>features</a:t>
            </a:r>
            <a:r>
              <a:rPr b="0" lang="es-419" sz="1800" spc="-1" strike="noStrike">
                <a:solidFill>
                  <a:srgbClr val="595959"/>
                </a:solidFill>
                <a:latin typeface="Roboto"/>
                <a:ea typeface="Roboto"/>
              </a:rPr>
              <a:t> son los jugadores que cooperan en un </a:t>
            </a:r>
            <a:r>
              <a:rPr b="1" lang="es-419" sz="1800" spc="-1" strike="noStrike">
                <a:solidFill>
                  <a:srgbClr val="595959"/>
                </a:solidFill>
                <a:latin typeface="Roboto"/>
                <a:ea typeface="Roboto"/>
              </a:rPr>
              <a:t>modelo </a:t>
            </a:r>
            <a:r>
              <a:rPr b="0" lang="es-419" sz="1800" spc="-1" strike="noStrike">
                <a:solidFill>
                  <a:srgbClr val="595959"/>
                </a:solidFill>
                <a:latin typeface="Roboto"/>
                <a:ea typeface="Roboto"/>
              </a:rPr>
              <a:t>(torneo) y obtienen una cierta </a:t>
            </a:r>
            <a:r>
              <a:rPr b="1" lang="es-419" sz="1800" spc="-1" strike="noStrike">
                <a:solidFill>
                  <a:srgbClr val="595959"/>
                </a:solidFill>
                <a:latin typeface="Roboto"/>
                <a:ea typeface="Roboto"/>
              </a:rPr>
              <a:t>participación </a:t>
            </a:r>
            <a:r>
              <a:rPr b="0" lang="es-419" sz="1800" spc="-1" strike="noStrike">
                <a:solidFill>
                  <a:srgbClr val="595959"/>
                </a:solidFill>
                <a:latin typeface="Roboto"/>
                <a:ea typeface="Roboto"/>
              </a:rPr>
              <a:t>en la predicción (recompensa por su contribución) resultado de esa cooperación.</a:t>
            </a:r>
            <a:endParaRPr b="0" lang="es-AR" sz="1800" spc="-1" strike="noStrike">
              <a:latin typeface="Arial"/>
            </a:endParaRPr>
          </a:p>
          <a:p>
            <a:pPr>
              <a:lnSpc>
                <a:spcPct val="115000"/>
              </a:lnSpc>
              <a:spcBef>
                <a:spcPts val="1599"/>
              </a:spcBef>
              <a:tabLst>
                <a:tab algn="l" pos="0"/>
              </a:tabLst>
            </a:pPr>
            <a:endParaRPr b="0" lang="es-AR" sz="1800" spc="-1" strike="noStrike">
              <a:latin typeface="Arial"/>
            </a:endParaRPr>
          </a:p>
          <a:p>
            <a:pPr>
              <a:lnSpc>
                <a:spcPct val="115000"/>
              </a:lnSpc>
              <a:spcBef>
                <a:spcPts val="1599"/>
              </a:spcBef>
              <a:tabLst>
                <a:tab algn="l" pos="0"/>
              </a:tabLst>
            </a:pPr>
            <a:endParaRPr b="0" lang="es-AR" sz="1800" spc="-1" strike="noStrike">
              <a:latin typeface="Arial"/>
            </a:endParaRPr>
          </a:p>
          <a:p>
            <a:pPr>
              <a:lnSpc>
                <a:spcPct val="115000"/>
              </a:lnSpc>
              <a:tabLst>
                <a:tab algn="l" pos="0"/>
              </a:tabLst>
            </a:pPr>
            <a:endParaRPr b="0" lang="es-AR" sz="1800" spc="-1" strike="noStrike">
              <a:latin typeface="Arial"/>
            </a:endParaRPr>
          </a:p>
        </p:txBody>
      </p:sp>
      <p:pic>
        <p:nvPicPr>
          <p:cNvPr id="291" name="Google Shape;250;p42" descr=""/>
          <p:cNvPicPr/>
          <p:nvPr/>
        </p:nvPicPr>
        <p:blipFill>
          <a:blip r:embed="rId1"/>
          <a:stretch/>
        </p:blipFill>
        <p:spPr>
          <a:xfrm>
            <a:off x="762840" y="3045240"/>
            <a:ext cx="8209080" cy="1110600"/>
          </a:xfrm>
          <a:prstGeom prst="rect">
            <a:avLst/>
          </a:prstGeom>
          <a:ln w="0">
            <a:noFill/>
          </a:ln>
        </p:spPr>
      </p:pic>
      <p:sp>
        <p:nvSpPr>
          <p:cNvPr id="292" name="Google Shape;251;p42"/>
          <p:cNvSpPr/>
          <p:nvPr/>
        </p:nvSpPr>
        <p:spPr>
          <a:xfrm rot="10800000">
            <a:off x="2979720" y="4080240"/>
            <a:ext cx="280800" cy="38952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293" name="Google Shape;252;p42"/>
          <p:cNvSpPr/>
          <p:nvPr/>
        </p:nvSpPr>
        <p:spPr>
          <a:xfrm rot="10800000">
            <a:off x="1644840" y="3700800"/>
            <a:ext cx="496800" cy="72108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294" name="Google Shape;254;p42"/>
          <p:cNvSpPr/>
          <p:nvPr/>
        </p:nvSpPr>
        <p:spPr>
          <a:xfrm>
            <a:off x="2917440" y="4423320"/>
            <a:ext cx="1428120" cy="707400"/>
          </a:xfrm>
          <a:prstGeom prst="rect">
            <a:avLst/>
          </a:prstGeom>
          <a:noFill/>
          <a:ln w="0">
            <a:noFill/>
          </a:ln>
        </p:spPr>
        <p:style>
          <a:lnRef idx="0"/>
          <a:fillRef idx="0"/>
          <a:effectRef idx="0"/>
          <a:fontRef idx="minor"/>
        </p:style>
        <p:txBody>
          <a:bodyPr tIns="91440" bIns="91440">
            <a:spAutoFit/>
          </a:bodyPr>
          <a:p>
            <a:pPr algn="ctr">
              <a:lnSpc>
                <a:spcPct val="115000"/>
              </a:lnSpc>
              <a:spcAft>
                <a:spcPts val="1599"/>
              </a:spcAft>
              <a:tabLst>
                <a:tab algn="l" pos="0"/>
              </a:tabLst>
            </a:pPr>
            <a:r>
              <a:rPr b="0" lang="es-419" sz="1500" spc="-1" strike="noStrike">
                <a:solidFill>
                  <a:srgbClr val="595959"/>
                </a:solidFill>
                <a:latin typeface="Roboto"/>
                <a:ea typeface="Roboto"/>
              </a:rPr>
              <a:t>Conjunto de Features</a:t>
            </a:r>
            <a:endParaRPr b="0" lang="es-AR" sz="1500" spc="-1" strike="noStrike">
              <a:latin typeface="Arial"/>
            </a:endParaRPr>
          </a:p>
        </p:txBody>
      </p:sp>
      <p:sp>
        <p:nvSpPr>
          <p:cNvPr id="295" name="Google Shape;253;p42"/>
          <p:cNvSpPr/>
          <p:nvPr/>
        </p:nvSpPr>
        <p:spPr>
          <a:xfrm>
            <a:off x="1427400" y="4421880"/>
            <a:ext cx="1428120" cy="444960"/>
          </a:xfrm>
          <a:prstGeom prst="rect">
            <a:avLst/>
          </a:prstGeom>
          <a:noFill/>
          <a:ln w="0">
            <a:noFill/>
          </a:ln>
        </p:spPr>
        <p:style>
          <a:lnRef idx="0"/>
          <a:fillRef idx="0"/>
          <a:effectRef idx="0"/>
          <a:fontRef idx="minor"/>
        </p:style>
        <p:txBody>
          <a:bodyPr tIns="91440" bIns="91440">
            <a:spAutoFit/>
          </a:bodyPr>
          <a:p>
            <a:pPr algn="ctr">
              <a:lnSpc>
                <a:spcPct val="115000"/>
              </a:lnSpc>
              <a:spcAft>
                <a:spcPts val="1599"/>
              </a:spcAft>
              <a:tabLst>
                <a:tab algn="l" pos="0"/>
              </a:tabLst>
            </a:pPr>
            <a:r>
              <a:rPr b="0" lang="es-419" sz="1500" spc="-1" strike="noStrike">
                <a:solidFill>
                  <a:srgbClr val="595959"/>
                </a:solidFill>
                <a:latin typeface="Roboto"/>
                <a:ea typeface="Roboto"/>
              </a:rPr>
              <a:t>Predicción</a:t>
            </a:r>
            <a:endParaRPr b="0" lang="es-AR" sz="1500" spc="-1" strike="noStrike">
              <a:latin typeface="Arial"/>
            </a:endParaRPr>
          </a:p>
        </p:txBody>
      </p:sp>
      <p:sp>
        <p:nvSpPr>
          <p:cNvPr id="296" name="Google Shape;255;p42"/>
          <p:cNvSpPr/>
          <p:nvPr/>
        </p:nvSpPr>
        <p:spPr>
          <a:xfrm>
            <a:off x="4351320" y="3892320"/>
            <a:ext cx="1428120" cy="969840"/>
          </a:xfrm>
          <a:prstGeom prst="rect">
            <a:avLst/>
          </a:prstGeom>
          <a:noFill/>
          <a:ln w="0">
            <a:noFill/>
          </a:ln>
        </p:spPr>
        <p:style>
          <a:lnRef idx="0"/>
          <a:fillRef idx="0"/>
          <a:effectRef idx="0"/>
          <a:fontRef idx="minor"/>
        </p:style>
        <p:txBody>
          <a:bodyPr tIns="91440" bIns="91440">
            <a:spAutoFit/>
          </a:bodyPr>
          <a:p>
            <a:pPr algn="ctr">
              <a:lnSpc>
                <a:spcPct val="115000"/>
              </a:lnSpc>
              <a:spcAft>
                <a:spcPts val="1599"/>
              </a:spcAft>
              <a:tabLst>
                <a:tab algn="l" pos="0"/>
              </a:tabLst>
            </a:pPr>
            <a:r>
              <a:rPr b="0" lang="es-419" sz="1500" spc="-1" strike="noStrike">
                <a:solidFill>
                  <a:srgbClr val="595959"/>
                </a:solidFill>
                <a:latin typeface="Roboto"/>
                <a:ea typeface="Roboto"/>
              </a:rPr>
              <a:t>Subconjunto de features excepto </a:t>
            </a:r>
            <a:r>
              <a:rPr b="1" lang="es-419" sz="1500" spc="-1" strike="noStrike">
                <a:solidFill>
                  <a:srgbClr val="595959"/>
                </a:solidFill>
                <a:latin typeface="Roboto"/>
                <a:ea typeface="Roboto"/>
              </a:rPr>
              <a:t>“j”</a:t>
            </a:r>
            <a:endParaRPr b="0" lang="es-AR" sz="1500" spc="-1" strike="noStrike">
              <a:latin typeface="Arial"/>
            </a:endParaRPr>
          </a:p>
        </p:txBody>
      </p:sp>
      <p:sp>
        <p:nvSpPr>
          <p:cNvPr id="297" name="Google Shape;256;p42"/>
          <p:cNvSpPr/>
          <p:nvPr/>
        </p:nvSpPr>
        <p:spPr>
          <a:xfrm rot="10800000">
            <a:off x="3961080" y="3580920"/>
            <a:ext cx="377640" cy="73908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298" name="Google Shape;257;p42"/>
          <p:cNvSpPr/>
          <p:nvPr/>
        </p:nvSpPr>
        <p:spPr>
          <a:xfrm flipH="1" rot="10800000">
            <a:off x="790200" y="3725280"/>
            <a:ext cx="249840" cy="24336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299" name="Google Shape;258;p42"/>
          <p:cNvSpPr/>
          <p:nvPr/>
        </p:nvSpPr>
        <p:spPr>
          <a:xfrm>
            <a:off x="75600" y="3968640"/>
            <a:ext cx="1428120" cy="1232280"/>
          </a:xfrm>
          <a:prstGeom prst="rect">
            <a:avLst/>
          </a:prstGeom>
          <a:noFill/>
          <a:ln w="0">
            <a:noFill/>
          </a:ln>
        </p:spPr>
        <p:style>
          <a:lnRef idx="0"/>
          <a:fillRef idx="0"/>
          <a:effectRef idx="0"/>
          <a:fontRef idx="minor"/>
        </p:style>
        <p:txBody>
          <a:bodyPr tIns="91440" bIns="91440">
            <a:spAutoFit/>
          </a:bodyPr>
          <a:p>
            <a:pPr algn="ctr">
              <a:lnSpc>
                <a:spcPct val="115000"/>
              </a:lnSpc>
              <a:spcAft>
                <a:spcPts val="1599"/>
              </a:spcAft>
              <a:tabLst>
                <a:tab algn="l" pos="0"/>
              </a:tabLst>
            </a:pPr>
            <a:r>
              <a:rPr b="0" lang="es-419" sz="1500" spc="-1" strike="noStrike">
                <a:solidFill>
                  <a:srgbClr val="595959"/>
                </a:solidFill>
                <a:latin typeface="Roboto"/>
                <a:ea typeface="Roboto"/>
              </a:rPr>
              <a:t>Función de Ganancia para la feature “j”</a:t>
            </a:r>
            <a:endParaRPr b="0" lang="es-AR" sz="15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Google Shape;263;p43"/>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301" name="Google Shape;264;p43"/>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Aplicación al Machine Learning</a:t>
            </a: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302" name="Google Shape;265;p43"/>
          <p:cNvSpPr txBox="1"/>
          <p:nvPr/>
        </p:nvSpPr>
        <p:spPr>
          <a:xfrm>
            <a:off x="475200" y="960480"/>
            <a:ext cx="7886520" cy="32364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Axiomas de Igualdad</a:t>
            </a:r>
            <a:endParaRPr b="0" lang="es-AR" sz="1700" spc="-1" strike="noStrike">
              <a:latin typeface="Arial"/>
            </a:endParaRPr>
          </a:p>
        </p:txBody>
      </p:sp>
      <p:pic>
        <p:nvPicPr>
          <p:cNvPr id="303" name="Google Shape;266;p43" descr=""/>
          <p:cNvPicPr/>
          <p:nvPr/>
        </p:nvPicPr>
        <p:blipFill>
          <a:blip r:embed="rId1"/>
          <a:stretch/>
        </p:blipFill>
        <p:spPr>
          <a:xfrm>
            <a:off x="3867120" y="4673160"/>
            <a:ext cx="799920" cy="428400"/>
          </a:xfrm>
          <a:prstGeom prst="rect">
            <a:avLst/>
          </a:prstGeom>
          <a:ln w="0">
            <a:noFill/>
          </a:ln>
        </p:spPr>
      </p:pic>
      <p:pic>
        <p:nvPicPr>
          <p:cNvPr id="304" name="Google Shape;267;p43" descr=""/>
          <p:cNvPicPr/>
          <p:nvPr/>
        </p:nvPicPr>
        <p:blipFill>
          <a:blip r:embed="rId2"/>
          <a:stretch/>
        </p:blipFill>
        <p:spPr>
          <a:xfrm>
            <a:off x="2477160" y="3821760"/>
            <a:ext cx="1742760" cy="399600"/>
          </a:xfrm>
          <a:prstGeom prst="rect">
            <a:avLst/>
          </a:prstGeom>
          <a:ln w="0">
            <a:noFill/>
          </a:ln>
        </p:spPr>
      </p:pic>
      <p:pic>
        <p:nvPicPr>
          <p:cNvPr id="305" name="Google Shape;268;p43" descr=""/>
          <p:cNvPicPr/>
          <p:nvPr/>
        </p:nvPicPr>
        <p:blipFill>
          <a:blip r:embed="rId3"/>
          <a:stretch/>
        </p:blipFill>
        <p:spPr>
          <a:xfrm>
            <a:off x="5251320" y="3874680"/>
            <a:ext cx="584640" cy="276120"/>
          </a:xfrm>
          <a:prstGeom prst="rect">
            <a:avLst/>
          </a:prstGeom>
          <a:ln w="0">
            <a:noFill/>
          </a:ln>
        </p:spPr>
      </p:pic>
      <p:sp>
        <p:nvSpPr>
          <p:cNvPr id="306" name="Google Shape;269;p43"/>
          <p:cNvSpPr/>
          <p:nvPr/>
        </p:nvSpPr>
        <p:spPr>
          <a:xfrm>
            <a:off x="390960" y="4002120"/>
            <a:ext cx="8361720" cy="1076760"/>
          </a:xfrm>
          <a:prstGeom prst="rect">
            <a:avLst/>
          </a:prstGeom>
          <a:noFill/>
          <a:ln w="0">
            <a:noFill/>
          </a:ln>
        </p:spPr>
        <p:style>
          <a:lnRef idx="0"/>
          <a:fillRef idx="0"/>
          <a:effectRef idx="0"/>
          <a:fontRef idx="minor"/>
        </p:style>
        <p:txBody>
          <a:bodyPr tIns="91440" bIns="91440">
            <a:spAutoFit/>
          </a:bodyPr>
          <a:p>
            <a:pPr marL="914400" indent="-279000">
              <a:lnSpc>
                <a:spcPct val="115000"/>
              </a:lnSpc>
              <a:buClr>
                <a:srgbClr val="000000"/>
              </a:buClr>
              <a:buFont typeface="Roboto"/>
              <a:buChar char="➢"/>
            </a:pPr>
            <a:r>
              <a:rPr b="1" lang="es-419" sz="1700" spc="-1" strike="noStrike">
                <a:solidFill>
                  <a:srgbClr val="3d2262"/>
                </a:solidFill>
                <a:latin typeface="Roboto"/>
                <a:ea typeface="Roboto"/>
              </a:rPr>
              <a:t>Aditividad:</a:t>
            </a:r>
            <a:r>
              <a:rPr b="0" lang="es-419" sz="1700" spc="-1" strike="noStrike">
                <a:solidFill>
                  <a:srgbClr val="3d2262"/>
                </a:solidFill>
                <a:latin typeface="Roboto"/>
                <a:ea typeface="Roboto"/>
              </a:rPr>
              <a:t> dados dos </a:t>
            </a:r>
            <a:r>
              <a:rPr b="0" lang="es-419" sz="1700" spc="-1" strike="noStrike">
                <a:solidFill>
                  <a:srgbClr val="d6499c"/>
                </a:solidFill>
                <a:latin typeface="Roboto"/>
                <a:ea typeface="Roboto"/>
              </a:rPr>
              <a:t>modelos</a:t>
            </a:r>
            <a:r>
              <a:rPr b="0" lang="es-419" sz="1700" spc="-1" strike="noStrike">
                <a:solidFill>
                  <a:srgbClr val="3d2262"/>
                </a:solidFill>
                <a:latin typeface="Roboto"/>
                <a:ea typeface="Roboto"/>
              </a:rPr>
              <a:t>, entonces la </a:t>
            </a:r>
            <a:r>
              <a:rPr b="0" lang="es-419" sz="1700" spc="-1" strike="noStrike">
                <a:solidFill>
                  <a:srgbClr val="d6499c"/>
                </a:solidFill>
                <a:latin typeface="Roboto"/>
                <a:ea typeface="Roboto"/>
              </a:rPr>
              <a:t>contribución </a:t>
            </a:r>
            <a:r>
              <a:rPr b="0" lang="es-419" sz="1700" spc="-1" strike="noStrike">
                <a:solidFill>
                  <a:srgbClr val="3d2262"/>
                </a:solidFill>
                <a:latin typeface="Roboto"/>
                <a:ea typeface="Roboto"/>
              </a:rPr>
              <a:t>individual de </a:t>
            </a:r>
            <a:r>
              <a:rPr b="0" lang="es-419" sz="1700" spc="-1" strike="noStrike">
                <a:solidFill>
                  <a:srgbClr val="d6499c"/>
                </a:solidFill>
                <a:latin typeface="Roboto"/>
                <a:ea typeface="Roboto"/>
              </a:rPr>
              <a:t>una feature</a:t>
            </a:r>
            <a:r>
              <a:rPr b="0" lang="es-419" sz="1700" spc="-1" strike="noStrike">
                <a:solidFill>
                  <a:srgbClr val="3d2262"/>
                </a:solidFill>
                <a:latin typeface="Roboto"/>
                <a:ea typeface="Roboto"/>
              </a:rPr>
              <a:t> en ambos </a:t>
            </a:r>
            <a:r>
              <a:rPr b="0" lang="es-419" sz="1700" spc="-1" strike="noStrike">
                <a:solidFill>
                  <a:srgbClr val="d6499c"/>
                </a:solidFill>
                <a:latin typeface="Roboto"/>
                <a:ea typeface="Roboto"/>
              </a:rPr>
              <a:t>modelos </a:t>
            </a:r>
            <a:r>
              <a:rPr b="0" lang="es-419" sz="1700" spc="-1" strike="noStrike">
                <a:solidFill>
                  <a:srgbClr val="3d2262"/>
                </a:solidFill>
                <a:latin typeface="Roboto"/>
                <a:ea typeface="Roboto"/>
              </a:rPr>
              <a:t>debe ser igual a la </a:t>
            </a:r>
            <a:r>
              <a:rPr b="0" lang="es-419" sz="1700" spc="-1" strike="noStrike">
                <a:solidFill>
                  <a:srgbClr val="d6499c"/>
                </a:solidFill>
                <a:latin typeface="Roboto"/>
                <a:ea typeface="Roboto"/>
              </a:rPr>
              <a:t>suma de ambos.</a:t>
            </a:r>
            <a:endParaRPr b="0" lang="es-AR" sz="1700" spc="-1" strike="noStrike">
              <a:latin typeface="Arial"/>
            </a:endParaRPr>
          </a:p>
        </p:txBody>
      </p:sp>
      <p:sp>
        <p:nvSpPr>
          <p:cNvPr id="307" name="Google Shape;270;p43"/>
          <p:cNvSpPr/>
          <p:nvPr/>
        </p:nvSpPr>
        <p:spPr>
          <a:xfrm>
            <a:off x="415440" y="3126960"/>
            <a:ext cx="8584560" cy="779400"/>
          </a:xfrm>
          <a:prstGeom prst="rect">
            <a:avLst/>
          </a:prstGeom>
          <a:noFill/>
          <a:ln w="0">
            <a:noFill/>
          </a:ln>
        </p:spPr>
        <p:style>
          <a:lnRef idx="0"/>
          <a:fillRef idx="0"/>
          <a:effectRef idx="0"/>
          <a:fontRef idx="minor"/>
        </p:style>
        <p:txBody>
          <a:bodyPr tIns="91440" bIns="91440">
            <a:spAutoFit/>
          </a:bodyPr>
          <a:p>
            <a:pPr marL="914400" indent="-279000">
              <a:lnSpc>
                <a:spcPct val="115000"/>
              </a:lnSpc>
              <a:buClr>
                <a:srgbClr val="000000"/>
              </a:buClr>
              <a:buFont typeface="Roboto"/>
              <a:buChar char="➢"/>
            </a:pPr>
            <a:r>
              <a:rPr b="1" lang="es-419" sz="1700" spc="-1" strike="noStrike">
                <a:solidFill>
                  <a:srgbClr val="3d2262"/>
                </a:solidFill>
                <a:latin typeface="Roboto"/>
                <a:ea typeface="Roboto"/>
              </a:rPr>
              <a:t>Jugador Ficticio:</a:t>
            </a:r>
            <a:r>
              <a:rPr b="0" lang="es-419" sz="1700" spc="-1" strike="noStrike">
                <a:solidFill>
                  <a:srgbClr val="3d2262"/>
                </a:solidFill>
                <a:latin typeface="Roboto"/>
                <a:ea typeface="Roboto"/>
              </a:rPr>
              <a:t> si agregar </a:t>
            </a:r>
            <a:r>
              <a:rPr b="0" lang="es-419" sz="1700" spc="-1" strike="noStrike">
                <a:solidFill>
                  <a:srgbClr val="d6499c"/>
                </a:solidFill>
                <a:latin typeface="Roboto"/>
                <a:ea typeface="Roboto"/>
              </a:rPr>
              <a:t>una feature</a:t>
            </a:r>
            <a:r>
              <a:rPr b="0" lang="es-419" sz="1700" spc="-1" strike="noStrike">
                <a:solidFill>
                  <a:srgbClr val="3d2262"/>
                </a:solidFill>
                <a:latin typeface="Roboto"/>
                <a:ea typeface="Roboto"/>
              </a:rPr>
              <a:t> a una coalisión no cambia la </a:t>
            </a:r>
            <a:r>
              <a:rPr b="0" lang="es-419" sz="1700" spc="-1" strike="noStrike">
                <a:solidFill>
                  <a:srgbClr val="d6499c"/>
                </a:solidFill>
                <a:latin typeface="Roboto"/>
                <a:ea typeface="Roboto"/>
              </a:rPr>
              <a:t>predicción</a:t>
            </a:r>
            <a:r>
              <a:rPr b="0" lang="es-419" sz="1700" spc="-1" strike="noStrike">
                <a:solidFill>
                  <a:srgbClr val="3d2262"/>
                </a:solidFill>
                <a:latin typeface="Roboto"/>
                <a:ea typeface="Roboto"/>
              </a:rPr>
              <a:t>, sin importar a cual, entonces su contribución será 0.</a:t>
            </a:r>
            <a:endParaRPr b="0" lang="es-AR" sz="1700" spc="-1" strike="noStrike">
              <a:latin typeface="Arial"/>
            </a:endParaRPr>
          </a:p>
        </p:txBody>
      </p:sp>
      <p:sp>
        <p:nvSpPr>
          <p:cNvPr id="308" name="Google Shape;271;p43"/>
          <p:cNvSpPr/>
          <p:nvPr/>
        </p:nvSpPr>
        <p:spPr>
          <a:xfrm>
            <a:off x="398880" y="2173680"/>
            <a:ext cx="8601120" cy="778680"/>
          </a:xfrm>
          <a:prstGeom prst="rect">
            <a:avLst/>
          </a:prstGeom>
          <a:noFill/>
          <a:ln w="0">
            <a:noFill/>
          </a:ln>
        </p:spPr>
        <p:style>
          <a:lnRef idx="0"/>
          <a:fillRef idx="0"/>
          <a:effectRef idx="0"/>
          <a:fontRef idx="minor"/>
        </p:style>
        <p:txBody>
          <a:bodyPr tIns="91440" bIns="91440">
            <a:spAutoFit/>
          </a:bodyPr>
          <a:p>
            <a:pPr marL="914400" indent="-279000">
              <a:lnSpc>
                <a:spcPct val="115000"/>
              </a:lnSpc>
              <a:buClr>
                <a:srgbClr val="000000"/>
              </a:buClr>
              <a:buFont typeface="Roboto"/>
              <a:buChar char="➢"/>
            </a:pPr>
            <a:r>
              <a:rPr b="1" lang="es-419" sz="1700" spc="-1" strike="noStrike">
                <a:solidFill>
                  <a:srgbClr val="3d2262"/>
                </a:solidFill>
                <a:latin typeface="Roboto"/>
                <a:ea typeface="Roboto"/>
              </a:rPr>
              <a:t>Simetría</a:t>
            </a:r>
            <a:r>
              <a:rPr b="0" lang="es-419" sz="1700" spc="-1" strike="noStrike">
                <a:solidFill>
                  <a:srgbClr val="3d2262"/>
                </a:solidFill>
                <a:latin typeface="Roboto"/>
                <a:ea typeface="Roboto"/>
              </a:rPr>
              <a:t>: </a:t>
            </a:r>
            <a:r>
              <a:rPr b="0" lang="es-419" sz="1700" spc="-1" strike="noStrike">
                <a:solidFill>
                  <a:srgbClr val="d6499c"/>
                </a:solidFill>
                <a:latin typeface="Roboto"/>
                <a:ea typeface="Roboto"/>
              </a:rPr>
              <a:t>features </a:t>
            </a:r>
            <a:r>
              <a:rPr b="0" lang="es-419" sz="1700" spc="-1" strike="noStrike">
                <a:solidFill>
                  <a:srgbClr val="3d2262"/>
                </a:solidFill>
                <a:latin typeface="Roboto"/>
                <a:ea typeface="Roboto"/>
              </a:rPr>
              <a:t>que siempre hacen la misma contribución en cada coalición, deben recibir </a:t>
            </a:r>
            <a:r>
              <a:rPr b="0" lang="es-419" sz="1700" spc="-1" strike="noStrike">
                <a:solidFill>
                  <a:srgbClr val="d6499c"/>
                </a:solidFill>
                <a:latin typeface="Roboto"/>
                <a:ea typeface="Roboto"/>
              </a:rPr>
              <a:t>el mismo valor</a:t>
            </a:r>
            <a:r>
              <a:rPr b="0" lang="es-419" sz="1700" spc="-1" strike="noStrike">
                <a:solidFill>
                  <a:srgbClr val="3d2262"/>
                </a:solidFill>
                <a:latin typeface="Roboto"/>
                <a:ea typeface="Roboto"/>
              </a:rPr>
              <a:t>.</a:t>
            </a:r>
            <a:endParaRPr b="0" lang="es-AR" sz="1700" spc="-1" strike="noStrike">
              <a:latin typeface="Arial"/>
            </a:endParaRPr>
          </a:p>
        </p:txBody>
      </p:sp>
      <p:pic>
        <p:nvPicPr>
          <p:cNvPr id="309" name="Google Shape;272;p43" descr=""/>
          <p:cNvPicPr/>
          <p:nvPr/>
        </p:nvPicPr>
        <p:blipFill>
          <a:blip r:embed="rId4"/>
          <a:stretch/>
        </p:blipFill>
        <p:spPr>
          <a:xfrm>
            <a:off x="2215080" y="2890800"/>
            <a:ext cx="2266560" cy="323640"/>
          </a:xfrm>
          <a:prstGeom prst="rect">
            <a:avLst/>
          </a:prstGeom>
          <a:ln w="0">
            <a:noFill/>
          </a:ln>
        </p:spPr>
      </p:pic>
      <p:pic>
        <p:nvPicPr>
          <p:cNvPr id="310" name="Google Shape;273;p43" descr=""/>
          <p:cNvPicPr/>
          <p:nvPr/>
        </p:nvPicPr>
        <p:blipFill>
          <a:blip r:embed="rId5"/>
          <a:stretch/>
        </p:blipFill>
        <p:spPr>
          <a:xfrm>
            <a:off x="5234760" y="2907000"/>
            <a:ext cx="644400" cy="276120"/>
          </a:xfrm>
          <a:prstGeom prst="rect">
            <a:avLst/>
          </a:prstGeom>
          <a:ln w="0">
            <a:noFill/>
          </a:ln>
        </p:spPr>
      </p:pic>
      <p:sp>
        <p:nvSpPr>
          <p:cNvPr id="311" name="Google Shape;274;p43"/>
          <p:cNvSpPr/>
          <p:nvPr/>
        </p:nvSpPr>
        <p:spPr>
          <a:xfrm>
            <a:off x="415440" y="1220400"/>
            <a:ext cx="8584560" cy="778680"/>
          </a:xfrm>
          <a:prstGeom prst="rect">
            <a:avLst/>
          </a:prstGeom>
          <a:noFill/>
          <a:ln w="0">
            <a:noFill/>
          </a:ln>
        </p:spPr>
        <p:style>
          <a:lnRef idx="0"/>
          <a:fillRef idx="0"/>
          <a:effectRef idx="0"/>
          <a:fontRef idx="minor"/>
        </p:style>
        <p:txBody>
          <a:bodyPr tIns="91440" bIns="91440">
            <a:spAutoFit/>
          </a:bodyPr>
          <a:p>
            <a:pPr marL="914400" indent="-279000">
              <a:lnSpc>
                <a:spcPct val="115000"/>
              </a:lnSpc>
              <a:buClr>
                <a:srgbClr val="000000"/>
              </a:buClr>
              <a:buFont typeface="Roboto"/>
              <a:buChar char="➢"/>
            </a:pPr>
            <a:r>
              <a:rPr b="1" lang="es-419" sz="1700" spc="-1" strike="noStrike">
                <a:solidFill>
                  <a:srgbClr val="3d2262"/>
                </a:solidFill>
                <a:latin typeface="Roboto"/>
                <a:ea typeface="Roboto"/>
              </a:rPr>
              <a:t>Eficiencia</a:t>
            </a:r>
            <a:r>
              <a:rPr b="0" lang="es-419" sz="1700" spc="-1" strike="noStrike">
                <a:solidFill>
                  <a:srgbClr val="3d2262"/>
                </a:solidFill>
                <a:latin typeface="Roboto"/>
                <a:ea typeface="Roboto"/>
              </a:rPr>
              <a:t>: la suma de las contribuciones individuales </a:t>
            </a:r>
            <a:r>
              <a:rPr b="0" lang="es-419" sz="1700" spc="-1" strike="noStrike">
                <a:solidFill>
                  <a:srgbClr val="d6499c"/>
                </a:solidFill>
                <a:latin typeface="Roboto"/>
                <a:ea typeface="Roboto"/>
              </a:rPr>
              <a:t>de cada feature</a:t>
            </a:r>
            <a:r>
              <a:rPr b="0" lang="es-419" sz="1700" spc="-1" strike="noStrike">
                <a:solidFill>
                  <a:srgbClr val="ff00ff"/>
                </a:solidFill>
                <a:latin typeface="Roboto"/>
                <a:ea typeface="Roboto"/>
              </a:rPr>
              <a:t> </a:t>
            </a:r>
            <a:r>
              <a:rPr b="0" lang="es-419" sz="1700" spc="-1" strike="noStrike">
                <a:solidFill>
                  <a:srgbClr val="3d2262"/>
                </a:solidFill>
                <a:latin typeface="Roboto"/>
                <a:ea typeface="Roboto"/>
              </a:rPr>
              <a:t>tiene que ser igual a la ganancia total</a:t>
            </a:r>
            <a:endParaRPr b="0" lang="es-AR" sz="1700" spc="-1" strike="noStrike">
              <a:latin typeface="Arial"/>
            </a:endParaRPr>
          </a:p>
        </p:txBody>
      </p:sp>
      <p:pic>
        <p:nvPicPr>
          <p:cNvPr id="312" name="Google Shape;275;p43" descr=""/>
          <p:cNvPicPr/>
          <p:nvPr/>
        </p:nvPicPr>
        <p:blipFill>
          <a:blip r:embed="rId6"/>
          <a:stretch/>
        </p:blipFill>
        <p:spPr>
          <a:xfrm>
            <a:off x="3371760" y="1971720"/>
            <a:ext cx="1813320" cy="276120"/>
          </a:xfrm>
          <a:prstGeom prst="rect">
            <a:avLst/>
          </a:prstGeom>
          <a:ln w="0">
            <a:noFill/>
          </a:ln>
        </p:spPr>
      </p:pic>
      <p:sp>
        <p:nvSpPr>
          <p:cNvPr id="313" name="Google Shape;276;p43"/>
          <p:cNvSpPr/>
          <p:nvPr/>
        </p:nvSpPr>
        <p:spPr>
          <a:xfrm>
            <a:off x="4619880" y="2945160"/>
            <a:ext cx="329760" cy="204120"/>
          </a:xfrm>
          <a:prstGeom prst="rightArrow">
            <a:avLst>
              <a:gd name="adj1" fmla="val 50000"/>
              <a:gd name="adj2" fmla="val 50000"/>
            </a:avLst>
          </a:prstGeom>
          <a:solidFill>
            <a:schemeClr val="lt2"/>
          </a:solidFill>
          <a:ln w="9525">
            <a:solidFill>
              <a:srgbClr val="595959"/>
            </a:solidFill>
            <a:round/>
          </a:ln>
        </p:spPr>
        <p:style>
          <a:lnRef idx="0"/>
          <a:fillRef idx="0"/>
          <a:effectRef idx="0"/>
          <a:fontRef idx="minor"/>
        </p:style>
      </p:sp>
      <p:sp>
        <p:nvSpPr>
          <p:cNvPr id="314" name="Google Shape;277;p43"/>
          <p:cNvSpPr/>
          <p:nvPr/>
        </p:nvSpPr>
        <p:spPr>
          <a:xfrm>
            <a:off x="4619880" y="3882960"/>
            <a:ext cx="329760" cy="204120"/>
          </a:xfrm>
          <a:prstGeom prst="rightArrow">
            <a:avLst>
              <a:gd name="adj1" fmla="val 50000"/>
              <a:gd name="adj2" fmla="val 50000"/>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Google Shape;282;p44"/>
          <p:cNvSpPr/>
          <p:nvPr/>
        </p:nvSpPr>
        <p:spPr>
          <a:xfrm>
            <a:off x="1002960" y="1660680"/>
            <a:ext cx="7004520" cy="1140840"/>
          </a:xfrm>
          <a:prstGeom prst="rect">
            <a:avLst/>
          </a:prstGeom>
          <a:noFill/>
          <a:ln w="0">
            <a:noFill/>
          </a:ln>
        </p:spPr>
        <p:style>
          <a:lnRef idx="0"/>
          <a:fillRef idx="0"/>
          <a:effectRef idx="0"/>
          <a:fontRef idx="minor"/>
        </p:style>
        <p:txBody>
          <a:bodyPr lIns="0" rIns="0" tIns="0" bIns="0">
            <a:noAutofit/>
          </a:bodyPr>
          <a:p>
            <a:pPr algn="ctr">
              <a:lnSpc>
                <a:spcPct val="100000"/>
              </a:lnSpc>
              <a:tabLst>
                <a:tab algn="l" pos="0"/>
              </a:tabLst>
            </a:pPr>
            <a:r>
              <a:rPr b="1" lang="es-419" sz="4600" spc="-1" strike="noStrike">
                <a:solidFill>
                  <a:srgbClr val="ffffff"/>
                </a:solidFill>
                <a:latin typeface="Poppins"/>
                <a:ea typeface="Poppins"/>
              </a:rPr>
              <a:t>Shapley Value Regression:</a:t>
            </a:r>
            <a:endParaRPr b="0" lang="es-AR" sz="4600" spc="-1" strike="noStrike">
              <a:latin typeface="Arial"/>
            </a:endParaRPr>
          </a:p>
          <a:p>
            <a:pPr algn="ctr">
              <a:lnSpc>
                <a:spcPct val="100000"/>
              </a:lnSpc>
              <a:tabLst>
                <a:tab algn="l" pos="0"/>
              </a:tabLst>
            </a:pPr>
            <a:endParaRPr b="0" lang="es-AR" sz="4600" spc="-1" strike="noStrike">
              <a:latin typeface="Arial"/>
            </a:endParaRPr>
          </a:p>
          <a:p>
            <a:pPr algn="ctr">
              <a:lnSpc>
                <a:spcPct val="100000"/>
              </a:lnSpc>
              <a:tabLst>
                <a:tab algn="l" pos="0"/>
              </a:tabLst>
            </a:pPr>
            <a:r>
              <a:rPr b="1" lang="es-419" sz="2000" spc="-1" strike="noStrike">
                <a:solidFill>
                  <a:srgbClr val="ffffff"/>
                </a:solidFill>
                <a:latin typeface="Poppins"/>
                <a:ea typeface="Poppins"/>
              </a:rPr>
              <a:t>Descomponiendo el R^2</a:t>
            </a:r>
            <a:endParaRPr b="0" lang="es-AR" sz="2000" spc="-1" strike="noStrike">
              <a:latin typeface="Arial"/>
            </a:endParaRPr>
          </a:p>
          <a:p>
            <a:pPr marL="12600" algn="ctr">
              <a:lnSpc>
                <a:spcPct val="111000"/>
              </a:lnSpc>
              <a:spcBef>
                <a:spcPts val="499"/>
              </a:spcBef>
              <a:tabLst>
                <a:tab algn="l" pos="0"/>
              </a:tabLst>
            </a:pPr>
            <a:endParaRPr b="0" lang="es-AR"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Google Shape;287;p45"/>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317" name="Google Shape;288;p45"/>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Shapley Value Regression</a:t>
            </a:r>
            <a:endParaRPr b="0" lang="es-AR" sz="1700" spc="-1" strike="noStrike">
              <a:latin typeface="Arial"/>
            </a:endParaRPr>
          </a:p>
        </p:txBody>
      </p:sp>
      <p:graphicFrame>
        <p:nvGraphicFramePr>
          <p:cNvPr id="318" name="Google Shape;289;p45"/>
          <p:cNvGraphicFramePr/>
          <p:nvPr/>
        </p:nvGraphicFramePr>
        <p:xfrm>
          <a:off x="1137600" y="3075840"/>
          <a:ext cx="6139080" cy="1824840"/>
        </p:xfrm>
        <a:graphic>
          <a:graphicData uri="http://schemas.openxmlformats.org/drawingml/2006/table">
            <a:tbl>
              <a:tblPr/>
              <a:tblGrid>
                <a:gridCol w="1227600"/>
                <a:gridCol w="1227600"/>
                <a:gridCol w="1227600"/>
                <a:gridCol w="1227600"/>
                <a:gridCol w="1228680"/>
              </a:tblGrid>
              <a:tr h="39744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s-419" sz="1200" spc="-1" strike="noStrike">
                          <a:solidFill>
                            <a:srgbClr val="000000"/>
                          </a:solidFill>
                          <a:latin typeface="Roboto"/>
                          <a:ea typeface="Roboto"/>
                        </a:rPr>
                        <a:t>Y</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s-419" sz="1200" spc="-1" strike="noStrike">
                          <a:solidFill>
                            <a:srgbClr val="000000"/>
                          </a:solidFill>
                          <a:latin typeface="Roboto"/>
                          <a:ea typeface="Roboto"/>
                        </a:rPr>
                        <a:t>X1</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s-419" sz="1200" spc="-1" strike="noStrike">
                          <a:solidFill>
                            <a:srgbClr val="000000"/>
                          </a:solidFill>
                          <a:latin typeface="Roboto"/>
                          <a:ea typeface="Roboto"/>
                        </a:rPr>
                        <a:t>X2</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s-419" sz="1200" spc="-1" strike="noStrike">
                          <a:solidFill>
                            <a:srgbClr val="000000"/>
                          </a:solidFill>
                          <a:latin typeface="Roboto"/>
                          <a:ea typeface="Roboto"/>
                        </a:rPr>
                        <a:t>X3</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97440">
                <a:tc>
                  <a:txBody>
                    <a:bodyPr lIns="91080" rIns="91080" tIns="91080" bIns="91080">
                      <a:noAutofit/>
                    </a:bodyPr>
                    <a:p>
                      <a:pPr algn="ctr">
                        <a:lnSpc>
                          <a:spcPct val="100000"/>
                        </a:lnSpc>
                        <a:tabLst>
                          <a:tab algn="l" pos="0"/>
                        </a:tabLst>
                      </a:pPr>
                      <a:r>
                        <a:rPr b="1" lang="es-419" sz="1200" spc="-1" strike="noStrike">
                          <a:solidFill>
                            <a:srgbClr val="000000"/>
                          </a:solidFill>
                          <a:latin typeface="Roboto"/>
                          <a:ea typeface="Roboto"/>
                        </a:rPr>
                        <a:t>Peso (Y)</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1.000</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97440">
                <a:tc>
                  <a:txBody>
                    <a:bodyPr lIns="91080" rIns="91080" tIns="91080" bIns="91080">
                      <a:noAutofit/>
                    </a:bodyPr>
                    <a:p>
                      <a:pPr algn="ctr">
                        <a:lnSpc>
                          <a:spcPct val="100000"/>
                        </a:lnSpc>
                        <a:tabLst>
                          <a:tab algn="l" pos="0"/>
                        </a:tabLst>
                      </a:pPr>
                      <a:r>
                        <a:rPr b="1" lang="es-419" sz="1200" spc="-1" strike="noStrike">
                          <a:solidFill>
                            <a:srgbClr val="000000"/>
                          </a:solidFill>
                          <a:latin typeface="Roboto"/>
                          <a:ea typeface="Roboto"/>
                        </a:rPr>
                        <a:t>Edad (x1)</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0.5982</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1.000</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97440">
                <a:tc>
                  <a:txBody>
                    <a:bodyPr lIns="91080" rIns="91080" tIns="91080" bIns="91080">
                      <a:noAutofit/>
                    </a:bodyPr>
                    <a:p>
                      <a:pPr algn="ctr">
                        <a:lnSpc>
                          <a:spcPct val="100000"/>
                        </a:lnSpc>
                        <a:tabLst>
                          <a:tab algn="l" pos="0"/>
                        </a:tabLst>
                      </a:pPr>
                      <a:r>
                        <a:rPr b="1" lang="es-419" sz="1200" spc="-1" strike="noStrike">
                          <a:solidFill>
                            <a:srgbClr val="000000"/>
                          </a:solidFill>
                          <a:latin typeface="Roboto"/>
                          <a:ea typeface="Roboto"/>
                        </a:rPr>
                        <a:t>Altura (x2)</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0.7258</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s-419" sz="1200" spc="-1" strike="noStrike">
                          <a:solidFill>
                            <a:srgbClr val="000000"/>
                          </a:solidFill>
                          <a:latin typeface="Roboto"/>
                          <a:ea typeface="Roboto"/>
                        </a:rPr>
                        <a:t>0.8464</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1.000</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97440">
                <a:tc>
                  <a:txBody>
                    <a:bodyPr lIns="91080" rIns="91080" tIns="91080" bIns="91080">
                      <a:noAutofit/>
                    </a:bodyPr>
                    <a:p>
                      <a:pPr algn="ctr">
                        <a:lnSpc>
                          <a:spcPct val="100000"/>
                        </a:lnSpc>
                        <a:tabLst>
                          <a:tab algn="l" pos="0"/>
                        </a:tabLst>
                      </a:pPr>
                      <a:r>
                        <a:rPr b="1" lang="es-419" sz="1200" spc="-1" strike="noStrike">
                          <a:solidFill>
                            <a:srgbClr val="000000"/>
                          </a:solidFill>
                          <a:latin typeface="Roboto"/>
                          <a:ea typeface="Roboto"/>
                        </a:rPr>
                        <a:t>Género (x3)</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0.4823</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0.3965</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1" lang="es-419" sz="1200" spc="-1" strike="noStrike">
                          <a:solidFill>
                            <a:srgbClr val="000000"/>
                          </a:solidFill>
                          <a:latin typeface="Roboto"/>
                          <a:ea typeface="Roboto"/>
                        </a:rPr>
                        <a:t>0.7033</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1.000</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319" name="Google Shape;290;p45"/>
          <p:cNvSpPr txBox="1"/>
          <p:nvPr/>
        </p:nvSpPr>
        <p:spPr>
          <a:xfrm>
            <a:off x="311760" y="1000080"/>
            <a:ext cx="8520120" cy="1826280"/>
          </a:xfrm>
          <a:prstGeom prst="rect">
            <a:avLst/>
          </a:prstGeom>
          <a:noFill/>
          <a:ln w="0">
            <a:noFill/>
          </a:ln>
        </p:spPr>
        <p:txBody>
          <a:bodyPr tIns="91440" bIns="91440">
            <a:noAutofit/>
          </a:bodyPr>
          <a:p>
            <a:pPr>
              <a:lnSpc>
                <a:spcPct val="115000"/>
              </a:lnSpc>
              <a:tabLst>
                <a:tab algn="l" pos="0"/>
              </a:tabLst>
            </a:pPr>
            <a:r>
              <a:rPr b="0" lang="es-419" sz="1800" spc="-1" strike="noStrike" u="sng">
                <a:solidFill>
                  <a:srgbClr val="595959"/>
                </a:solidFill>
                <a:uFillTx/>
                <a:latin typeface="Roboto"/>
                <a:ea typeface="Roboto"/>
              </a:rPr>
              <a:t>Motivación:</a:t>
            </a:r>
            <a:r>
              <a:rPr b="0" lang="es-419" sz="1800" spc="-1" strike="noStrike">
                <a:solidFill>
                  <a:srgbClr val="595959"/>
                </a:solidFill>
                <a:latin typeface="Roboto"/>
                <a:ea typeface="Roboto"/>
              </a:rPr>
              <a:t> presencia de </a:t>
            </a:r>
            <a:r>
              <a:rPr b="1" i="1" lang="es-419" sz="1800" spc="-1" strike="noStrike">
                <a:solidFill>
                  <a:srgbClr val="595959"/>
                </a:solidFill>
                <a:latin typeface="Roboto"/>
                <a:ea typeface="Roboto"/>
              </a:rPr>
              <a:t>multicolinealidad</a:t>
            </a:r>
            <a:r>
              <a:rPr b="0" lang="es-419" sz="1800" spc="-1" strike="noStrike">
                <a:solidFill>
                  <a:srgbClr val="595959"/>
                </a:solidFill>
                <a:latin typeface="Roboto"/>
                <a:ea typeface="Roboto"/>
              </a:rPr>
              <a:t> en Regresión Lineal</a:t>
            </a:r>
            <a:endParaRPr b="0" lang="es-AR" sz="1800" spc="-1" strike="noStrike">
              <a:solidFill>
                <a:srgbClr val="000000"/>
              </a:solidFill>
              <a:latin typeface="Arial"/>
            </a:endParaRPr>
          </a:p>
          <a:p>
            <a:pPr marL="1371600" indent="-342720">
              <a:lnSpc>
                <a:spcPct val="115000"/>
              </a:lnSpc>
              <a:spcBef>
                <a:spcPts val="1599"/>
              </a:spcBef>
              <a:buClr>
                <a:srgbClr val="000000"/>
              </a:buClr>
              <a:buFont typeface="Roboto"/>
              <a:buChar char="●"/>
              <a:tabLst>
                <a:tab algn="l" pos="0"/>
              </a:tabLst>
            </a:pPr>
            <a:r>
              <a:rPr b="0" lang="es-419" sz="1800" spc="-1" strike="noStrike">
                <a:solidFill>
                  <a:srgbClr val="595959"/>
                </a:solidFill>
                <a:latin typeface="Roboto"/>
                <a:ea typeface="Roboto"/>
              </a:rPr>
              <a:t>Se infla la varianza del estimador</a:t>
            </a:r>
            <a:endParaRPr b="0" lang="es-AR" sz="1800" spc="-1" strike="noStrike">
              <a:solidFill>
                <a:srgbClr val="000000"/>
              </a:solidFill>
              <a:latin typeface="Arial"/>
            </a:endParaRPr>
          </a:p>
          <a:p>
            <a:pPr marL="1371600" indent="-342720">
              <a:lnSpc>
                <a:spcPct val="115000"/>
              </a:lnSpc>
              <a:buClr>
                <a:srgbClr val="000000"/>
              </a:buClr>
              <a:buFont typeface="Roboto"/>
              <a:buChar char="●"/>
              <a:tabLst>
                <a:tab algn="l" pos="0"/>
              </a:tabLst>
            </a:pPr>
            <a:r>
              <a:rPr b="0" lang="es-419" sz="1800" spc="-1" strike="noStrike">
                <a:solidFill>
                  <a:srgbClr val="595959"/>
                </a:solidFill>
                <a:latin typeface="Roboto"/>
                <a:ea typeface="Roboto"/>
              </a:rPr>
              <a:t>Problemas con los test de hipótesis</a:t>
            </a:r>
            <a:endParaRPr b="0" lang="es-AR" sz="1800" spc="-1" strike="noStrike">
              <a:solidFill>
                <a:srgbClr val="000000"/>
              </a:solidFill>
              <a:latin typeface="Arial"/>
            </a:endParaRPr>
          </a:p>
          <a:p>
            <a:pPr marL="1371600" indent="-342720">
              <a:lnSpc>
                <a:spcPct val="115000"/>
              </a:lnSpc>
              <a:buClr>
                <a:srgbClr val="000000"/>
              </a:buClr>
              <a:buFont typeface="Roboto"/>
              <a:buChar char="●"/>
              <a:tabLst>
                <a:tab algn="l" pos="0"/>
              </a:tabLst>
            </a:pPr>
            <a:r>
              <a:rPr b="0" lang="es-419" sz="1800" spc="-1" strike="noStrike">
                <a:solidFill>
                  <a:srgbClr val="595959"/>
                </a:solidFill>
                <a:latin typeface="Roboto"/>
                <a:ea typeface="Roboto"/>
              </a:rPr>
              <a:t>Solapamiento de la importancia relativa de la variables</a:t>
            </a: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Google Shape;295;p46"/>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321" name="Google Shape;296;p46"/>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Shapley Value Regression</a:t>
            </a:r>
            <a:endParaRPr b="0" lang="es-AR" sz="1700" spc="-1" strike="noStrike">
              <a:latin typeface="Arial"/>
            </a:endParaRPr>
          </a:p>
        </p:txBody>
      </p:sp>
      <p:pic>
        <p:nvPicPr>
          <p:cNvPr id="322" name="Google Shape;297;p46" descr=""/>
          <p:cNvPicPr/>
          <p:nvPr/>
        </p:nvPicPr>
        <p:blipFill>
          <a:blip r:embed="rId1"/>
          <a:stretch/>
        </p:blipFill>
        <p:spPr>
          <a:xfrm>
            <a:off x="1337400" y="973440"/>
            <a:ext cx="6162120" cy="3973680"/>
          </a:xfrm>
          <a:prstGeom prst="rect">
            <a:avLst/>
          </a:prstGeom>
          <a:ln w="0">
            <a:noFill/>
          </a:ln>
        </p:spPr>
      </p:pic>
      <p:sp>
        <p:nvSpPr>
          <p:cNvPr id="323" name="Google Shape;298;p46"/>
          <p:cNvSpPr/>
          <p:nvPr/>
        </p:nvSpPr>
        <p:spPr>
          <a:xfrm>
            <a:off x="2678040" y="2171520"/>
            <a:ext cx="699120" cy="97380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s-419" sz="1400" spc="-1" strike="noStrike">
                <a:solidFill>
                  <a:srgbClr val="000000"/>
                </a:solidFill>
                <a:latin typeface="Arial"/>
                <a:ea typeface="Arial"/>
              </a:rPr>
              <a:t>Edad</a:t>
            </a:r>
            <a:endParaRPr b="0" lang="es-AR" sz="1400" spc="-1" strike="noStrike">
              <a:latin typeface="Arial"/>
            </a:endParaRPr>
          </a:p>
          <a:p>
            <a:pPr algn="ctr">
              <a:lnSpc>
                <a:spcPct val="100000"/>
              </a:lnSpc>
              <a:tabLst>
                <a:tab algn="l" pos="0"/>
              </a:tabLst>
            </a:pPr>
            <a:r>
              <a:rPr b="0" lang="es-419" sz="1200" spc="-1" strike="noStrike">
                <a:solidFill>
                  <a:srgbClr val="000000"/>
                </a:solidFill>
                <a:latin typeface="Roboto"/>
                <a:ea typeface="Roboto"/>
              </a:rPr>
              <a:t>0.3306</a:t>
            </a:r>
            <a:endParaRPr b="0" lang="es-AR" sz="1200" spc="-1" strike="noStrike">
              <a:latin typeface="Arial"/>
            </a:endParaRPr>
          </a:p>
          <a:p>
            <a:pPr>
              <a:lnSpc>
                <a:spcPct val="100000"/>
              </a:lnSpc>
              <a:tabLst>
                <a:tab algn="l" pos="0"/>
              </a:tabLst>
            </a:pPr>
            <a:endParaRPr b="0" lang="es-AR" sz="1200" spc="-1" strike="noStrike">
              <a:latin typeface="Arial"/>
            </a:endParaRPr>
          </a:p>
        </p:txBody>
      </p:sp>
      <p:sp>
        <p:nvSpPr>
          <p:cNvPr id="324" name="Google Shape;299;p46"/>
          <p:cNvSpPr/>
          <p:nvPr/>
        </p:nvSpPr>
        <p:spPr>
          <a:xfrm>
            <a:off x="4433400" y="2171520"/>
            <a:ext cx="699120" cy="9738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Arial"/>
                <a:ea typeface="Arial"/>
              </a:rPr>
              <a:t>Altura</a:t>
            </a:r>
            <a:endParaRPr b="0" lang="es-AR" sz="1400" spc="-1" strike="noStrike">
              <a:latin typeface="Arial"/>
            </a:endParaRPr>
          </a:p>
          <a:p>
            <a:pPr algn="ctr">
              <a:lnSpc>
                <a:spcPct val="100000"/>
              </a:lnSpc>
              <a:tabLst>
                <a:tab algn="l" pos="0"/>
              </a:tabLst>
            </a:pPr>
            <a:r>
              <a:rPr b="0" lang="es-419" sz="1200" spc="-1" strike="noStrike">
                <a:solidFill>
                  <a:srgbClr val="000000"/>
                </a:solidFill>
                <a:latin typeface="Roboto"/>
                <a:ea typeface="Roboto"/>
              </a:rPr>
              <a:t>0.5403</a:t>
            </a:r>
            <a:endParaRPr b="0" lang="es-AR" sz="1200" spc="-1" strike="noStrike">
              <a:latin typeface="Arial"/>
            </a:endParaRPr>
          </a:p>
          <a:p>
            <a:pPr>
              <a:lnSpc>
                <a:spcPct val="100000"/>
              </a:lnSpc>
              <a:tabLst>
                <a:tab algn="l" pos="0"/>
              </a:tabLst>
            </a:pPr>
            <a:endParaRPr b="0" lang="es-AR" sz="1200" spc="-1" strike="noStrike">
              <a:latin typeface="Arial"/>
            </a:endParaRPr>
          </a:p>
        </p:txBody>
      </p:sp>
      <p:sp>
        <p:nvSpPr>
          <p:cNvPr id="325" name="Google Shape;300;p46"/>
          <p:cNvSpPr/>
          <p:nvPr/>
        </p:nvSpPr>
        <p:spPr>
          <a:xfrm>
            <a:off x="6105600" y="2171520"/>
            <a:ext cx="1085040" cy="79200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s-419" sz="1400" spc="-1" strike="noStrike">
                <a:solidFill>
                  <a:srgbClr val="000000"/>
                </a:solidFill>
                <a:latin typeface="Arial"/>
                <a:ea typeface="Arial"/>
              </a:rPr>
              <a:t>Género</a:t>
            </a:r>
            <a:endParaRPr b="0" lang="es-AR" sz="1400" spc="-1" strike="noStrike">
              <a:latin typeface="Arial"/>
            </a:endParaRPr>
          </a:p>
          <a:p>
            <a:pPr algn="ctr">
              <a:lnSpc>
                <a:spcPct val="100000"/>
              </a:lnSpc>
              <a:tabLst>
                <a:tab algn="l" pos="0"/>
              </a:tabLst>
            </a:pPr>
            <a:r>
              <a:rPr b="0" lang="es-419" sz="1200" spc="-1" strike="noStrike">
                <a:solidFill>
                  <a:srgbClr val="000000"/>
                </a:solidFill>
                <a:latin typeface="Roboto"/>
                <a:ea typeface="Roboto"/>
              </a:rPr>
              <a:t>0.2442</a:t>
            </a:r>
            <a:endParaRPr b="0" lang="es-AR" sz="1200" spc="-1" strike="noStrike">
              <a:latin typeface="Arial"/>
            </a:endParaRPr>
          </a:p>
          <a:p>
            <a:pPr>
              <a:lnSpc>
                <a:spcPct val="100000"/>
              </a:lnSpc>
              <a:tabLst>
                <a:tab algn="l" pos="0"/>
              </a:tabLst>
            </a:pPr>
            <a:endParaRPr b="0" lang="es-AR" sz="1200" spc="-1" strike="noStrike">
              <a:latin typeface="Arial"/>
            </a:endParaRPr>
          </a:p>
        </p:txBody>
      </p:sp>
      <p:sp>
        <p:nvSpPr>
          <p:cNvPr id="326" name="Google Shape;301;p46"/>
          <p:cNvSpPr/>
          <p:nvPr/>
        </p:nvSpPr>
        <p:spPr>
          <a:xfrm>
            <a:off x="2400120" y="3255120"/>
            <a:ext cx="1250640" cy="7920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Arial"/>
                <a:ea typeface="Arial"/>
              </a:rPr>
              <a:t>Edad, Altura</a:t>
            </a:r>
            <a:endParaRPr b="0" lang="es-AR" sz="1400" spc="-1" strike="noStrike">
              <a:latin typeface="Arial"/>
            </a:endParaRPr>
          </a:p>
          <a:p>
            <a:pPr algn="ctr">
              <a:lnSpc>
                <a:spcPct val="100000"/>
              </a:lnSpc>
              <a:tabLst>
                <a:tab algn="l" pos="0"/>
              </a:tabLst>
            </a:pPr>
            <a:r>
              <a:rPr b="0" lang="es-419" sz="1200" spc="-1" strike="noStrike">
                <a:solidFill>
                  <a:srgbClr val="000000"/>
                </a:solidFill>
                <a:latin typeface="Roboto"/>
                <a:ea typeface="Roboto"/>
              </a:rPr>
              <a:t>0.5823</a:t>
            </a:r>
            <a:endParaRPr b="0" lang="es-AR" sz="1200" spc="-1" strike="noStrike">
              <a:latin typeface="Arial"/>
            </a:endParaRPr>
          </a:p>
          <a:p>
            <a:pPr>
              <a:lnSpc>
                <a:spcPct val="100000"/>
              </a:lnSpc>
              <a:tabLst>
                <a:tab algn="l" pos="0"/>
              </a:tabLst>
            </a:pPr>
            <a:endParaRPr b="0" lang="es-AR" sz="1200" spc="-1" strike="noStrike">
              <a:latin typeface="Arial"/>
            </a:endParaRPr>
          </a:p>
        </p:txBody>
      </p:sp>
      <p:sp>
        <p:nvSpPr>
          <p:cNvPr id="327" name="Google Shape;302;p46"/>
          <p:cNvSpPr/>
          <p:nvPr/>
        </p:nvSpPr>
        <p:spPr>
          <a:xfrm>
            <a:off x="4157640" y="3255120"/>
            <a:ext cx="1313640" cy="7920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Arial"/>
                <a:ea typeface="Arial"/>
              </a:rPr>
              <a:t>Edad, Género</a:t>
            </a:r>
            <a:endParaRPr b="0" lang="es-AR" sz="1400" spc="-1" strike="noStrike">
              <a:latin typeface="Arial"/>
            </a:endParaRPr>
          </a:p>
          <a:p>
            <a:pPr algn="ctr">
              <a:lnSpc>
                <a:spcPct val="100000"/>
              </a:lnSpc>
              <a:tabLst>
                <a:tab algn="l" pos="0"/>
              </a:tabLst>
            </a:pPr>
            <a:r>
              <a:rPr b="0" lang="es-419" sz="1200" spc="-1" strike="noStrike">
                <a:solidFill>
                  <a:srgbClr val="000000"/>
                </a:solidFill>
                <a:latin typeface="Roboto"/>
                <a:ea typeface="Roboto"/>
              </a:rPr>
              <a:t>0.4251</a:t>
            </a:r>
            <a:endParaRPr b="0" lang="es-AR" sz="1200" spc="-1" strike="noStrike">
              <a:latin typeface="Arial"/>
            </a:endParaRPr>
          </a:p>
          <a:p>
            <a:pPr>
              <a:lnSpc>
                <a:spcPct val="100000"/>
              </a:lnSpc>
              <a:tabLst>
                <a:tab algn="l" pos="0"/>
              </a:tabLst>
            </a:pPr>
            <a:endParaRPr b="0" lang="es-AR" sz="1200" spc="-1" strike="noStrike">
              <a:latin typeface="Arial"/>
            </a:endParaRPr>
          </a:p>
        </p:txBody>
      </p:sp>
      <p:sp>
        <p:nvSpPr>
          <p:cNvPr id="328" name="Google Shape;303;p46"/>
          <p:cNvSpPr/>
          <p:nvPr/>
        </p:nvSpPr>
        <p:spPr>
          <a:xfrm>
            <a:off x="5902200" y="3255120"/>
            <a:ext cx="1445400" cy="7920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Arial"/>
                <a:ea typeface="Arial"/>
              </a:rPr>
              <a:t>Altura, Género</a:t>
            </a:r>
            <a:endParaRPr b="0" lang="es-AR" sz="1400" spc="-1" strike="noStrike">
              <a:latin typeface="Arial"/>
            </a:endParaRPr>
          </a:p>
          <a:p>
            <a:pPr algn="ctr">
              <a:lnSpc>
                <a:spcPct val="100000"/>
              </a:lnSpc>
              <a:tabLst>
                <a:tab algn="l" pos="0"/>
              </a:tabLst>
            </a:pPr>
            <a:r>
              <a:rPr b="0" lang="es-419" sz="1200" spc="-1" strike="noStrike">
                <a:solidFill>
                  <a:srgbClr val="000000"/>
                </a:solidFill>
                <a:latin typeface="Roboto"/>
                <a:ea typeface="Roboto"/>
              </a:rPr>
              <a:t>0.5478</a:t>
            </a:r>
            <a:endParaRPr b="0" lang="es-AR" sz="1200" spc="-1" strike="noStrike">
              <a:latin typeface="Arial"/>
            </a:endParaRPr>
          </a:p>
          <a:p>
            <a:pPr>
              <a:lnSpc>
                <a:spcPct val="100000"/>
              </a:lnSpc>
              <a:tabLst>
                <a:tab algn="l" pos="0"/>
              </a:tabLst>
            </a:pPr>
            <a:endParaRPr b="0" lang="es-AR" sz="1200" spc="-1" strike="noStrike">
              <a:latin typeface="Arial"/>
            </a:endParaRPr>
          </a:p>
        </p:txBody>
      </p:sp>
      <p:sp>
        <p:nvSpPr>
          <p:cNvPr id="329" name="Google Shape;304;p46"/>
          <p:cNvSpPr/>
          <p:nvPr/>
        </p:nvSpPr>
        <p:spPr>
          <a:xfrm>
            <a:off x="4016520" y="4306680"/>
            <a:ext cx="1636920" cy="7308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200" spc="-1" strike="noStrike">
                <a:solidFill>
                  <a:srgbClr val="000000"/>
                </a:solidFill>
                <a:latin typeface="Arial"/>
                <a:ea typeface="Arial"/>
              </a:rPr>
              <a:t>Edad, Altura,Género</a:t>
            </a:r>
            <a:endParaRPr b="0" lang="es-AR" sz="1200" spc="-1" strike="noStrike">
              <a:latin typeface="Arial"/>
            </a:endParaRPr>
          </a:p>
          <a:p>
            <a:pPr algn="ctr">
              <a:lnSpc>
                <a:spcPct val="100000"/>
              </a:lnSpc>
              <a:tabLst>
                <a:tab algn="l" pos="0"/>
              </a:tabLst>
            </a:pPr>
            <a:r>
              <a:rPr b="0" lang="es-419" sz="1200" spc="-1" strike="noStrike">
                <a:solidFill>
                  <a:srgbClr val="000000"/>
                </a:solidFill>
                <a:latin typeface="Roboto"/>
                <a:ea typeface="Roboto"/>
              </a:rPr>
              <a:t>0.5877</a:t>
            </a:r>
            <a:endParaRPr b="0" lang="es-AR" sz="1200" spc="-1" strike="noStrike">
              <a:latin typeface="Arial"/>
            </a:endParaRPr>
          </a:p>
          <a:p>
            <a:pPr>
              <a:lnSpc>
                <a:spcPct val="100000"/>
              </a:lnSpc>
              <a:tabLst>
                <a:tab algn="l" pos="0"/>
              </a:tabLst>
            </a:pPr>
            <a:endParaRPr b="0" lang="es-AR" sz="1200" spc="-1" strike="noStrike">
              <a:latin typeface="Arial"/>
            </a:endParaRPr>
          </a:p>
        </p:txBody>
      </p:sp>
      <p:sp>
        <p:nvSpPr>
          <p:cNvPr id="330" name="Google Shape;305;p46"/>
          <p:cNvSpPr/>
          <p:nvPr/>
        </p:nvSpPr>
        <p:spPr>
          <a:xfrm>
            <a:off x="4456080" y="1364760"/>
            <a:ext cx="699120" cy="57888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s-419" sz="1200" spc="-1" strike="noStrike">
                <a:solidFill>
                  <a:srgbClr val="000000"/>
                </a:solidFill>
                <a:latin typeface="Roboto"/>
                <a:ea typeface="Roboto"/>
              </a:rPr>
              <a:t>0</a:t>
            </a:r>
            <a:endParaRPr b="0" lang="es-AR" sz="1200" spc="-1" strike="noStrike">
              <a:latin typeface="Arial"/>
            </a:endParaRPr>
          </a:p>
          <a:p>
            <a:pPr>
              <a:lnSpc>
                <a:spcPct val="100000"/>
              </a:lnSpc>
              <a:tabLst>
                <a:tab algn="l" pos="0"/>
              </a:tabLst>
            </a:pPr>
            <a:endParaRPr b="0" lang="es-AR"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Google Shape;115;p29"/>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3400" spc="-1" strike="noStrike">
                <a:solidFill>
                  <a:srgbClr val="6f36a7"/>
                </a:solidFill>
                <a:latin typeface="Roboto"/>
                <a:ea typeface="Roboto"/>
              </a:rPr>
              <a:t>Contenidos</a:t>
            </a:r>
            <a:endParaRPr b="0" lang="es-AR" sz="3400" spc="-1" strike="noStrike">
              <a:solidFill>
                <a:srgbClr val="000000"/>
              </a:solidFill>
              <a:latin typeface="Arial"/>
            </a:endParaRPr>
          </a:p>
        </p:txBody>
      </p:sp>
      <p:sp>
        <p:nvSpPr>
          <p:cNvPr id="209" name="Google Shape;116;p29"/>
          <p:cNvSpPr txBox="1"/>
          <p:nvPr/>
        </p:nvSpPr>
        <p:spPr>
          <a:xfrm>
            <a:off x="475200" y="1265400"/>
            <a:ext cx="7886520" cy="276120"/>
          </a:xfrm>
          <a:prstGeom prst="rect">
            <a:avLst/>
          </a:prstGeom>
          <a:noFill/>
          <a:ln w="0">
            <a:noFill/>
          </a:ln>
        </p:spPr>
        <p:txBody>
          <a:bodyPr lIns="0" rIns="0" tIns="0" bIns="0">
            <a:noAutofit/>
          </a:bodyPr>
          <a:p>
            <a:pPr marL="914400" indent="-228240">
              <a:lnSpc>
                <a:spcPct val="200000"/>
              </a:lnSpc>
              <a:tabLst>
                <a:tab algn="l" pos="0"/>
              </a:tabLst>
            </a:pPr>
            <a:r>
              <a:rPr b="0" lang="es-419" sz="1700" spc="-1" strike="noStrike">
                <a:solidFill>
                  <a:srgbClr val="3d2262"/>
                </a:solidFill>
                <a:latin typeface="Roboto"/>
                <a:ea typeface="Roboto"/>
              </a:rPr>
              <a:t>¿Que es la Teoría de Juegos? Juegos cooperativos y sus propiedades </a:t>
            </a:r>
            <a:endParaRPr b="0" lang="es-AR" sz="1700" spc="-1" strike="noStrike">
              <a:latin typeface="Arial"/>
            </a:endParaRPr>
          </a:p>
          <a:p>
            <a:pPr marL="914400" indent="-228240">
              <a:lnSpc>
                <a:spcPct val="200000"/>
              </a:lnSpc>
              <a:tabLst>
                <a:tab algn="l" pos="0"/>
              </a:tabLst>
            </a:pPr>
            <a:r>
              <a:rPr b="0" lang="es-419" sz="1700" spc="-1" strike="noStrike">
                <a:solidFill>
                  <a:srgbClr val="3d2262"/>
                </a:solidFill>
                <a:latin typeface="Roboto"/>
                <a:ea typeface="Roboto"/>
              </a:rPr>
              <a:t>Valor de Shapley aplicado al Machine Learning:</a:t>
            </a:r>
            <a:endParaRPr b="0" lang="es-AR" sz="1700" spc="-1" strike="noStrike">
              <a:latin typeface="Arial"/>
            </a:endParaRPr>
          </a:p>
          <a:p>
            <a:pPr marL="1828800" indent="-279000">
              <a:lnSpc>
                <a:spcPct val="200000"/>
              </a:lnSpc>
              <a:buClr>
                <a:srgbClr val="000000"/>
              </a:buClr>
              <a:buFont typeface="Roboto"/>
              <a:buChar char="➔"/>
              <a:tabLst>
                <a:tab algn="l" pos="0"/>
              </a:tabLst>
            </a:pPr>
            <a:r>
              <a:rPr b="0" lang="es-419" sz="1700" spc="-1" strike="noStrike">
                <a:solidFill>
                  <a:srgbClr val="3d2262"/>
                </a:solidFill>
                <a:latin typeface="Roboto"/>
                <a:ea typeface="Roboto"/>
              </a:rPr>
              <a:t>Shapley Value Regression</a:t>
            </a:r>
            <a:endParaRPr b="0" lang="es-AR" sz="1700" spc="-1" strike="noStrike">
              <a:latin typeface="Arial"/>
            </a:endParaRPr>
          </a:p>
          <a:p>
            <a:pPr marL="1828800" indent="-279000">
              <a:lnSpc>
                <a:spcPct val="200000"/>
              </a:lnSpc>
              <a:buClr>
                <a:srgbClr val="000000"/>
              </a:buClr>
              <a:buFont typeface="Roboto"/>
              <a:buChar char="➔"/>
              <a:tabLst>
                <a:tab algn="l" pos="0"/>
              </a:tabLst>
            </a:pPr>
            <a:r>
              <a:rPr b="0" lang="es-419" sz="1700" spc="-1" strike="noStrike">
                <a:solidFill>
                  <a:srgbClr val="3d2262"/>
                </a:solidFill>
                <a:latin typeface="Roboto"/>
                <a:ea typeface="Roboto"/>
              </a:rPr>
              <a:t>SHAP: Interpretable Black Box Models</a:t>
            </a:r>
            <a:endParaRPr b="0" lang="es-AR" sz="1700" spc="-1" strike="noStrike">
              <a:latin typeface="Arial"/>
            </a:endParaRPr>
          </a:p>
          <a:p>
            <a:pPr>
              <a:lnSpc>
                <a:spcPct val="200000"/>
              </a:lnSpc>
              <a:tabLst>
                <a:tab algn="l" pos="0"/>
              </a:tabLst>
            </a:pPr>
            <a:r>
              <a:rPr b="0" lang="es-419" sz="1700" spc="-1" strike="noStrike">
                <a:solidFill>
                  <a:srgbClr val="3d2262"/>
                </a:solidFill>
                <a:latin typeface="Roboto"/>
                <a:ea typeface="Roboto"/>
              </a:rPr>
              <a:t>	</a:t>
            </a:r>
            <a:r>
              <a:rPr b="0" lang="es-419" sz="1700" spc="-1" strike="noStrike">
                <a:solidFill>
                  <a:srgbClr val="3d2262"/>
                </a:solidFill>
                <a:latin typeface="Roboto"/>
                <a:ea typeface="Roboto"/>
              </a:rPr>
              <a:t>	</a:t>
            </a:r>
            <a:r>
              <a:rPr b="0" lang="es-419" sz="1700" spc="-1" strike="noStrike">
                <a:solidFill>
                  <a:srgbClr val="3d2262"/>
                </a:solidFill>
                <a:latin typeface="Roboto"/>
                <a:ea typeface="Roboto"/>
              </a:rPr>
              <a:t>Ventajas y Desventajas de usar Shapley Values</a:t>
            </a:r>
            <a:endParaRPr b="0" lang="es-AR" sz="1700" spc="-1" strike="noStrike">
              <a:latin typeface="Arial"/>
            </a:endParaRPr>
          </a:p>
          <a:p>
            <a:pPr marL="3200400">
              <a:lnSpc>
                <a:spcPct val="200000"/>
              </a:lnSpc>
              <a:tabLst>
                <a:tab algn="l" pos="0"/>
              </a:tabLst>
            </a:pPr>
            <a:endParaRPr b="0" lang="es-AR" sz="17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Google Shape;310;p47"/>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332" name="Google Shape;311;p47"/>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Shapley Value Regression</a:t>
            </a:r>
            <a:endParaRPr b="0" lang="es-AR" sz="1700" spc="-1" strike="noStrike">
              <a:latin typeface="Arial"/>
            </a:endParaRPr>
          </a:p>
        </p:txBody>
      </p:sp>
      <p:sp>
        <p:nvSpPr>
          <p:cNvPr id="333" name="Google Shape;312;p47"/>
          <p:cNvSpPr txBox="1"/>
          <p:nvPr/>
        </p:nvSpPr>
        <p:spPr>
          <a:xfrm>
            <a:off x="201960" y="1123200"/>
            <a:ext cx="8790120" cy="572400"/>
          </a:xfrm>
          <a:prstGeom prst="rect">
            <a:avLst/>
          </a:prstGeom>
          <a:noFill/>
          <a:ln w="0">
            <a:noFill/>
          </a:ln>
        </p:spPr>
        <p:txBody>
          <a:bodyPr tIns="91440" bIns="91440">
            <a:noAutofit/>
          </a:bodyPr>
          <a:p>
            <a:pPr>
              <a:lnSpc>
                <a:spcPct val="115000"/>
              </a:lnSpc>
              <a:tabLst>
                <a:tab algn="l" pos="0"/>
              </a:tabLst>
            </a:pPr>
            <a:r>
              <a:rPr b="0" lang="es-419" sz="1600" spc="-1" strike="noStrike" u="sng">
                <a:solidFill>
                  <a:srgbClr val="595959"/>
                </a:solidFill>
                <a:uFillTx/>
                <a:latin typeface="Roboto"/>
                <a:ea typeface="Roboto"/>
              </a:rPr>
              <a:t>Solución:</a:t>
            </a:r>
            <a:r>
              <a:rPr b="0" lang="es-419" sz="1600" spc="-1" strike="noStrike">
                <a:solidFill>
                  <a:srgbClr val="595959"/>
                </a:solidFill>
                <a:latin typeface="Roboto"/>
                <a:ea typeface="Roboto"/>
              </a:rPr>
              <a:t> descomposición del R2 a través del método de Shapley</a:t>
            </a:r>
            <a:endParaRPr b="0" lang="es-AR" sz="1600" spc="-1" strike="noStrike">
              <a:solidFill>
                <a:srgbClr val="000000"/>
              </a:solidFill>
              <a:latin typeface="Arial"/>
            </a:endParaRPr>
          </a:p>
          <a:p>
            <a:pPr>
              <a:lnSpc>
                <a:spcPct val="115000"/>
              </a:lnSpc>
              <a:spcBef>
                <a:spcPts val="1599"/>
              </a:spcBef>
              <a:tabLst>
                <a:tab algn="l" pos="0"/>
              </a:tabLst>
            </a:pPr>
            <a:endParaRPr b="0" lang="es-AR" sz="1600" spc="-1" strike="noStrike">
              <a:solidFill>
                <a:srgbClr val="000000"/>
              </a:solidFill>
              <a:latin typeface="Arial"/>
            </a:endParaRPr>
          </a:p>
          <a:p>
            <a:pPr>
              <a:lnSpc>
                <a:spcPct val="115000"/>
              </a:lnSpc>
              <a:spcBef>
                <a:spcPts val="1599"/>
              </a:spcBef>
              <a:tabLst>
                <a:tab algn="l" pos="0"/>
              </a:tabLst>
            </a:pPr>
            <a:endParaRPr b="0" lang="es-AR" sz="1600" spc="-1" strike="noStrike">
              <a:solidFill>
                <a:srgbClr val="000000"/>
              </a:solidFill>
              <a:latin typeface="Arial"/>
            </a:endParaRPr>
          </a:p>
          <a:p>
            <a:pPr>
              <a:lnSpc>
                <a:spcPct val="115000"/>
              </a:lnSpc>
              <a:spcBef>
                <a:spcPts val="1599"/>
              </a:spcBef>
              <a:tabLst>
                <a:tab algn="l" pos="0"/>
              </a:tabLst>
            </a:pPr>
            <a:endParaRPr b="0" lang="es-AR" sz="1600" spc="-1" strike="noStrike">
              <a:solidFill>
                <a:srgbClr val="000000"/>
              </a:solidFill>
              <a:latin typeface="Arial"/>
            </a:endParaRPr>
          </a:p>
          <a:p>
            <a:pPr>
              <a:lnSpc>
                <a:spcPct val="115000"/>
              </a:lnSpc>
              <a:spcBef>
                <a:spcPts val="1599"/>
              </a:spcBef>
              <a:tabLst>
                <a:tab algn="l" pos="0"/>
              </a:tabLst>
            </a:pPr>
            <a:endParaRPr b="0" lang="es-AR" sz="1600" spc="-1" strike="noStrike">
              <a:solidFill>
                <a:srgbClr val="000000"/>
              </a:solidFill>
              <a:latin typeface="Arial"/>
            </a:endParaRPr>
          </a:p>
          <a:p>
            <a:pPr>
              <a:lnSpc>
                <a:spcPct val="115000"/>
              </a:lnSpc>
              <a:spcBef>
                <a:spcPts val="1599"/>
              </a:spcBef>
              <a:tabLst>
                <a:tab algn="l" pos="0"/>
              </a:tabLst>
            </a:pPr>
            <a:r>
              <a:rPr b="0" lang="es-419" sz="1800" spc="-1" strike="noStrike">
                <a:solidFill>
                  <a:srgbClr val="595959"/>
                </a:solidFill>
                <a:latin typeface="Roboto"/>
                <a:ea typeface="Roboto"/>
              </a:rPr>
              <a:t> </a:t>
            </a:r>
            <a:endParaRPr b="0" lang="es-AR" sz="1800" spc="-1" strike="noStrike">
              <a:solidFill>
                <a:srgbClr val="000000"/>
              </a:solidFill>
              <a:latin typeface="Arial"/>
            </a:endParaRPr>
          </a:p>
          <a:p>
            <a:pPr>
              <a:lnSpc>
                <a:spcPct val="115000"/>
              </a:lnSpc>
              <a:spcBef>
                <a:spcPts val="1599"/>
              </a:spcBef>
              <a:tabLst>
                <a:tab algn="l" pos="0"/>
              </a:tabLst>
            </a:pPr>
            <a:endParaRPr b="0" lang="es-AR" sz="1800" spc="-1" strike="noStrike">
              <a:solidFill>
                <a:srgbClr val="000000"/>
              </a:solidFill>
              <a:latin typeface="Arial"/>
            </a:endParaRPr>
          </a:p>
          <a:p>
            <a:pPr marL="914400">
              <a:lnSpc>
                <a:spcPct val="115000"/>
              </a:lnSpc>
              <a:spcBef>
                <a:spcPts val="1599"/>
              </a:spcBef>
              <a:spcAft>
                <a:spcPts val="1599"/>
              </a:spcAft>
              <a:tabLst>
                <a:tab algn="l" pos="0"/>
              </a:tabLst>
            </a:pPr>
            <a:endParaRPr b="0" lang="es-AR" sz="1800" spc="-1" strike="noStrike">
              <a:solidFill>
                <a:srgbClr val="000000"/>
              </a:solidFill>
              <a:latin typeface="Arial"/>
            </a:endParaRPr>
          </a:p>
        </p:txBody>
      </p:sp>
      <p:graphicFrame>
        <p:nvGraphicFramePr>
          <p:cNvPr id="334" name="Google Shape;313;p47"/>
          <p:cNvGraphicFramePr/>
          <p:nvPr/>
        </p:nvGraphicFramePr>
        <p:xfrm>
          <a:off x="245160" y="1823760"/>
          <a:ext cx="1914840" cy="4174560"/>
        </p:xfrm>
        <a:graphic>
          <a:graphicData uri="http://schemas.openxmlformats.org/drawingml/2006/table">
            <a:tbl>
              <a:tblPr/>
              <a:tblGrid>
                <a:gridCol w="1195200"/>
                <a:gridCol w="719640"/>
              </a:tblGrid>
              <a:tr h="397440">
                <a:tc>
                  <a:txBody>
                    <a:bodyPr lIns="91080" rIns="91080" tIns="91080" bIns="91080">
                      <a:noAutofit/>
                    </a:bodyPr>
                    <a:p>
                      <a:pPr algn="ctr">
                        <a:lnSpc>
                          <a:spcPct val="100000"/>
                        </a:lnSpc>
                        <a:tabLst>
                          <a:tab algn="l" pos="0"/>
                        </a:tabLst>
                      </a:pPr>
                      <a:r>
                        <a:rPr b="1" lang="es-419" sz="1200" spc="-1" strike="noStrike">
                          <a:solidFill>
                            <a:srgbClr val="000000"/>
                          </a:solidFill>
                          <a:latin typeface="Roboto"/>
                          <a:ea typeface="Roboto"/>
                        </a:rPr>
                        <a:t>Modelo</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9fc5e8"/>
                    </a:solidFill>
                  </a:tcPr>
                </a:tc>
                <a:tc>
                  <a:txBody>
                    <a:bodyPr lIns="91080" rIns="91080" tIns="91080" bIns="91080">
                      <a:noAutofit/>
                    </a:bodyPr>
                    <a:p>
                      <a:pPr algn="ctr">
                        <a:lnSpc>
                          <a:spcPct val="100000"/>
                        </a:lnSpc>
                        <a:tabLst>
                          <a:tab algn="l" pos="0"/>
                        </a:tabLst>
                      </a:pPr>
                      <a:r>
                        <a:rPr b="1" lang="es-419" sz="1200" spc="-1" strike="noStrike">
                          <a:solidFill>
                            <a:srgbClr val="000000"/>
                          </a:solidFill>
                          <a:latin typeface="Roboto"/>
                          <a:ea typeface="Roboto"/>
                        </a:rPr>
                        <a:t>R2</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9fc5e8"/>
                    </a:solidFill>
                  </a:tcPr>
                </a:tc>
              </a:tr>
              <a:tr h="539640">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x1, x2, x3</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0.5877</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x2, x3</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0.5478</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x1, x3</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0.4251</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x1, x2</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0.5823</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x3</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0.2442</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x2</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0.5403</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x1</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tabLst>
                          <a:tab algn="l" pos="0"/>
                        </a:tabLst>
                      </a:pPr>
                      <a:r>
                        <a:rPr b="0" lang="es-419" sz="1200" spc="-1" strike="noStrike">
                          <a:solidFill>
                            <a:srgbClr val="000000"/>
                          </a:solidFill>
                          <a:latin typeface="Roboto"/>
                          <a:ea typeface="Roboto"/>
                        </a:rPr>
                        <a:t>0.3306</a:t>
                      </a:r>
                      <a:endParaRPr b="0" lang="es-AR"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335" name="Google Shape;314;p47"/>
          <p:cNvSpPr/>
          <p:nvPr/>
        </p:nvSpPr>
        <p:spPr>
          <a:xfrm>
            <a:off x="2336040" y="1823760"/>
            <a:ext cx="7161120" cy="190476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s-419" sz="1100" spc="-1" strike="noStrike">
                <a:solidFill>
                  <a:srgbClr val="000000"/>
                </a:solidFill>
                <a:latin typeface="Roboto"/>
                <a:ea typeface="Roboto"/>
              </a:rPr>
              <a:t>SV(x1) = [0.3306 + [(0.5823-0.5403) + (0.4251-0.2442)]/2 + (0.5877-0.5478)]/3 = 0.1607</a:t>
            </a: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r>
              <a:rPr b="0" lang="es-419" sz="1100" spc="-1" strike="noStrike">
                <a:solidFill>
                  <a:srgbClr val="000000"/>
                </a:solidFill>
                <a:latin typeface="Roboto"/>
                <a:ea typeface="Roboto"/>
              </a:rPr>
              <a:t>SV(x2) = [0.5403 + [(0.5823-0.3306) + (0.5478-0.2442)]/2 + (0.5877-0.4251)]/3 = 0.3268</a:t>
            </a: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r>
              <a:rPr b="0" lang="es-419" sz="1100" spc="-1" strike="noStrike">
                <a:solidFill>
                  <a:srgbClr val="000000"/>
                </a:solidFill>
                <a:latin typeface="Roboto"/>
                <a:ea typeface="Roboto"/>
              </a:rPr>
              <a:t>SV(x3) = [0.2442 + [(0.4251-0.3306) + (0.5478-0.5403)]/2 + (0.5877-0.5823)]/3 = 0.1002</a:t>
            </a:r>
            <a:r>
              <a:rPr b="0" lang="es-419" sz="1100" spc="-1" strike="noStrike">
                <a:solidFill>
                  <a:srgbClr val="000000"/>
                </a:solidFill>
                <a:latin typeface="Arial"/>
                <a:ea typeface="Arial"/>
              </a:rPr>
              <a:t> </a:t>
            </a: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endParaRPr b="0" lang="es-AR" sz="1100" spc="-1" strike="noStrike">
              <a:latin typeface="Arial"/>
            </a:endParaRPr>
          </a:p>
          <a:p>
            <a:pPr>
              <a:lnSpc>
                <a:spcPct val="100000"/>
              </a:lnSpc>
              <a:tabLst>
                <a:tab algn="l" pos="0"/>
              </a:tabLst>
            </a:pPr>
            <a:endParaRPr b="0" lang="es-AR" sz="1100" spc="-1" strike="noStrike">
              <a:latin typeface="Arial"/>
            </a:endParaRPr>
          </a:p>
          <a:p>
            <a:pPr algn="ctr">
              <a:lnSpc>
                <a:spcPct val="100000"/>
              </a:lnSpc>
              <a:tabLst>
                <a:tab algn="l" pos="0"/>
              </a:tabLst>
            </a:pPr>
            <a:r>
              <a:rPr b="0" lang="es-419" sz="1400" spc="-1" strike="noStrike">
                <a:solidFill>
                  <a:srgbClr val="000000"/>
                </a:solidFill>
                <a:latin typeface="Arial"/>
                <a:ea typeface="Arial"/>
              </a:rPr>
              <a:t>        </a:t>
            </a:r>
            <a:endParaRPr b="0" lang="es-AR" sz="1400" spc="-1" strike="noStrike">
              <a:latin typeface="Arial"/>
            </a:endParaRPr>
          </a:p>
        </p:txBody>
      </p:sp>
      <p:sp>
        <p:nvSpPr>
          <p:cNvPr id="336" name="Google Shape;315;p47"/>
          <p:cNvSpPr/>
          <p:nvPr/>
        </p:nvSpPr>
        <p:spPr>
          <a:xfrm>
            <a:off x="3097800" y="3876120"/>
            <a:ext cx="5028120" cy="689760"/>
          </a:xfrm>
          <a:prstGeom prst="rect">
            <a:avLst/>
          </a:prstGeom>
          <a:solidFill>
            <a:srgbClr val="9fc5e8"/>
          </a:solidFill>
          <a:ln w="9525">
            <a:solidFill>
              <a:srgbClr val="595959"/>
            </a:solidFill>
            <a:round/>
          </a:ln>
        </p:spPr>
        <p:style>
          <a:lnRef idx="0"/>
          <a:fillRef idx="0"/>
          <a:effectRef idx="0"/>
          <a:fontRef idx="minor"/>
        </p:style>
        <p:txBody>
          <a:bodyPr tIns="91440" bIns="91440" anchor="ctr">
            <a:noAutofit/>
          </a:bodyPr>
          <a:p>
            <a:pPr algn="ctr">
              <a:lnSpc>
                <a:spcPct val="100000"/>
              </a:lnSpc>
              <a:tabLst>
                <a:tab algn="l" pos="0"/>
              </a:tabLst>
            </a:pPr>
            <a:r>
              <a:rPr b="0" lang="es-419" sz="1400" spc="-1" strike="noStrike">
                <a:solidFill>
                  <a:srgbClr val="000000"/>
                </a:solidFill>
                <a:latin typeface="Arial"/>
                <a:ea typeface="Arial"/>
              </a:rPr>
              <a:t>R2(Y/x1, x2, x3) =  0.5877 = SV(x1) + SV(x2) + SV(x3) </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Google Shape;320;p48"/>
          <p:cNvSpPr/>
          <p:nvPr/>
        </p:nvSpPr>
        <p:spPr>
          <a:xfrm>
            <a:off x="1002960" y="1112400"/>
            <a:ext cx="7004520" cy="1140840"/>
          </a:xfrm>
          <a:prstGeom prst="rect">
            <a:avLst/>
          </a:prstGeom>
          <a:noFill/>
          <a:ln w="0">
            <a:noFill/>
          </a:ln>
        </p:spPr>
        <p:style>
          <a:lnRef idx="0"/>
          <a:fillRef idx="0"/>
          <a:effectRef idx="0"/>
          <a:fontRef idx="minor"/>
        </p:style>
        <p:txBody>
          <a:bodyPr lIns="0" rIns="0" tIns="0" bIns="0">
            <a:noAutofit/>
          </a:bodyPr>
          <a:p>
            <a:pPr algn="ctr">
              <a:lnSpc>
                <a:spcPct val="100000"/>
              </a:lnSpc>
              <a:tabLst>
                <a:tab algn="l" pos="0"/>
              </a:tabLst>
            </a:pPr>
            <a:r>
              <a:rPr b="1" lang="es-419" sz="4600" spc="-1" strike="noStrike">
                <a:solidFill>
                  <a:srgbClr val="ffffff"/>
                </a:solidFill>
                <a:latin typeface="Poppins"/>
                <a:ea typeface="Poppins"/>
              </a:rPr>
              <a:t>SHapley Additive exPlanations (SHAP):</a:t>
            </a:r>
            <a:endParaRPr b="0" lang="es-AR" sz="4600" spc="-1" strike="noStrike">
              <a:latin typeface="Arial"/>
            </a:endParaRPr>
          </a:p>
          <a:p>
            <a:pPr algn="ctr">
              <a:lnSpc>
                <a:spcPct val="100000"/>
              </a:lnSpc>
              <a:tabLst>
                <a:tab algn="l" pos="0"/>
              </a:tabLst>
            </a:pPr>
            <a:endParaRPr b="0" lang="es-AR" sz="4600" spc="-1" strike="noStrike">
              <a:latin typeface="Arial"/>
            </a:endParaRPr>
          </a:p>
          <a:p>
            <a:pPr algn="ctr">
              <a:lnSpc>
                <a:spcPct val="100000"/>
              </a:lnSpc>
              <a:tabLst>
                <a:tab algn="l" pos="0"/>
              </a:tabLst>
            </a:pPr>
            <a:r>
              <a:rPr b="1" lang="es-419" sz="3500" spc="-1" strike="noStrike">
                <a:solidFill>
                  <a:srgbClr val="ffffff"/>
                </a:solidFill>
                <a:latin typeface="Poppins"/>
                <a:ea typeface="Poppins"/>
              </a:rPr>
              <a:t>Interpretable Black-box Models</a:t>
            </a:r>
            <a:endParaRPr b="0" lang="es-AR" sz="3500" spc="-1" strike="noStrike">
              <a:latin typeface="Arial"/>
            </a:endParaRPr>
          </a:p>
          <a:p>
            <a:pPr marL="12600" algn="ctr">
              <a:lnSpc>
                <a:spcPct val="111000"/>
              </a:lnSpc>
              <a:spcBef>
                <a:spcPts val="499"/>
              </a:spcBef>
              <a:tabLst>
                <a:tab algn="l" pos="0"/>
              </a:tabLst>
            </a:pPr>
            <a:endParaRPr b="0" lang="es-AR" sz="35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Google Shape;325;p49"/>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339" name="Google Shape;326;p49"/>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Interpretable Black-Box Models</a:t>
            </a:r>
            <a:endParaRPr b="0" lang="es-AR" sz="1700" spc="-1" strike="noStrike">
              <a:latin typeface="Arial"/>
            </a:endParaRPr>
          </a:p>
        </p:txBody>
      </p:sp>
      <p:sp>
        <p:nvSpPr>
          <p:cNvPr id="340" name="Google Shape;327;p49"/>
          <p:cNvSpPr txBox="1"/>
          <p:nvPr/>
        </p:nvSpPr>
        <p:spPr>
          <a:xfrm>
            <a:off x="311760" y="1000080"/>
            <a:ext cx="8520120" cy="1826280"/>
          </a:xfrm>
          <a:prstGeom prst="rect">
            <a:avLst/>
          </a:prstGeom>
          <a:noFill/>
          <a:ln w="0">
            <a:noFill/>
          </a:ln>
        </p:spPr>
        <p:txBody>
          <a:bodyPr tIns="91440" bIns="91440">
            <a:noAutofit/>
          </a:bodyPr>
          <a:p>
            <a:pPr>
              <a:lnSpc>
                <a:spcPct val="115000"/>
              </a:lnSpc>
              <a:tabLst>
                <a:tab algn="l" pos="0"/>
              </a:tabLst>
            </a:pPr>
            <a:r>
              <a:rPr b="0" lang="es-419" sz="1800" spc="-1" strike="noStrike" u="sng">
                <a:solidFill>
                  <a:srgbClr val="595959"/>
                </a:solidFill>
                <a:uFillTx/>
                <a:latin typeface="Roboto"/>
                <a:ea typeface="Roboto"/>
              </a:rPr>
              <a:t>Motivación:</a:t>
            </a:r>
            <a:r>
              <a:rPr b="0" lang="es-419" sz="1800" spc="-1" strike="noStrike">
                <a:solidFill>
                  <a:srgbClr val="595959"/>
                </a:solidFill>
                <a:latin typeface="Roboto"/>
                <a:ea typeface="Roboto"/>
              </a:rPr>
              <a:t> imposibilidad de obtener explicabilidad de un modelo complejo, debido a que no se puede tener acceso a su estructura interna. </a:t>
            </a:r>
            <a:endParaRPr b="0" lang="es-AR" sz="1800" spc="-1" strike="noStrike">
              <a:solidFill>
                <a:srgbClr val="000000"/>
              </a:solidFill>
              <a:latin typeface="Arial"/>
            </a:endParaRPr>
          </a:p>
          <a:p>
            <a:pPr>
              <a:lnSpc>
                <a:spcPct val="115000"/>
              </a:lnSpc>
              <a:spcBef>
                <a:spcPts val="1599"/>
              </a:spcBef>
              <a:tabLst>
                <a:tab algn="l" pos="0"/>
              </a:tabLst>
            </a:pPr>
            <a:r>
              <a:rPr b="0" lang="es-419" sz="1800" spc="-1" strike="noStrike">
                <a:solidFill>
                  <a:srgbClr val="595959"/>
                </a:solidFill>
                <a:latin typeface="Roboto"/>
                <a:ea typeface="Roboto"/>
              </a:rPr>
              <a:t>Existe un trade-off entre el poder de predicción del modelo y su interpretabilidad. </a:t>
            </a:r>
            <a:endParaRPr b="0" lang="es-AR" sz="1800" spc="-1" strike="noStrike">
              <a:solidFill>
                <a:srgbClr val="000000"/>
              </a:solidFill>
              <a:latin typeface="Arial"/>
            </a:endParaRPr>
          </a:p>
          <a:p>
            <a:pPr marL="914400" indent="-342720">
              <a:lnSpc>
                <a:spcPct val="100000"/>
              </a:lnSpc>
              <a:spcBef>
                <a:spcPts val="1599"/>
              </a:spcBef>
              <a:buClr>
                <a:srgbClr val="000000"/>
              </a:buClr>
              <a:buFont typeface="Roboto"/>
              <a:buChar char="●"/>
              <a:tabLst>
                <a:tab algn="l" pos="0"/>
              </a:tabLst>
            </a:pPr>
            <a:r>
              <a:rPr b="0" lang="es-419" sz="1800" spc="-1" strike="noStrike">
                <a:solidFill>
                  <a:srgbClr val="595959"/>
                </a:solidFill>
                <a:latin typeface="Roboto"/>
                <a:ea typeface="Roboto"/>
              </a:rPr>
              <a:t>Support Vector Machines (SVM)</a:t>
            </a:r>
            <a:endParaRPr b="0" lang="es-AR" sz="1800" spc="-1" strike="noStrike">
              <a:solidFill>
                <a:srgbClr val="000000"/>
              </a:solidFill>
              <a:latin typeface="Arial"/>
            </a:endParaRPr>
          </a:p>
          <a:p>
            <a:pPr marL="914400" indent="-342720">
              <a:lnSpc>
                <a:spcPct val="100000"/>
              </a:lnSpc>
              <a:buClr>
                <a:srgbClr val="000000"/>
              </a:buClr>
              <a:buFont typeface="Roboto"/>
              <a:buChar char="●"/>
              <a:tabLst>
                <a:tab algn="l" pos="0"/>
              </a:tabLst>
            </a:pPr>
            <a:r>
              <a:rPr b="0" lang="es-419" sz="1800" spc="-1" strike="noStrike">
                <a:solidFill>
                  <a:srgbClr val="595959"/>
                </a:solidFill>
                <a:latin typeface="Roboto"/>
                <a:ea typeface="Roboto"/>
              </a:rPr>
              <a:t>Tree-based ensemble models: Random Forest, Gradient Boosting Machines, XGBoost</a:t>
            </a:r>
            <a:endParaRPr b="0" lang="es-AR" sz="1800" spc="-1" strike="noStrike">
              <a:solidFill>
                <a:srgbClr val="000000"/>
              </a:solidFill>
              <a:latin typeface="Arial"/>
            </a:endParaRPr>
          </a:p>
          <a:p>
            <a:pPr marL="914400" indent="-342720">
              <a:lnSpc>
                <a:spcPct val="100000"/>
              </a:lnSpc>
              <a:buClr>
                <a:srgbClr val="000000"/>
              </a:buClr>
              <a:buFont typeface="Roboto"/>
              <a:buChar char="●"/>
              <a:tabLst>
                <a:tab algn="l" pos="0"/>
              </a:tabLst>
            </a:pPr>
            <a:r>
              <a:rPr b="0" lang="es-419" sz="1800" spc="-1" strike="noStrike">
                <a:solidFill>
                  <a:srgbClr val="595959"/>
                </a:solidFill>
                <a:latin typeface="Roboto"/>
                <a:ea typeface="Roboto"/>
              </a:rPr>
              <a:t>Neural Networks</a:t>
            </a:r>
            <a:endParaRPr b="0" lang="es-AR" sz="1800" spc="-1" strike="noStrike">
              <a:solidFill>
                <a:srgbClr val="000000"/>
              </a:solidFill>
              <a:latin typeface="Arial"/>
            </a:endParaRPr>
          </a:p>
          <a:p>
            <a:pPr marL="914400" indent="-342720">
              <a:lnSpc>
                <a:spcPct val="100000"/>
              </a:lnSpc>
              <a:buClr>
                <a:srgbClr val="000000"/>
              </a:buClr>
              <a:buFont typeface="Roboto"/>
              <a:buChar char="●"/>
              <a:tabLst>
                <a:tab algn="l" pos="0"/>
              </a:tabLst>
            </a:pPr>
            <a:r>
              <a:rPr b="0" lang="es-419" sz="1800" spc="-1" strike="noStrike">
                <a:solidFill>
                  <a:srgbClr val="595959"/>
                </a:solidFill>
                <a:latin typeface="Roboto"/>
                <a:ea typeface="Roboto"/>
              </a:rPr>
              <a:t>Deep Neural Networks</a:t>
            </a:r>
            <a:endParaRPr b="0" lang="es-AR" sz="1800" spc="-1" strike="noStrike">
              <a:solidFill>
                <a:srgbClr val="000000"/>
              </a:solidFill>
              <a:latin typeface="Arial"/>
            </a:endParaRPr>
          </a:p>
          <a:p>
            <a:pPr marL="1828800">
              <a:lnSpc>
                <a:spcPct val="115000"/>
              </a:lnSpc>
              <a:spcBef>
                <a:spcPts val="1599"/>
              </a:spcBef>
              <a:spcAft>
                <a:spcPts val="1599"/>
              </a:spcAft>
              <a:tabLst>
                <a:tab algn="l" pos="0"/>
              </a:tabLst>
            </a:pP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1" name="Google Shape;332;p50"/>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342" name="Google Shape;333;p50"/>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SHAP - KernelSHAP</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343" name="Google Shape;334;p50"/>
          <p:cNvSpPr txBox="1"/>
          <p:nvPr/>
        </p:nvSpPr>
        <p:spPr>
          <a:xfrm>
            <a:off x="475200" y="2142000"/>
            <a:ext cx="7886520" cy="32364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Propiedades</a:t>
            </a:r>
            <a:endParaRPr b="0" lang="es-AR" sz="1700" spc="-1" strike="noStrike">
              <a:latin typeface="Arial"/>
            </a:endParaRPr>
          </a:p>
        </p:txBody>
      </p:sp>
      <p:sp>
        <p:nvSpPr>
          <p:cNvPr id="344" name="Google Shape;335;p50"/>
          <p:cNvSpPr/>
          <p:nvPr/>
        </p:nvSpPr>
        <p:spPr>
          <a:xfrm>
            <a:off x="363240" y="3965400"/>
            <a:ext cx="8277480" cy="1076760"/>
          </a:xfrm>
          <a:prstGeom prst="rect">
            <a:avLst/>
          </a:prstGeom>
          <a:noFill/>
          <a:ln w="0">
            <a:noFill/>
          </a:ln>
        </p:spPr>
        <p:style>
          <a:lnRef idx="0"/>
          <a:fillRef idx="0"/>
          <a:effectRef idx="0"/>
          <a:fontRef idx="minor"/>
        </p:style>
        <p:txBody>
          <a:bodyPr tIns="91440" bIns="91440">
            <a:spAutoFit/>
          </a:bodyPr>
          <a:p>
            <a:pPr marL="914400" indent="-279000">
              <a:lnSpc>
                <a:spcPct val="115000"/>
              </a:lnSpc>
              <a:buClr>
                <a:srgbClr val="000000"/>
              </a:buClr>
              <a:buFont typeface="Roboto"/>
              <a:buChar char="➢"/>
            </a:pPr>
            <a:r>
              <a:rPr b="1" lang="es-419" sz="1700" spc="-1" strike="noStrike">
                <a:solidFill>
                  <a:srgbClr val="3d2262"/>
                </a:solidFill>
                <a:latin typeface="Roboto"/>
                <a:ea typeface="Roboto"/>
              </a:rPr>
              <a:t>Consistencia:</a:t>
            </a:r>
            <a:r>
              <a:rPr b="0" lang="es-419" sz="1700" spc="-1" strike="noStrike">
                <a:solidFill>
                  <a:srgbClr val="3d2262"/>
                </a:solidFill>
                <a:latin typeface="Roboto"/>
                <a:ea typeface="Roboto"/>
              </a:rPr>
              <a:t> si un modelo cambia para que la contribución marginal de una feature aumente o se mantenga sin importar el resto, la misma no deberia reducirse.</a:t>
            </a:r>
            <a:endParaRPr b="0" lang="es-AR" sz="1700" spc="-1" strike="noStrike">
              <a:latin typeface="Arial"/>
            </a:endParaRPr>
          </a:p>
        </p:txBody>
      </p:sp>
      <p:sp>
        <p:nvSpPr>
          <p:cNvPr id="345" name="Google Shape;336;p50"/>
          <p:cNvSpPr/>
          <p:nvPr/>
        </p:nvSpPr>
        <p:spPr>
          <a:xfrm>
            <a:off x="349200" y="3362040"/>
            <a:ext cx="8217720" cy="480600"/>
          </a:xfrm>
          <a:prstGeom prst="rect">
            <a:avLst/>
          </a:prstGeom>
          <a:noFill/>
          <a:ln w="0">
            <a:noFill/>
          </a:ln>
        </p:spPr>
        <p:style>
          <a:lnRef idx="0"/>
          <a:fillRef idx="0"/>
          <a:effectRef idx="0"/>
          <a:fontRef idx="minor"/>
        </p:style>
        <p:txBody>
          <a:bodyPr tIns="91440" bIns="91440">
            <a:spAutoFit/>
          </a:bodyPr>
          <a:p>
            <a:pPr marL="914400" indent="-279000">
              <a:lnSpc>
                <a:spcPct val="115000"/>
              </a:lnSpc>
              <a:buClr>
                <a:srgbClr val="000000"/>
              </a:buClr>
              <a:buFont typeface="Roboto"/>
              <a:buChar char="➢"/>
            </a:pPr>
            <a:r>
              <a:rPr b="1" lang="es-419" sz="1700" spc="-1" strike="noStrike">
                <a:solidFill>
                  <a:srgbClr val="3d2262"/>
                </a:solidFill>
                <a:latin typeface="Roboto"/>
                <a:ea typeface="Roboto"/>
              </a:rPr>
              <a:t>Feature faltante</a:t>
            </a:r>
            <a:r>
              <a:rPr b="0" lang="es-419" sz="1700" spc="-1" strike="noStrike">
                <a:solidFill>
                  <a:srgbClr val="3d2262"/>
                </a:solidFill>
                <a:latin typeface="Roboto"/>
                <a:ea typeface="Roboto"/>
              </a:rPr>
              <a:t>: </a:t>
            </a:r>
            <a:r>
              <a:rPr b="0" lang="es-419" sz="1700" spc="-1" strike="noStrike">
                <a:solidFill>
                  <a:srgbClr val="000000"/>
                </a:solidFill>
                <a:latin typeface="Roboto"/>
                <a:ea typeface="Roboto"/>
              </a:rPr>
              <a:t>una feature faltante tiene un valor de 0</a:t>
            </a:r>
            <a:endParaRPr b="0" lang="es-AR" sz="1700" spc="-1" strike="noStrike">
              <a:latin typeface="Arial"/>
            </a:endParaRPr>
          </a:p>
        </p:txBody>
      </p:sp>
      <p:sp>
        <p:nvSpPr>
          <p:cNvPr id="346" name="Google Shape;337;p50"/>
          <p:cNvSpPr/>
          <p:nvPr/>
        </p:nvSpPr>
        <p:spPr>
          <a:xfrm>
            <a:off x="339120" y="2435400"/>
            <a:ext cx="8277480" cy="778680"/>
          </a:xfrm>
          <a:prstGeom prst="rect">
            <a:avLst/>
          </a:prstGeom>
          <a:noFill/>
          <a:ln w="0">
            <a:noFill/>
          </a:ln>
        </p:spPr>
        <p:style>
          <a:lnRef idx="0"/>
          <a:fillRef idx="0"/>
          <a:effectRef idx="0"/>
          <a:fontRef idx="minor"/>
        </p:style>
        <p:txBody>
          <a:bodyPr tIns="91440" bIns="91440">
            <a:spAutoFit/>
          </a:bodyPr>
          <a:p>
            <a:pPr marL="914400" indent="-279000">
              <a:lnSpc>
                <a:spcPct val="115000"/>
              </a:lnSpc>
              <a:buClr>
                <a:srgbClr val="000000"/>
              </a:buClr>
              <a:buFont typeface="Roboto"/>
              <a:buChar char="➢"/>
            </a:pPr>
            <a:r>
              <a:rPr b="1" lang="es-419" sz="1700" spc="-1" strike="noStrike">
                <a:solidFill>
                  <a:srgbClr val="3d2262"/>
                </a:solidFill>
                <a:latin typeface="Roboto"/>
                <a:ea typeface="Roboto"/>
              </a:rPr>
              <a:t>Precisión Local</a:t>
            </a:r>
            <a:r>
              <a:rPr b="0" lang="es-419" sz="1700" spc="-1" strike="noStrike">
                <a:solidFill>
                  <a:srgbClr val="3d2262"/>
                </a:solidFill>
                <a:latin typeface="Roboto"/>
                <a:ea typeface="Roboto"/>
              </a:rPr>
              <a:t>: la explicación del modelo concide con el modelo original</a:t>
            </a:r>
            <a:endParaRPr b="0" lang="es-AR" sz="1700" spc="-1" strike="noStrike">
              <a:latin typeface="Arial"/>
            </a:endParaRPr>
          </a:p>
        </p:txBody>
      </p:sp>
      <p:pic>
        <p:nvPicPr>
          <p:cNvPr id="347" name="Google Shape;338;p50" descr=""/>
          <p:cNvPicPr/>
          <p:nvPr/>
        </p:nvPicPr>
        <p:blipFill>
          <a:blip r:embed="rId1"/>
          <a:stretch/>
        </p:blipFill>
        <p:spPr>
          <a:xfrm>
            <a:off x="3278160" y="2805840"/>
            <a:ext cx="2400120" cy="676080"/>
          </a:xfrm>
          <a:prstGeom prst="rect">
            <a:avLst/>
          </a:prstGeom>
          <a:ln w="0">
            <a:noFill/>
          </a:ln>
        </p:spPr>
      </p:pic>
      <p:pic>
        <p:nvPicPr>
          <p:cNvPr id="348" name="Google Shape;339;p50" descr=""/>
          <p:cNvPicPr/>
          <p:nvPr/>
        </p:nvPicPr>
        <p:blipFill>
          <a:blip r:embed="rId2"/>
          <a:stretch/>
        </p:blipFill>
        <p:spPr>
          <a:xfrm>
            <a:off x="3675600" y="3709440"/>
            <a:ext cx="1485720" cy="333000"/>
          </a:xfrm>
          <a:prstGeom prst="rect">
            <a:avLst/>
          </a:prstGeom>
          <a:ln w="0">
            <a:noFill/>
          </a:ln>
        </p:spPr>
      </p:pic>
      <p:pic>
        <p:nvPicPr>
          <p:cNvPr id="349" name="Google Shape;340;p50" descr=""/>
          <p:cNvPicPr/>
          <p:nvPr/>
        </p:nvPicPr>
        <p:blipFill>
          <a:blip r:embed="rId3"/>
          <a:stretch/>
        </p:blipFill>
        <p:spPr>
          <a:xfrm>
            <a:off x="3638520" y="1163520"/>
            <a:ext cx="1866600" cy="599760"/>
          </a:xfrm>
          <a:prstGeom prst="rect">
            <a:avLst/>
          </a:prstGeom>
          <a:ln w="0">
            <a:noFill/>
          </a:ln>
        </p:spPr>
      </p:pic>
      <p:sp>
        <p:nvSpPr>
          <p:cNvPr id="350" name="Google Shape;341;p50"/>
          <p:cNvSpPr/>
          <p:nvPr/>
        </p:nvSpPr>
        <p:spPr>
          <a:xfrm flipH="1" rot="10800000">
            <a:off x="2979720" y="1463760"/>
            <a:ext cx="658800" cy="15120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351" name="Google Shape;342;p50"/>
          <p:cNvSpPr/>
          <p:nvPr/>
        </p:nvSpPr>
        <p:spPr>
          <a:xfrm>
            <a:off x="1551240" y="1274400"/>
            <a:ext cx="1428120" cy="707400"/>
          </a:xfrm>
          <a:prstGeom prst="rect">
            <a:avLst/>
          </a:prstGeom>
          <a:noFill/>
          <a:ln w="0">
            <a:noFill/>
          </a:ln>
        </p:spPr>
        <p:style>
          <a:lnRef idx="0"/>
          <a:fillRef idx="0"/>
          <a:effectRef idx="0"/>
          <a:fontRef idx="minor"/>
        </p:style>
        <p:txBody>
          <a:bodyPr tIns="91440" bIns="91440">
            <a:spAutoFit/>
          </a:bodyPr>
          <a:p>
            <a:pPr algn="ctr">
              <a:lnSpc>
                <a:spcPct val="115000"/>
              </a:lnSpc>
              <a:spcAft>
                <a:spcPts val="1599"/>
              </a:spcAft>
              <a:tabLst>
                <a:tab algn="l" pos="0"/>
              </a:tabLst>
            </a:pPr>
            <a:r>
              <a:rPr b="0" lang="es-419" sz="1500" spc="-1" strike="noStrike">
                <a:solidFill>
                  <a:srgbClr val="595959"/>
                </a:solidFill>
                <a:latin typeface="Roboto"/>
                <a:ea typeface="Roboto"/>
              </a:rPr>
              <a:t>Modelo explicativo</a:t>
            </a:r>
            <a:endParaRPr b="0" lang="es-AR" sz="1500" spc="-1" strike="noStrike">
              <a:latin typeface="Arial"/>
            </a:endParaRPr>
          </a:p>
        </p:txBody>
      </p:sp>
      <p:sp>
        <p:nvSpPr>
          <p:cNvPr id="352" name="Google Shape;343;p50"/>
          <p:cNvSpPr/>
          <p:nvPr/>
        </p:nvSpPr>
        <p:spPr>
          <a:xfrm>
            <a:off x="2830680" y="1848600"/>
            <a:ext cx="2102040" cy="707400"/>
          </a:xfrm>
          <a:prstGeom prst="rect">
            <a:avLst/>
          </a:prstGeom>
          <a:noFill/>
          <a:ln w="0">
            <a:noFill/>
          </a:ln>
        </p:spPr>
        <p:style>
          <a:lnRef idx="0"/>
          <a:fillRef idx="0"/>
          <a:effectRef idx="0"/>
          <a:fontRef idx="minor"/>
        </p:style>
        <p:txBody>
          <a:bodyPr tIns="91440" bIns="91440">
            <a:spAutoFit/>
          </a:bodyPr>
          <a:p>
            <a:pPr algn="ctr">
              <a:lnSpc>
                <a:spcPct val="115000"/>
              </a:lnSpc>
              <a:spcAft>
                <a:spcPts val="1599"/>
              </a:spcAft>
              <a:tabLst>
                <a:tab algn="l" pos="0"/>
              </a:tabLst>
            </a:pPr>
            <a:r>
              <a:rPr b="0" lang="es-419" sz="1500" spc="-1" strike="noStrike">
                <a:solidFill>
                  <a:srgbClr val="595959"/>
                </a:solidFill>
                <a:latin typeface="Roboto"/>
                <a:ea typeface="Roboto"/>
              </a:rPr>
              <a:t>Vector de coalisiones</a:t>
            </a:r>
            <a:endParaRPr b="0" lang="es-AR" sz="1500" spc="-1" strike="noStrike">
              <a:latin typeface="Arial"/>
            </a:endParaRPr>
          </a:p>
        </p:txBody>
      </p:sp>
      <p:sp>
        <p:nvSpPr>
          <p:cNvPr id="353" name="Google Shape;344;p50"/>
          <p:cNvSpPr/>
          <p:nvPr/>
        </p:nvSpPr>
        <p:spPr>
          <a:xfrm flipH="1" rot="10800000">
            <a:off x="3881520" y="1499040"/>
            <a:ext cx="81000" cy="34956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354" name="Google Shape;345;p50"/>
          <p:cNvSpPr/>
          <p:nvPr/>
        </p:nvSpPr>
        <p:spPr>
          <a:xfrm>
            <a:off x="5821920" y="936360"/>
            <a:ext cx="2891160" cy="707400"/>
          </a:xfrm>
          <a:prstGeom prst="rect">
            <a:avLst/>
          </a:prstGeom>
          <a:noFill/>
          <a:ln w="0">
            <a:noFill/>
          </a:ln>
        </p:spPr>
        <p:style>
          <a:lnRef idx="0"/>
          <a:fillRef idx="0"/>
          <a:effectRef idx="0"/>
          <a:fontRef idx="minor"/>
        </p:style>
        <p:txBody>
          <a:bodyPr tIns="91440" bIns="91440">
            <a:spAutoFit/>
          </a:bodyPr>
          <a:p>
            <a:pPr algn="ctr">
              <a:lnSpc>
                <a:spcPct val="115000"/>
              </a:lnSpc>
              <a:spcAft>
                <a:spcPts val="1599"/>
              </a:spcAft>
              <a:tabLst>
                <a:tab algn="l" pos="0"/>
              </a:tabLst>
            </a:pPr>
            <a:r>
              <a:rPr b="0" lang="es-419" sz="1500" spc="-1" strike="noStrike">
                <a:solidFill>
                  <a:srgbClr val="595959"/>
                </a:solidFill>
                <a:latin typeface="Roboto"/>
                <a:ea typeface="Roboto"/>
              </a:rPr>
              <a:t>Maximo tamaño de coalisión</a:t>
            </a:r>
            <a:endParaRPr b="0" lang="es-AR" sz="1500" spc="-1" strike="noStrike">
              <a:latin typeface="Arial"/>
            </a:endParaRPr>
          </a:p>
        </p:txBody>
      </p:sp>
      <p:sp>
        <p:nvSpPr>
          <p:cNvPr id="355" name="Google Shape;346;p50"/>
          <p:cNvSpPr/>
          <p:nvPr/>
        </p:nvSpPr>
        <p:spPr>
          <a:xfrm flipH="1">
            <a:off x="5017320" y="1144440"/>
            <a:ext cx="804240" cy="5112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356" name="Google Shape;347;p50"/>
          <p:cNvSpPr/>
          <p:nvPr/>
        </p:nvSpPr>
        <p:spPr>
          <a:xfrm>
            <a:off x="5946120" y="1539360"/>
            <a:ext cx="2891160" cy="444960"/>
          </a:xfrm>
          <a:prstGeom prst="rect">
            <a:avLst/>
          </a:prstGeom>
          <a:noFill/>
          <a:ln w="0">
            <a:noFill/>
          </a:ln>
        </p:spPr>
        <p:style>
          <a:lnRef idx="0"/>
          <a:fillRef idx="0"/>
          <a:effectRef idx="0"/>
          <a:fontRef idx="minor"/>
        </p:style>
        <p:txBody>
          <a:bodyPr tIns="91440" bIns="91440">
            <a:spAutoFit/>
          </a:bodyPr>
          <a:p>
            <a:pPr algn="ctr">
              <a:lnSpc>
                <a:spcPct val="115000"/>
              </a:lnSpc>
              <a:spcAft>
                <a:spcPts val="1599"/>
              </a:spcAft>
              <a:tabLst>
                <a:tab algn="l" pos="0"/>
              </a:tabLst>
            </a:pPr>
            <a:r>
              <a:rPr b="0" lang="es-419" sz="1500" spc="-1" strike="noStrike">
                <a:solidFill>
                  <a:srgbClr val="595959"/>
                </a:solidFill>
                <a:latin typeface="Roboto"/>
                <a:ea typeface="Roboto"/>
              </a:rPr>
              <a:t>Contribución del feature “j”</a:t>
            </a:r>
            <a:endParaRPr b="0" lang="es-AR" sz="1500" spc="-1" strike="noStrike">
              <a:latin typeface="Arial"/>
            </a:endParaRPr>
          </a:p>
        </p:txBody>
      </p:sp>
      <p:sp>
        <p:nvSpPr>
          <p:cNvPr id="357" name="Google Shape;348;p50"/>
          <p:cNvSpPr/>
          <p:nvPr/>
        </p:nvSpPr>
        <p:spPr>
          <a:xfrm rot="10800000">
            <a:off x="5172480" y="1603080"/>
            <a:ext cx="998640" cy="11772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58" name="Google Shape;353;p51"/>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359" name="Google Shape;354;p51"/>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SHAP - KernelSHAP</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360" name="Google Shape;355;p51"/>
          <p:cNvSpPr txBox="1"/>
          <p:nvPr/>
        </p:nvSpPr>
        <p:spPr>
          <a:xfrm>
            <a:off x="475200" y="960480"/>
            <a:ext cx="7886520" cy="32364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Proceso</a:t>
            </a:r>
            <a:endParaRPr b="0" lang="es-AR" sz="1700" spc="-1" strike="noStrike">
              <a:latin typeface="Arial"/>
            </a:endParaRPr>
          </a:p>
        </p:txBody>
      </p:sp>
      <p:sp>
        <p:nvSpPr>
          <p:cNvPr id="361" name="Google Shape;356;p51"/>
          <p:cNvSpPr/>
          <p:nvPr/>
        </p:nvSpPr>
        <p:spPr>
          <a:xfrm>
            <a:off x="190800" y="1284480"/>
            <a:ext cx="8277480" cy="3772440"/>
          </a:xfrm>
          <a:prstGeom prst="rect">
            <a:avLst/>
          </a:prstGeom>
          <a:noFill/>
          <a:ln w="0">
            <a:noFill/>
          </a:ln>
        </p:spPr>
        <p:style>
          <a:lnRef idx="0"/>
          <a:fillRef idx="0"/>
          <a:effectRef idx="0"/>
          <a:fontRef idx="minor"/>
        </p:style>
        <p:txBody>
          <a:bodyPr tIns="91440" bIns="91440">
            <a:spAutoFit/>
          </a:bodyPr>
          <a:p>
            <a:pPr marL="914400" indent="-279000">
              <a:lnSpc>
                <a:spcPct val="115000"/>
              </a:lnSpc>
              <a:buClr>
                <a:srgbClr val="000000"/>
              </a:buClr>
              <a:buFont typeface="Roboto"/>
              <a:buChar char="➢"/>
            </a:pPr>
            <a:r>
              <a:rPr b="0" lang="es-419" sz="1700" spc="-1" strike="noStrike">
                <a:solidFill>
                  <a:srgbClr val="3d2262"/>
                </a:solidFill>
                <a:latin typeface="Roboto"/>
                <a:ea typeface="Roboto"/>
              </a:rPr>
              <a:t>Se muestrean K coalisiones con combinaciones de features presentes y ausentes, las cuales se utilizan de dataset.</a:t>
            </a:r>
            <a:endParaRPr b="0" lang="es-AR" sz="1700" spc="-1" strike="noStrike">
              <a:latin typeface="Arial"/>
            </a:endParaRPr>
          </a:p>
          <a:p>
            <a:pPr marL="914400" indent="-279000">
              <a:lnSpc>
                <a:spcPct val="115000"/>
              </a:lnSpc>
              <a:buClr>
                <a:srgbClr val="000000"/>
              </a:buClr>
              <a:buFont typeface="Roboto"/>
              <a:buChar char="➢"/>
            </a:pPr>
            <a:r>
              <a:rPr b="0" lang="es-419" sz="1700" spc="-1" strike="noStrike">
                <a:solidFill>
                  <a:srgbClr val="3d2262"/>
                </a:solidFill>
                <a:latin typeface="Roboto"/>
                <a:ea typeface="Roboto"/>
              </a:rPr>
              <a:t>Se entrena un modelo de regresión lineal con las variables muestreadas (las presentes con su valor original y las ausentes con un valor random) y se utiliza como variable target la predicción del modelo original</a:t>
            </a:r>
            <a:endParaRPr b="0" lang="es-AR" sz="1700" spc="-1" strike="noStrike">
              <a:latin typeface="Arial"/>
            </a:endParaRPr>
          </a:p>
          <a:p>
            <a:pPr>
              <a:lnSpc>
                <a:spcPct val="115000"/>
              </a:lnSpc>
              <a:spcBef>
                <a:spcPts val="1599"/>
              </a:spcBef>
              <a:tabLst>
                <a:tab algn="l" pos="0"/>
              </a:tabLst>
            </a:pPr>
            <a:endParaRPr b="0" lang="es-AR" sz="1700" spc="-1" strike="noStrike">
              <a:latin typeface="Arial"/>
            </a:endParaRPr>
          </a:p>
          <a:p>
            <a:pPr>
              <a:lnSpc>
                <a:spcPct val="115000"/>
              </a:lnSpc>
              <a:spcBef>
                <a:spcPts val="1599"/>
              </a:spcBef>
              <a:tabLst>
                <a:tab algn="l" pos="0"/>
              </a:tabLst>
            </a:pPr>
            <a:endParaRPr b="0" lang="es-AR" sz="1700" spc="-1" strike="noStrike">
              <a:latin typeface="Arial"/>
            </a:endParaRPr>
          </a:p>
          <a:p>
            <a:pPr marL="914400" indent="-279000">
              <a:lnSpc>
                <a:spcPct val="115000"/>
              </a:lnSpc>
              <a:spcBef>
                <a:spcPts val="1599"/>
              </a:spcBef>
              <a:buClr>
                <a:srgbClr val="000000"/>
              </a:buClr>
              <a:buFont typeface="Roboto"/>
              <a:buChar char="➢"/>
              <a:tabLst>
                <a:tab algn="l" pos="0"/>
              </a:tabLst>
            </a:pPr>
            <a:r>
              <a:rPr b="0" lang="es-419" sz="1700" spc="-1" strike="noStrike">
                <a:solidFill>
                  <a:srgbClr val="3d2262"/>
                </a:solidFill>
                <a:latin typeface="Roboto"/>
                <a:ea typeface="Roboto"/>
              </a:rPr>
              <a:t>Los coeficientes del modelo lineal son retornados. Los mismos son los valores de Shapley </a:t>
            </a:r>
            <a:endParaRPr b="0" lang="es-AR" sz="1700" spc="-1" strike="noStrike">
              <a:latin typeface="Arial"/>
            </a:endParaRPr>
          </a:p>
        </p:txBody>
      </p:sp>
      <p:pic>
        <p:nvPicPr>
          <p:cNvPr id="362" name="Google Shape;357;p51" descr=""/>
          <p:cNvPicPr/>
          <p:nvPr/>
        </p:nvPicPr>
        <p:blipFill>
          <a:blip r:embed="rId1"/>
          <a:stretch/>
        </p:blipFill>
        <p:spPr>
          <a:xfrm>
            <a:off x="5577120" y="1666800"/>
            <a:ext cx="2381040" cy="294840"/>
          </a:xfrm>
          <a:prstGeom prst="rect">
            <a:avLst/>
          </a:prstGeom>
          <a:ln w="0">
            <a:noFill/>
          </a:ln>
        </p:spPr>
      </p:pic>
      <p:pic>
        <p:nvPicPr>
          <p:cNvPr id="363" name="Google Shape;358;p51" descr=""/>
          <p:cNvPicPr/>
          <p:nvPr/>
        </p:nvPicPr>
        <p:blipFill>
          <a:blip r:embed="rId2"/>
          <a:stretch/>
        </p:blipFill>
        <p:spPr>
          <a:xfrm>
            <a:off x="2881440" y="3258720"/>
            <a:ext cx="3381120" cy="590040"/>
          </a:xfrm>
          <a:prstGeom prst="rect">
            <a:avLst/>
          </a:prstGeom>
          <a:ln w="0">
            <a:noFill/>
          </a:ln>
        </p:spPr>
      </p:pic>
      <p:pic>
        <p:nvPicPr>
          <p:cNvPr id="364" name="Google Shape;359;p51" descr=""/>
          <p:cNvPicPr/>
          <p:nvPr/>
        </p:nvPicPr>
        <p:blipFill>
          <a:blip r:embed="rId3"/>
          <a:stretch/>
        </p:blipFill>
        <p:spPr>
          <a:xfrm>
            <a:off x="5180760" y="3756960"/>
            <a:ext cx="1771200" cy="618840"/>
          </a:xfrm>
          <a:prstGeom prst="rect">
            <a:avLst/>
          </a:prstGeom>
          <a:ln w="0">
            <a:noFill/>
          </a:ln>
        </p:spPr>
      </p:pic>
      <p:pic>
        <p:nvPicPr>
          <p:cNvPr id="365" name="Google Shape;360;p51" descr=""/>
          <p:cNvPicPr/>
          <p:nvPr/>
        </p:nvPicPr>
        <p:blipFill>
          <a:blip r:embed="rId4"/>
          <a:stretch/>
        </p:blipFill>
        <p:spPr>
          <a:xfrm>
            <a:off x="6616800" y="3158280"/>
            <a:ext cx="2238120" cy="666360"/>
          </a:xfrm>
          <a:prstGeom prst="rect">
            <a:avLst/>
          </a:prstGeom>
          <a:ln w="0">
            <a:noFill/>
          </a:ln>
        </p:spPr>
      </p:pic>
      <p:pic>
        <p:nvPicPr>
          <p:cNvPr id="366" name="Google Shape;361;p51" descr=""/>
          <p:cNvPicPr/>
          <p:nvPr/>
        </p:nvPicPr>
        <p:blipFill>
          <a:blip r:embed="rId5"/>
          <a:stretch/>
        </p:blipFill>
        <p:spPr>
          <a:xfrm>
            <a:off x="3544200" y="3928680"/>
            <a:ext cx="875880" cy="304560"/>
          </a:xfrm>
          <a:prstGeom prst="rect">
            <a:avLst/>
          </a:prstGeom>
          <a:ln w="0">
            <a:noFill/>
          </a:ln>
        </p:spPr>
      </p:pic>
      <p:pic>
        <p:nvPicPr>
          <p:cNvPr id="367" name="Google Shape;362;p51" descr=""/>
          <p:cNvPicPr/>
          <p:nvPr/>
        </p:nvPicPr>
        <p:blipFill>
          <a:blip r:embed="rId6"/>
          <a:stretch/>
        </p:blipFill>
        <p:spPr>
          <a:xfrm>
            <a:off x="8003880" y="4403880"/>
            <a:ext cx="276120" cy="276120"/>
          </a:xfrm>
          <a:prstGeom prst="rect">
            <a:avLst/>
          </a:prstGeom>
          <a:ln w="0">
            <a:noFill/>
          </a:ln>
        </p:spPr>
      </p:pic>
      <p:sp>
        <p:nvSpPr>
          <p:cNvPr id="368" name=""/>
          <p:cNvSpPr/>
          <p:nvPr/>
        </p:nvSpPr>
        <p:spPr>
          <a:xfrm>
            <a:off x="6022800" y="2939760"/>
            <a:ext cx="4320" cy="0"/>
          </a:xfrm>
          <a:prstGeom prst="line">
            <a:avLst/>
          </a:prstGeom>
          <a:ln w="54000">
            <a:solidFill>
              <a:srgbClr val="ff0000"/>
            </a:solidFill>
            <a:round/>
          </a:ln>
        </p:spPr>
        <p:style>
          <a:lnRef idx="0"/>
          <a:fillRef idx="0"/>
          <a:effectRef idx="0"/>
          <a:fontRef idx="minor"/>
        </p:style>
      </p:sp>
      <p:sp>
        <p:nvSpPr>
          <p:cNvPr id="369" name=""/>
          <p:cNvSpPr/>
          <p:nvPr/>
        </p:nvSpPr>
        <p:spPr>
          <a:xfrm>
            <a:off x="6022800" y="2939760"/>
            <a:ext cx="4320" cy="0"/>
          </a:xfrm>
          <a:prstGeom prst="line">
            <a:avLst/>
          </a:prstGeom>
          <a:ln w="54000">
            <a:solidFill>
              <a:srgbClr val="ff0000"/>
            </a:solidFill>
            <a:round/>
          </a:ln>
        </p:spPr>
        <p:style>
          <a:lnRef idx="0"/>
          <a:fillRef idx="0"/>
          <a:effectRef idx="0"/>
          <a:fontRef idx="minor"/>
        </p:style>
      </p:sp>
      <p:sp>
        <p:nvSpPr>
          <p:cNvPr id="370" name=""/>
          <p:cNvSpPr/>
          <p:nvPr/>
        </p:nvSpPr>
        <p:spPr>
          <a:xfrm flipV="1">
            <a:off x="6027120" y="2935440"/>
            <a:ext cx="4680" cy="4320"/>
          </a:xfrm>
          <a:prstGeom prst="line">
            <a:avLst/>
          </a:prstGeom>
          <a:ln w="54000">
            <a:solidFill>
              <a:srgbClr val="ff0000"/>
            </a:solidFill>
            <a:round/>
          </a:ln>
        </p:spPr>
        <p:style>
          <a:lnRef idx="0"/>
          <a:fillRef idx="0"/>
          <a:effectRef idx="0"/>
          <a:fontRef idx="minor"/>
        </p:style>
      </p:sp>
      <p:sp>
        <p:nvSpPr>
          <p:cNvPr id="371" name=""/>
          <p:cNvSpPr/>
          <p:nvPr/>
        </p:nvSpPr>
        <p:spPr>
          <a:xfrm flipV="1">
            <a:off x="6027120" y="2935440"/>
            <a:ext cx="4680" cy="4320"/>
          </a:xfrm>
          <a:prstGeom prst="line">
            <a:avLst/>
          </a:prstGeom>
          <a:ln w="54000">
            <a:solidFill>
              <a:srgbClr val="ff0000"/>
            </a:solidFill>
            <a:round/>
          </a:ln>
        </p:spPr>
        <p:style>
          <a:lnRef idx="0"/>
          <a:fillRef idx="0"/>
          <a:effectRef idx="0"/>
          <a:fontRef idx="minor"/>
        </p:style>
      </p:sp>
      <p:sp>
        <p:nvSpPr>
          <p:cNvPr id="372" name=""/>
          <p:cNvSpPr/>
          <p:nvPr/>
        </p:nvSpPr>
        <p:spPr>
          <a:xfrm>
            <a:off x="6031800" y="2935440"/>
            <a:ext cx="4320" cy="0"/>
          </a:xfrm>
          <a:prstGeom prst="line">
            <a:avLst/>
          </a:prstGeom>
          <a:ln w="54000">
            <a:solidFill>
              <a:srgbClr val="ff0000"/>
            </a:solidFill>
            <a:round/>
          </a:ln>
        </p:spPr>
        <p:style>
          <a:lnRef idx="0"/>
          <a:fillRef idx="0"/>
          <a:effectRef idx="0"/>
          <a:fontRef idx="minor"/>
        </p:style>
      </p:sp>
      <p:sp>
        <p:nvSpPr>
          <p:cNvPr id="373" name=""/>
          <p:cNvSpPr/>
          <p:nvPr/>
        </p:nvSpPr>
        <p:spPr>
          <a:xfrm>
            <a:off x="6031800" y="2935440"/>
            <a:ext cx="4320" cy="0"/>
          </a:xfrm>
          <a:prstGeom prst="line">
            <a:avLst/>
          </a:prstGeom>
          <a:ln w="54000">
            <a:solidFill>
              <a:srgbClr val="ff0000"/>
            </a:solidFill>
            <a:round/>
          </a:ln>
        </p:spPr>
        <p:style>
          <a:lnRef idx="0"/>
          <a:fillRef idx="0"/>
          <a:effectRef idx="0"/>
          <a:fontRef idx="minor"/>
        </p:style>
      </p:sp>
      <p:sp>
        <p:nvSpPr>
          <p:cNvPr id="374" name=""/>
          <p:cNvSpPr/>
          <p:nvPr/>
        </p:nvSpPr>
        <p:spPr>
          <a:xfrm flipV="1">
            <a:off x="6036120" y="2930760"/>
            <a:ext cx="4680" cy="4680"/>
          </a:xfrm>
          <a:prstGeom prst="line">
            <a:avLst/>
          </a:prstGeom>
          <a:ln w="54000">
            <a:solidFill>
              <a:srgbClr val="ff0000"/>
            </a:solidFill>
            <a:round/>
          </a:ln>
        </p:spPr>
        <p:style>
          <a:lnRef idx="0"/>
          <a:fillRef idx="0"/>
          <a:effectRef idx="0"/>
          <a:fontRef idx="minor"/>
        </p:style>
      </p:sp>
      <p:sp>
        <p:nvSpPr>
          <p:cNvPr id="375" name=""/>
          <p:cNvSpPr/>
          <p:nvPr/>
        </p:nvSpPr>
        <p:spPr>
          <a:xfrm flipV="1">
            <a:off x="6036120" y="2930760"/>
            <a:ext cx="4680" cy="4680"/>
          </a:xfrm>
          <a:prstGeom prst="line">
            <a:avLst/>
          </a:prstGeom>
          <a:ln w="54000">
            <a:solidFill>
              <a:srgbClr val="ff0000"/>
            </a:solidFill>
            <a:round/>
          </a:ln>
        </p:spPr>
        <p:style>
          <a:lnRef idx="0"/>
          <a:fillRef idx="0"/>
          <a:effectRef idx="0"/>
          <a:fontRef idx="minor"/>
        </p:style>
      </p:sp>
      <p:sp>
        <p:nvSpPr>
          <p:cNvPr id="376" name=""/>
          <p:cNvSpPr/>
          <p:nvPr/>
        </p:nvSpPr>
        <p:spPr>
          <a:xfrm>
            <a:off x="6040800" y="2930760"/>
            <a:ext cx="4320" cy="0"/>
          </a:xfrm>
          <a:prstGeom prst="line">
            <a:avLst/>
          </a:prstGeom>
          <a:ln w="54000">
            <a:solidFill>
              <a:srgbClr val="ff0000"/>
            </a:solidFill>
            <a:round/>
          </a:ln>
        </p:spPr>
        <p:style>
          <a:lnRef idx="0"/>
          <a:fillRef idx="0"/>
          <a:effectRef idx="0"/>
          <a:fontRef idx="minor"/>
        </p:style>
      </p:sp>
      <p:sp>
        <p:nvSpPr>
          <p:cNvPr id="377" name=""/>
          <p:cNvSpPr/>
          <p:nvPr/>
        </p:nvSpPr>
        <p:spPr>
          <a:xfrm>
            <a:off x="6040800" y="2930760"/>
            <a:ext cx="4320" cy="0"/>
          </a:xfrm>
          <a:prstGeom prst="line">
            <a:avLst/>
          </a:prstGeom>
          <a:ln w="5400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pic>
        <p:nvPicPr>
          <p:cNvPr id="378" name="Google Shape;367;p52" descr=""/>
          <p:cNvPicPr/>
          <p:nvPr/>
        </p:nvPicPr>
        <p:blipFill>
          <a:blip r:embed="rId1"/>
          <a:stretch/>
        </p:blipFill>
        <p:spPr>
          <a:xfrm>
            <a:off x="1014480" y="971640"/>
            <a:ext cx="7114680" cy="32000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79" name="Google Shape;372;p53"/>
          <p:cNvSpPr/>
          <p:nvPr/>
        </p:nvSpPr>
        <p:spPr>
          <a:xfrm>
            <a:off x="1002960" y="1660680"/>
            <a:ext cx="7004520" cy="1140840"/>
          </a:xfrm>
          <a:prstGeom prst="rect">
            <a:avLst/>
          </a:prstGeom>
          <a:noFill/>
          <a:ln w="0">
            <a:noFill/>
          </a:ln>
        </p:spPr>
        <p:style>
          <a:lnRef idx="0"/>
          <a:fillRef idx="0"/>
          <a:effectRef idx="0"/>
          <a:fontRef idx="minor"/>
        </p:style>
        <p:txBody>
          <a:bodyPr lIns="0" rIns="0" tIns="0" bIns="0">
            <a:noAutofit/>
          </a:bodyPr>
          <a:p>
            <a:pPr marL="12600" algn="ctr">
              <a:lnSpc>
                <a:spcPct val="111000"/>
              </a:lnSpc>
              <a:spcBef>
                <a:spcPts val="499"/>
              </a:spcBef>
              <a:tabLst>
                <a:tab algn="l" pos="0"/>
              </a:tabLst>
            </a:pPr>
            <a:r>
              <a:rPr b="1" lang="es-419" sz="4600" spc="-1" strike="noStrike">
                <a:solidFill>
                  <a:srgbClr val="ffffff"/>
                </a:solidFill>
                <a:latin typeface="Poppins"/>
                <a:ea typeface="Poppins"/>
              </a:rPr>
              <a:t>El poder explicativo de SHAP</a:t>
            </a:r>
            <a:endParaRPr b="0" lang="es-AR" sz="4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Google Shape;377;p54"/>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381" name="Google Shape;378;p54"/>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SHAP</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382" name="Google Shape;379;p54"/>
          <p:cNvSpPr txBox="1"/>
          <p:nvPr/>
        </p:nvSpPr>
        <p:spPr>
          <a:xfrm>
            <a:off x="475200" y="960480"/>
            <a:ext cx="7886520" cy="32364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Explicabilidad LOCAL</a:t>
            </a:r>
            <a:endParaRPr b="0" lang="es-AR" sz="1700" spc="-1" strike="noStrike">
              <a:latin typeface="Arial"/>
            </a:endParaRPr>
          </a:p>
        </p:txBody>
      </p:sp>
      <p:pic>
        <p:nvPicPr>
          <p:cNvPr id="383" name="Google Shape;380;p54" descr=""/>
          <p:cNvPicPr/>
          <p:nvPr/>
        </p:nvPicPr>
        <p:blipFill>
          <a:blip r:embed="rId1"/>
          <a:stretch/>
        </p:blipFill>
        <p:spPr>
          <a:xfrm>
            <a:off x="1086480" y="2102400"/>
            <a:ext cx="7476840" cy="1171080"/>
          </a:xfrm>
          <a:prstGeom prst="rect">
            <a:avLst/>
          </a:prstGeom>
          <a:ln w="0">
            <a:noFill/>
          </a:ln>
        </p:spPr>
      </p:pic>
      <p:pic>
        <p:nvPicPr>
          <p:cNvPr id="384" name="Google Shape;381;p54" descr=""/>
          <p:cNvPicPr/>
          <p:nvPr/>
        </p:nvPicPr>
        <p:blipFill>
          <a:blip r:embed="rId2"/>
          <a:stretch/>
        </p:blipFill>
        <p:spPr>
          <a:xfrm>
            <a:off x="1100520" y="3454200"/>
            <a:ext cx="7448040" cy="1352160"/>
          </a:xfrm>
          <a:prstGeom prst="rect">
            <a:avLst/>
          </a:prstGeom>
          <a:ln w="0">
            <a:noFill/>
          </a:ln>
        </p:spPr>
      </p:pic>
      <p:sp>
        <p:nvSpPr>
          <p:cNvPr id="385" name="Google Shape;382;p54"/>
          <p:cNvSpPr/>
          <p:nvPr/>
        </p:nvSpPr>
        <p:spPr>
          <a:xfrm>
            <a:off x="565200" y="1493280"/>
            <a:ext cx="734112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Arial"/>
                <a:ea typeface="Arial"/>
              </a:rPr>
              <a:t>Ejemplo: Risk of Cervical Cancer Dataset</a:t>
            </a:r>
            <a:endParaRPr b="0" lang="es-AR" sz="1400" spc="-1" strike="noStrike">
              <a:latin typeface="Arial"/>
            </a:endParaRPr>
          </a:p>
        </p:txBody>
      </p:sp>
      <p:sp>
        <p:nvSpPr>
          <p:cNvPr id="386" name="Google Shape;383;p54"/>
          <p:cNvSpPr/>
          <p:nvPr/>
        </p:nvSpPr>
        <p:spPr>
          <a:xfrm>
            <a:off x="253080" y="2671200"/>
            <a:ext cx="734112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Arial"/>
                <a:ea typeface="Arial"/>
              </a:rPr>
              <a:t>Mujer 1:</a:t>
            </a:r>
            <a:endParaRPr b="0" lang="es-AR" sz="1400" spc="-1" strike="noStrike">
              <a:latin typeface="Arial"/>
            </a:endParaRPr>
          </a:p>
        </p:txBody>
      </p:sp>
      <p:sp>
        <p:nvSpPr>
          <p:cNvPr id="387" name="Google Shape;384;p54"/>
          <p:cNvSpPr/>
          <p:nvPr/>
        </p:nvSpPr>
        <p:spPr>
          <a:xfrm>
            <a:off x="253080" y="4091760"/>
            <a:ext cx="734112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Arial"/>
                <a:ea typeface="Arial"/>
              </a:rPr>
              <a:t>Mujer 2:</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Google Shape;389;p55"/>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389" name="Google Shape;390;p55"/>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SHAP</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390" name="Google Shape;391;p55"/>
          <p:cNvSpPr txBox="1"/>
          <p:nvPr/>
        </p:nvSpPr>
        <p:spPr>
          <a:xfrm>
            <a:off x="475200" y="960480"/>
            <a:ext cx="7886520" cy="32364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Explicabilidad GLOBAL: Feature Importance</a:t>
            </a:r>
            <a:endParaRPr b="0" lang="es-AR" sz="1700" spc="-1" strike="noStrike">
              <a:latin typeface="Arial"/>
            </a:endParaRPr>
          </a:p>
        </p:txBody>
      </p:sp>
      <p:pic>
        <p:nvPicPr>
          <p:cNvPr id="391" name="Google Shape;392;p55" descr=""/>
          <p:cNvPicPr/>
          <p:nvPr/>
        </p:nvPicPr>
        <p:blipFill>
          <a:blip r:embed="rId1"/>
          <a:stretch/>
        </p:blipFill>
        <p:spPr>
          <a:xfrm>
            <a:off x="246600" y="1869840"/>
            <a:ext cx="4553280" cy="2968200"/>
          </a:xfrm>
          <a:prstGeom prst="rect">
            <a:avLst/>
          </a:prstGeom>
          <a:ln w="0">
            <a:noFill/>
          </a:ln>
        </p:spPr>
      </p:pic>
      <p:pic>
        <p:nvPicPr>
          <p:cNvPr id="392" name="Google Shape;393;p55" descr=""/>
          <p:cNvPicPr/>
          <p:nvPr/>
        </p:nvPicPr>
        <p:blipFill>
          <a:blip r:embed="rId2"/>
          <a:stretch/>
        </p:blipFill>
        <p:spPr>
          <a:xfrm>
            <a:off x="4713480" y="1919160"/>
            <a:ext cx="4264920" cy="2869920"/>
          </a:xfrm>
          <a:prstGeom prst="rect">
            <a:avLst/>
          </a:prstGeom>
          <a:ln w="0">
            <a:noFill/>
          </a:ln>
        </p:spPr>
      </p:pic>
      <p:sp>
        <p:nvSpPr>
          <p:cNvPr id="393" name="Google Shape;394;p55"/>
          <p:cNvSpPr/>
          <p:nvPr/>
        </p:nvSpPr>
        <p:spPr>
          <a:xfrm>
            <a:off x="565200" y="1493280"/>
            <a:ext cx="734112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Arial"/>
                <a:ea typeface="Arial"/>
              </a:rPr>
              <a:t>Ejemplo: Risk of Cervical Cancer Dataset</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94" name="Google Shape;399;p56"/>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395" name="Google Shape;400;p56"/>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SHAP</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396" name="Google Shape;401;p56"/>
          <p:cNvSpPr txBox="1"/>
          <p:nvPr/>
        </p:nvSpPr>
        <p:spPr>
          <a:xfrm>
            <a:off x="475200" y="960480"/>
            <a:ext cx="7886520" cy="32364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Explicabilidad GLOBAL: Gráficos de dependencia</a:t>
            </a:r>
            <a:endParaRPr b="0" lang="es-AR" sz="1700" spc="-1" strike="noStrike">
              <a:latin typeface="Arial"/>
            </a:endParaRPr>
          </a:p>
        </p:txBody>
      </p:sp>
      <p:sp>
        <p:nvSpPr>
          <p:cNvPr id="397" name="Google Shape;402;p56"/>
          <p:cNvSpPr/>
          <p:nvPr/>
        </p:nvSpPr>
        <p:spPr>
          <a:xfrm>
            <a:off x="565200" y="1493280"/>
            <a:ext cx="734112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Arial"/>
                <a:ea typeface="Arial"/>
              </a:rPr>
              <a:t>Ejemplo: Risk of Cervical Cancer Dataset</a:t>
            </a:r>
            <a:endParaRPr b="0" lang="es-AR" sz="1400" spc="-1" strike="noStrike">
              <a:latin typeface="Arial"/>
            </a:endParaRPr>
          </a:p>
        </p:txBody>
      </p:sp>
      <p:pic>
        <p:nvPicPr>
          <p:cNvPr id="398" name="Google Shape;403;p56" descr=""/>
          <p:cNvPicPr/>
          <p:nvPr/>
        </p:nvPicPr>
        <p:blipFill>
          <a:blip r:embed="rId1"/>
          <a:stretch/>
        </p:blipFill>
        <p:spPr>
          <a:xfrm>
            <a:off x="475200" y="2045880"/>
            <a:ext cx="4184280" cy="2944800"/>
          </a:xfrm>
          <a:prstGeom prst="rect">
            <a:avLst/>
          </a:prstGeom>
          <a:ln w="0">
            <a:noFill/>
          </a:ln>
        </p:spPr>
      </p:pic>
      <p:pic>
        <p:nvPicPr>
          <p:cNvPr id="399" name="Google Shape;404;p56" descr=""/>
          <p:cNvPicPr/>
          <p:nvPr/>
        </p:nvPicPr>
        <p:blipFill>
          <a:blip r:embed="rId2"/>
          <a:stretch/>
        </p:blipFill>
        <p:spPr>
          <a:xfrm>
            <a:off x="4917240" y="1752480"/>
            <a:ext cx="3247560" cy="742680"/>
          </a:xfrm>
          <a:prstGeom prst="rect">
            <a:avLst/>
          </a:prstGeom>
          <a:ln w="0">
            <a:noFill/>
          </a:ln>
        </p:spPr>
      </p:pic>
      <p:pic>
        <p:nvPicPr>
          <p:cNvPr id="400" name="Google Shape;405;p56" descr=""/>
          <p:cNvPicPr/>
          <p:nvPr/>
        </p:nvPicPr>
        <p:blipFill>
          <a:blip r:embed="rId3"/>
          <a:stretch/>
        </p:blipFill>
        <p:spPr>
          <a:xfrm>
            <a:off x="4660200" y="2876400"/>
            <a:ext cx="4483440" cy="361440"/>
          </a:xfrm>
          <a:prstGeom prst="rect">
            <a:avLst/>
          </a:prstGeom>
          <a:ln w="0">
            <a:noFill/>
          </a:ln>
        </p:spPr>
      </p:pic>
      <p:sp>
        <p:nvSpPr>
          <p:cNvPr id="401" name="Google Shape;406;p56"/>
          <p:cNvSpPr/>
          <p:nvPr/>
        </p:nvSpPr>
        <p:spPr>
          <a:xfrm>
            <a:off x="5981040" y="2445840"/>
            <a:ext cx="83484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Arial"/>
                <a:ea typeface="Arial"/>
              </a:rPr>
              <a:t>Donde:</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Google Shape;121;p30"/>
          <p:cNvSpPr/>
          <p:nvPr/>
        </p:nvSpPr>
        <p:spPr>
          <a:xfrm>
            <a:off x="1002960" y="1660680"/>
            <a:ext cx="7004520" cy="1140840"/>
          </a:xfrm>
          <a:prstGeom prst="rect">
            <a:avLst/>
          </a:prstGeom>
          <a:noFill/>
          <a:ln w="0">
            <a:noFill/>
          </a:ln>
        </p:spPr>
        <p:style>
          <a:lnRef idx="0"/>
          <a:fillRef idx="0"/>
          <a:effectRef idx="0"/>
          <a:fontRef idx="minor"/>
        </p:style>
        <p:txBody>
          <a:bodyPr lIns="0" rIns="0" tIns="0" bIns="0">
            <a:noAutofit/>
          </a:bodyPr>
          <a:p>
            <a:pPr algn="ctr">
              <a:lnSpc>
                <a:spcPct val="100000"/>
              </a:lnSpc>
              <a:tabLst>
                <a:tab algn="l" pos="0"/>
              </a:tabLst>
            </a:pPr>
            <a:r>
              <a:rPr b="1" lang="es-419" sz="4600" spc="-1" strike="noStrike">
                <a:solidFill>
                  <a:srgbClr val="ffffff"/>
                </a:solidFill>
                <a:latin typeface="Poppins"/>
                <a:ea typeface="Poppins"/>
              </a:rPr>
              <a:t>¿Que es la Teoría de Juegos?</a:t>
            </a:r>
            <a:endParaRPr b="0" lang="es-AR" sz="4600" spc="-1" strike="noStrike">
              <a:latin typeface="Arial"/>
            </a:endParaRPr>
          </a:p>
          <a:p>
            <a:pPr marL="12600" algn="ctr">
              <a:lnSpc>
                <a:spcPct val="111000"/>
              </a:lnSpc>
              <a:spcBef>
                <a:spcPts val="499"/>
              </a:spcBef>
              <a:tabLst>
                <a:tab algn="l" pos="0"/>
              </a:tabLst>
            </a:pPr>
            <a:endParaRPr b="0" lang="es-AR" sz="4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02" name="Google Shape;411;p57"/>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403" name="Google Shape;412;p57"/>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SHAP - Ventajas y Desventajas</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404" name="Google Shape;413;p57"/>
          <p:cNvSpPr txBox="1"/>
          <p:nvPr/>
        </p:nvSpPr>
        <p:spPr>
          <a:xfrm>
            <a:off x="475200" y="960480"/>
            <a:ext cx="3923280" cy="32364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Ventajas</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spcBef>
                <a:spcPts val="1599"/>
              </a:spcBef>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405" name="Google Shape;414;p57"/>
          <p:cNvSpPr txBox="1"/>
          <p:nvPr/>
        </p:nvSpPr>
        <p:spPr>
          <a:xfrm>
            <a:off x="4787280" y="960480"/>
            <a:ext cx="4234680" cy="32364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Desventajas</a:t>
            </a:r>
            <a:endParaRPr b="0" lang="es-AR" sz="1700" spc="-1" strike="noStrike">
              <a:latin typeface="Arial"/>
            </a:endParaRPr>
          </a:p>
        </p:txBody>
      </p:sp>
      <p:sp>
        <p:nvSpPr>
          <p:cNvPr id="406" name="Google Shape;415;p57"/>
          <p:cNvSpPr/>
          <p:nvPr/>
        </p:nvSpPr>
        <p:spPr>
          <a:xfrm>
            <a:off x="-112320" y="1456560"/>
            <a:ext cx="4384440" cy="2385720"/>
          </a:xfrm>
          <a:prstGeom prst="rect">
            <a:avLst/>
          </a:prstGeom>
          <a:noFill/>
          <a:ln w="0">
            <a:noFill/>
          </a:ln>
        </p:spPr>
        <p:style>
          <a:lnRef idx="0"/>
          <a:fillRef idx="0"/>
          <a:effectRef idx="0"/>
          <a:fontRef idx="minor"/>
        </p:style>
        <p:txBody>
          <a:bodyPr tIns="91440" bIns="91440">
            <a:spAutoFit/>
          </a:bodyPr>
          <a:p>
            <a:pPr marL="914400" indent="-317160">
              <a:lnSpc>
                <a:spcPct val="115000"/>
              </a:lnSpc>
              <a:buClr>
                <a:srgbClr val="000000"/>
              </a:buClr>
              <a:buFont typeface="Roboto"/>
              <a:buChar char="➢"/>
            </a:pPr>
            <a:r>
              <a:rPr b="0" lang="es-419" sz="1400" spc="-1" strike="noStrike">
                <a:solidFill>
                  <a:srgbClr val="3d2262"/>
                </a:solidFill>
                <a:latin typeface="Roboto"/>
                <a:ea typeface="Roboto"/>
              </a:rPr>
              <a:t>Aplican todas las ventajas de los Shapley Values</a:t>
            </a:r>
            <a:endParaRPr b="0" lang="es-AR" sz="1400" spc="-1" strike="noStrike">
              <a:latin typeface="Arial"/>
            </a:endParaRPr>
          </a:p>
          <a:p>
            <a:pPr marL="914400" indent="-317160">
              <a:lnSpc>
                <a:spcPct val="115000"/>
              </a:lnSpc>
              <a:buClr>
                <a:srgbClr val="000000"/>
              </a:buClr>
              <a:buFont typeface="Roboto"/>
              <a:buChar char="➢"/>
            </a:pPr>
            <a:r>
              <a:rPr b="0" lang="es-419" sz="1400" spc="-1" strike="noStrike">
                <a:solidFill>
                  <a:srgbClr val="3d2262"/>
                </a:solidFill>
                <a:latin typeface="Roboto"/>
                <a:ea typeface="Roboto"/>
              </a:rPr>
              <a:t>Conecta LIME con Shapley Values</a:t>
            </a:r>
            <a:endParaRPr b="0" lang="es-AR" sz="1400" spc="-1" strike="noStrike">
              <a:latin typeface="Arial"/>
            </a:endParaRPr>
          </a:p>
          <a:p>
            <a:pPr marL="914400" indent="-317160">
              <a:lnSpc>
                <a:spcPct val="115000"/>
              </a:lnSpc>
              <a:buClr>
                <a:srgbClr val="000000"/>
              </a:buClr>
              <a:buFont typeface="Roboto"/>
              <a:buChar char="➢"/>
            </a:pPr>
            <a:r>
              <a:rPr b="0" lang="es-419" sz="1400" spc="-1" strike="noStrike">
                <a:solidFill>
                  <a:srgbClr val="3d2262"/>
                </a:solidFill>
                <a:latin typeface="Roboto"/>
                <a:ea typeface="Roboto"/>
              </a:rPr>
              <a:t>Posee una implementación rápida para modelos basados en arboles (TreeSHAP)</a:t>
            </a:r>
            <a:endParaRPr b="0" lang="es-AR" sz="1400" spc="-1" strike="noStrike">
              <a:latin typeface="Arial"/>
            </a:endParaRPr>
          </a:p>
          <a:p>
            <a:pPr marL="914400" indent="-317160">
              <a:lnSpc>
                <a:spcPct val="115000"/>
              </a:lnSpc>
              <a:buClr>
                <a:srgbClr val="000000"/>
              </a:buClr>
              <a:buFont typeface="Roboto"/>
              <a:buChar char="➢"/>
            </a:pPr>
            <a:r>
              <a:rPr b="0" lang="es-419" sz="1400" spc="-1" strike="noStrike">
                <a:solidFill>
                  <a:srgbClr val="3d2262"/>
                </a:solidFill>
                <a:latin typeface="Roboto"/>
                <a:ea typeface="Roboto"/>
              </a:rPr>
              <a:t>Permite interpretaciones locales y globales, y las mismas son consistentes</a:t>
            </a:r>
            <a:endParaRPr b="0" lang="es-AR" sz="1400" spc="-1" strike="noStrike">
              <a:latin typeface="Arial"/>
            </a:endParaRPr>
          </a:p>
        </p:txBody>
      </p:sp>
      <p:sp>
        <p:nvSpPr>
          <p:cNvPr id="407" name="Google Shape;416;p57"/>
          <p:cNvSpPr/>
          <p:nvPr/>
        </p:nvSpPr>
        <p:spPr>
          <a:xfrm>
            <a:off x="4213800" y="1456560"/>
            <a:ext cx="4639680" cy="2630520"/>
          </a:xfrm>
          <a:prstGeom prst="rect">
            <a:avLst/>
          </a:prstGeom>
          <a:noFill/>
          <a:ln w="0">
            <a:noFill/>
          </a:ln>
        </p:spPr>
        <p:style>
          <a:lnRef idx="0"/>
          <a:fillRef idx="0"/>
          <a:effectRef idx="0"/>
          <a:fontRef idx="minor"/>
        </p:style>
        <p:txBody>
          <a:bodyPr tIns="91440" bIns="91440">
            <a:spAutoFit/>
          </a:bodyPr>
          <a:p>
            <a:pPr marL="914400" indent="-323640">
              <a:lnSpc>
                <a:spcPct val="115000"/>
              </a:lnSpc>
              <a:buClr>
                <a:srgbClr val="000000"/>
              </a:buClr>
              <a:buFont typeface="Roboto"/>
              <a:buChar char="➢"/>
            </a:pPr>
            <a:r>
              <a:rPr b="0" lang="es-419" sz="1400" spc="-1" strike="noStrike">
                <a:solidFill>
                  <a:srgbClr val="3d2262"/>
                </a:solidFill>
                <a:latin typeface="Roboto"/>
                <a:ea typeface="Roboto"/>
              </a:rPr>
              <a:t>KernelSHAP es lento, lo que lo vuelve impráctico para obtener el Shapley Value de muchas instancias </a:t>
            </a:r>
            <a:endParaRPr b="0" lang="es-AR" sz="1400" spc="-1" strike="noStrike">
              <a:latin typeface="Arial"/>
            </a:endParaRPr>
          </a:p>
          <a:p>
            <a:pPr marL="914400" indent="-323640">
              <a:lnSpc>
                <a:spcPct val="115000"/>
              </a:lnSpc>
              <a:buClr>
                <a:srgbClr val="000000"/>
              </a:buClr>
              <a:buFont typeface="Roboto"/>
              <a:buChar char="➢"/>
            </a:pPr>
            <a:r>
              <a:rPr b="0" lang="es-419" sz="1400" spc="-1" strike="noStrike">
                <a:solidFill>
                  <a:srgbClr val="3d2262"/>
                </a:solidFill>
                <a:latin typeface="Roboto"/>
                <a:ea typeface="Roboto"/>
              </a:rPr>
              <a:t>KernelSHAP ignora la dependencia de feature. </a:t>
            </a:r>
            <a:endParaRPr b="0" lang="es-AR" sz="1400" spc="-1" strike="noStrike">
              <a:latin typeface="Arial"/>
            </a:endParaRPr>
          </a:p>
          <a:p>
            <a:pPr marL="914400" indent="-323640">
              <a:lnSpc>
                <a:spcPct val="115000"/>
              </a:lnSpc>
              <a:buClr>
                <a:srgbClr val="000000"/>
              </a:buClr>
              <a:buFont typeface="Roboto"/>
              <a:buChar char="➢"/>
            </a:pPr>
            <a:r>
              <a:rPr b="0" lang="es-419" sz="1400" spc="-1" strike="noStrike">
                <a:solidFill>
                  <a:srgbClr val="3d2262"/>
                </a:solidFill>
                <a:latin typeface="Roboto"/>
                <a:ea typeface="Roboto"/>
              </a:rPr>
              <a:t>TreeSHAP puede producir contribuciones de features poco intuitivas</a:t>
            </a:r>
            <a:endParaRPr b="0" lang="es-AR" sz="1400" spc="-1" strike="noStrike">
              <a:latin typeface="Arial"/>
            </a:endParaRPr>
          </a:p>
          <a:p>
            <a:pPr marL="914400" indent="-323640">
              <a:lnSpc>
                <a:spcPct val="115000"/>
              </a:lnSpc>
              <a:buClr>
                <a:srgbClr val="000000"/>
              </a:buClr>
              <a:buFont typeface="Roboto"/>
              <a:buChar char="➢"/>
            </a:pPr>
            <a:r>
              <a:rPr b="0" lang="es-419" sz="1400" spc="-1" strike="noStrike">
                <a:solidFill>
                  <a:srgbClr val="3d2262"/>
                </a:solidFill>
                <a:latin typeface="Roboto"/>
                <a:ea typeface="Roboto"/>
              </a:rPr>
              <a:t>Es posible crear interpretaciones falsas</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Google Shape;372;p53_0"/>
          <p:cNvSpPr/>
          <p:nvPr/>
        </p:nvSpPr>
        <p:spPr>
          <a:xfrm>
            <a:off x="1002960" y="1660680"/>
            <a:ext cx="7004520" cy="1140840"/>
          </a:xfrm>
          <a:prstGeom prst="rect">
            <a:avLst/>
          </a:prstGeom>
          <a:noFill/>
          <a:ln w="0">
            <a:noFill/>
          </a:ln>
        </p:spPr>
        <p:style>
          <a:lnRef idx="0"/>
          <a:fillRef idx="0"/>
          <a:effectRef idx="0"/>
          <a:fontRef idx="minor"/>
        </p:style>
        <p:txBody>
          <a:bodyPr lIns="0" rIns="0" tIns="0" bIns="0">
            <a:noAutofit/>
          </a:bodyPr>
          <a:p>
            <a:pPr marL="12600" algn="ctr">
              <a:lnSpc>
                <a:spcPct val="111000"/>
              </a:lnSpc>
              <a:spcBef>
                <a:spcPts val="499"/>
              </a:spcBef>
              <a:tabLst>
                <a:tab algn="l" pos="0"/>
              </a:tabLst>
            </a:pPr>
            <a:r>
              <a:rPr b="1" lang="es-419" sz="4600" spc="-1" strike="noStrike">
                <a:solidFill>
                  <a:srgbClr val="ffffff"/>
                </a:solidFill>
                <a:latin typeface="Poppins"/>
                <a:ea typeface="Poppins"/>
              </a:rPr>
              <a:t>Ventajas y Desventajas</a:t>
            </a:r>
            <a:endParaRPr b="0" lang="es-AR" sz="46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Google Shape;411;p57_0"/>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410" name="Google Shape;412;p57_1"/>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Ventajas y Desventajas</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411" name="Google Shape;413;p57_1"/>
          <p:cNvSpPr txBox="1"/>
          <p:nvPr/>
        </p:nvSpPr>
        <p:spPr>
          <a:xfrm>
            <a:off x="475200" y="960480"/>
            <a:ext cx="3923280" cy="32364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Ventajas</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spcBef>
                <a:spcPts val="1599"/>
              </a:spcBef>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412" name="Google Shape;414;p57_1"/>
          <p:cNvSpPr txBox="1"/>
          <p:nvPr/>
        </p:nvSpPr>
        <p:spPr>
          <a:xfrm>
            <a:off x="4787280" y="960480"/>
            <a:ext cx="4234680" cy="32364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Desventajas</a:t>
            </a:r>
            <a:endParaRPr b="0" lang="es-AR" sz="1700" spc="-1" strike="noStrike">
              <a:latin typeface="Arial"/>
            </a:endParaRPr>
          </a:p>
        </p:txBody>
      </p:sp>
      <p:sp>
        <p:nvSpPr>
          <p:cNvPr id="413" name="Google Shape;415;p57_1"/>
          <p:cNvSpPr/>
          <p:nvPr/>
        </p:nvSpPr>
        <p:spPr>
          <a:xfrm>
            <a:off x="-112320" y="1456560"/>
            <a:ext cx="4384440" cy="2631240"/>
          </a:xfrm>
          <a:prstGeom prst="rect">
            <a:avLst/>
          </a:prstGeom>
          <a:noFill/>
          <a:ln w="0">
            <a:noFill/>
          </a:ln>
        </p:spPr>
        <p:style>
          <a:lnRef idx="0"/>
          <a:fillRef idx="0"/>
          <a:effectRef idx="0"/>
          <a:fontRef idx="minor"/>
        </p:style>
        <p:txBody>
          <a:bodyPr tIns="91440" bIns="91440">
            <a:spAutoFit/>
          </a:bodyPr>
          <a:p>
            <a:pPr marL="914400" indent="-317160">
              <a:lnSpc>
                <a:spcPct val="115000"/>
              </a:lnSpc>
              <a:buClr>
                <a:srgbClr val="000000"/>
              </a:buClr>
              <a:buFont typeface="Roboto"/>
              <a:buChar char="➢"/>
            </a:pPr>
            <a:r>
              <a:rPr b="0" lang="es-419" sz="1400" spc="-1" strike="noStrike">
                <a:solidFill>
                  <a:srgbClr val="3d2262"/>
                </a:solidFill>
                <a:latin typeface="Roboto"/>
                <a:ea typeface="Roboto"/>
              </a:rPr>
              <a:t>La predicción y la predicción promedio se distribuye de manera justa entre las features de una instancia.</a:t>
            </a:r>
            <a:endParaRPr b="0" lang="es-AR" sz="1400" spc="-1" strike="noStrike">
              <a:latin typeface="Arial"/>
            </a:endParaRPr>
          </a:p>
          <a:p>
            <a:pPr marL="914400" indent="-317160">
              <a:lnSpc>
                <a:spcPct val="115000"/>
              </a:lnSpc>
              <a:buClr>
                <a:srgbClr val="000000"/>
              </a:buClr>
              <a:buFont typeface="Roboto"/>
              <a:buChar char="➢"/>
            </a:pPr>
            <a:r>
              <a:rPr b="0" lang="es-419" sz="1400" spc="-1" strike="noStrike">
                <a:solidFill>
                  <a:srgbClr val="3d2262"/>
                </a:solidFill>
                <a:latin typeface="Roboto"/>
                <a:ea typeface="Roboto"/>
              </a:rPr>
              <a:t>Permite comparaciones contrastativas, ya que en vez de comparar la predicción con un promedio, se puede hacer contra un subconjunto o hasta un unico punto</a:t>
            </a:r>
            <a:endParaRPr b="0" lang="es-AR" sz="1400" spc="-1" strike="noStrike">
              <a:latin typeface="Arial"/>
            </a:endParaRPr>
          </a:p>
          <a:p>
            <a:pPr marL="914400" indent="-317160">
              <a:lnSpc>
                <a:spcPct val="115000"/>
              </a:lnSpc>
              <a:buClr>
                <a:srgbClr val="000000"/>
              </a:buClr>
              <a:buFont typeface="Roboto"/>
              <a:buChar char="➢"/>
            </a:pPr>
            <a:r>
              <a:rPr b="0" lang="es-419" sz="1400" spc="-1" strike="noStrike">
                <a:solidFill>
                  <a:srgbClr val="3d2262"/>
                </a:solidFill>
                <a:latin typeface="Roboto"/>
                <a:ea typeface="Roboto"/>
              </a:rPr>
              <a:t>Sólida teoría de base</a:t>
            </a:r>
            <a:endParaRPr b="0" lang="es-AR" sz="1400" spc="-1" strike="noStrike">
              <a:latin typeface="Arial"/>
            </a:endParaRPr>
          </a:p>
        </p:txBody>
      </p:sp>
      <p:sp>
        <p:nvSpPr>
          <p:cNvPr id="414" name="Google Shape;416;p57_1"/>
          <p:cNvSpPr/>
          <p:nvPr/>
        </p:nvSpPr>
        <p:spPr>
          <a:xfrm>
            <a:off x="4213800" y="1456560"/>
            <a:ext cx="4639680" cy="2876040"/>
          </a:xfrm>
          <a:prstGeom prst="rect">
            <a:avLst/>
          </a:prstGeom>
          <a:noFill/>
          <a:ln w="0">
            <a:noFill/>
          </a:ln>
        </p:spPr>
        <p:style>
          <a:lnRef idx="0"/>
          <a:fillRef idx="0"/>
          <a:effectRef idx="0"/>
          <a:fontRef idx="minor"/>
        </p:style>
        <p:txBody>
          <a:bodyPr tIns="91440" bIns="91440">
            <a:spAutoFit/>
          </a:bodyPr>
          <a:p>
            <a:pPr marL="914400" indent="-323640">
              <a:lnSpc>
                <a:spcPct val="115000"/>
              </a:lnSpc>
              <a:buClr>
                <a:srgbClr val="000000"/>
              </a:buClr>
              <a:buFont typeface="Roboto"/>
              <a:buChar char="➢"/>
            </a:pPr>
            <a:r>
              <a:rPr b="0" lang="es-419" sz="1400" spc="-1" strike="noStrike">
                <a:solidFill>
                  <a:srgbClr val="3d2262"/>
                </a:solidFill>
                <a:latin typeface="Roboto"/>
                <a:ea typeface="Roboto"/>
              </a:rPr>
              <a:t>Requieren mucho tiempo de cómputo. </a:t>
            </a:r>
            <a:endParaRPr b="0" lang="es-AR" sz="1400" spc="-1" strike="noStrike">
              <a:latin typeface="Arial"/>
            </a:endParaRPr>
          </a:p>
          <a:p>
            <a:pPr marL="914400" indent="-323640">
              <a:lnSpc>
                <a:spcPct val="115000"/>
              </a:lnSpc>
              <a:buClr>
                <a:srgbClr val="000000"/>
              </a:buClr>
              <a:buFont typeface="Roboto"/>
              <a:buChar char="➢"/>
            </a:pPr>
            <a:r>
              <a:rPr b="0" lang="es-419" sz="1400" spc="-1" strike="noStrike">
                <a:solidFill>
                  <a:srgbClr val="3d2262"/>
                </a:solidFill>
                <a:latin typeface="Roboto"/>
                <a:ea typeface="Roboto"/>
              </a:rPr>
              <a:t>Los valores de Shapley se pueden malinterpretar</a:t>
            </a:r>
            <a:endParaRPr b="0" lang="es-AR" sz="1400" spc="-1" strike="noStrike">
              <a:latin typeface="Arial"/>
            </a:endParaRPr>
          </a:p>
          <a:p>
            <a:pPr marL="914400" indent="-323640">
              <a:lnSpc>
                <a:spcPct val="115000"/>
              </a:lnSpc>
              <a:buClr>
                <a:srgbClr val="000000"/>
              </a:buClr>
              <a:buFont typeface="Roboto"/>
              <a:buChar char="➢"/>
            </a:pPr>
            <a:r>
              <a:rPr b="0" lang="es-419" sz="1400" spc="-1" strike="noStrike">
                <a:solidFill>
                  <a:srgbClr val="3d2262"/>
                </a:solidFill>
                <a:latin typeface="Roboto"/>
                <a:ea typeface="Roboto"/>
              </a:rPr>
              <a:t>No es un método util para explicaciones con pocas features. </a:t>
            </a:r>
            <a:endParaRPr b="0" lang="es-AR" sz="1400" spc="-1" strike="noStrike">
              <a:latin typeface="Arial"/>
            </a:endParaRPr>
          </a:p>
          <a:p>
            <a:pPr marL="914400" indent="-323640">
              <a:lnSpc>
                <a:spcPct val="115000"/>
              </a:lnSpc>
              <a:buClr>
                <a:srgbClr val="000000"/>
              </a:buClr>
              <a:buFont typeface="Roboto"/>
              <a:buChar char="➢"/>
            </a:pPr>
            <a:r>
              <a:rPr b="0" lang="es-419" sz="1400" spc="-1" strike="noStrike">
                <a:solidFill>
                  <a:srgbClr val="3d2262"/>
                </a:solidFill>
                <a:latin typeface="Roboto"/>
                <a:ea typeface="Roboto"/>
              </a:rPr>
              <a:t>Se necesita acceso a los datos, no solo al modelo cuando se desea calcular el shapley de una nueva instancia</a:t>
            </a:r>
            <a:endParaRPr b="0" lang="es-AR" sz="1400" spc="-1" strike="noStrike">
              <a:latin typeface="Arial"/>
            </a:endParaRPr>
          </a:p>
          <a:p>
            <a:pPr marL="914400" indent="-323640">
              <a:lnSpc>
                <a:spcPct val="115000"/>
              </a:lnSpc>
              <a:buClr>
                <a:srgbClr val="000000"/>
              </a:buClr>
              <a:buFont typeface="Roboto"/>
              <a:buChar char="➢"/>
            </a:pPr>
            <a:r>
              <a:rPr b="0" lang="es-419" sz="1400" spc="-1" strike="noStrike">
                <a:solidFill>
                  <a:srgbClr val="3d2262"/>
                </a:solidFill>
                <a:latin typeface="Roboto"/>
                <a:ea typeface="Roboto"/>
              </a:rPr>
              <a:t>Sufre de la inclusión de instancias irrealistas. </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Google Shape;421;p58"/>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416" name="Google Shape;422;p58"/>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Implementaciones</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pic>
        <p:nvPicPr>
          <p:cNvPr id="417" name="Google Shape;423;p58" descr=""/>
          <p:cNvPicPr/>
          <p:nvPr/>
        </p:nvPicPr>
        <p:blipFill>
          <a:blip r:embed="rId1"/>
          <a:stretch/>
        </p:blipFill>
        <p:spPr>
          <a:xfrm>
            <a:off x="1094040" y="1015920"/>
            <a:ext cx="1100880" cy="852840"/>
          </a:xfrm>
          <a:prstGeom prst="rect">
            <a:avLst/>
          </a:prstGeom>
          <a:ln w="0">
            <a:noFill/>
          </a:ln>
        </p:spPr>
      </p:pic>
      <p:pic>
        <p:nvPicPr>
          <p:cNvPr id="418" name="Google Shape;424;p58" descr=""/>
          <p:cNvPicPr/>
          <p:nvPr/>
        </p:nvPicPr>
        <p:blipFill>
          <a:blip r:embed="rId2"/>
          <a:stretch/>
        </p:blipFill>
        <p:spPr>
          <a:xfrm>
            <a:off x="3992040" y="1015920"/>
            <a:ext cx="852840" cy="852840"/>
          </a:xfrm>
          <a:prstGeom prst="rect">
            <a:avLst/>
          </a:prstGeom>
          <a:ln w="0">
            <a:noFill/>
          </a:ln>
        </p:spPr>
      </p:pic>
      <p:pic>
        <p:nvPicPr>
          <p:cNvPr id="419" name="Google Shape;425;p58" descr=""/>
          <p:cNvPicPr/>
          <p:nvPr/>
        </p:nvPicPr>
        <p:blipFill>
          <a:blip r:embed="rId3"/>
          <a:stretch/>
        </p:blipFill>
        <p:spPr>
          <a:xfrm>
            <a:off x="6561720" y="874080"/>
            <a:ext cx="1533960" cy="992160"/>
          </a:xfrm>
          <a:prstGeom prst="rect">
            <a:avLst/>
          </a:prstGeom>
          <a:ln w="0">
            <a:noFill/>
          </a:ln>
        </p:spPr>
      </p:pic>
      <p:sp>
        <p:nvSpPr>
          <p:cNvPr id="420" name="Google Shape;426;p58"/>
          <p:cNvSpPr/>
          <p:nvPr/>
        </p:nvSpPr>
        <p:spPr>
          <a:xfrm>
            <a:off x="3299760" y="1872000"/>
            <a:ext cx="2999520" cy="2588760"/>
          </a:xfrm>
          <a:prstGeom prst="rect">
            <a:avLst/>
          </a:prstGeom>
          <a:noFill/>
          <a:ln w="0">
            <a:noFill/>
          </a:ln>
        </p:spPr>
        <p:style>
          <a:lnRef idx="0"/>
          <a:fillRef idx="0"/>
          <a:effectRef idx="0"/>
          <a:fontRef idx="minor"/>
        </p:style>
        <p:txBody>
          <a:bodyPr tIns="91440" bIns="91440">
            <a:spAutoFit/>
          </a:bodyPr>
          <a:p>
            <a:pPr>
              <a:lnSpc>
                <a:spcPct val="115000"/>
              </a:lnSpc>
              <a:tabLst>
                <a:tab algn="l" pos="0"/>
              </a:tabLst>
            </a:pPr>
            <a:r>
              <a:rPr b="1" lang="es-419" sz="1400" spc="-1" strike="noStrike">
                <a:solidFill>
                  <a:srgbClr val="3d2262"/>
                </a:solidFill>
                <a:latin typeface="Roboto"/>
                <a:ea typeface="Roboto"/>
              </a:rPr>
              <a:t>SHAP</a:t>
            </a:r>
            <a:endParaRPr b="0" lang="es-AR" sz="1400" spc="-1" strike="noStrike">
              <a:latin typeface="Arial"/>
            </a:endParaRPr>
          </a:p>
          <a:p>
            <a:pPr marL="914400" indent="-317160">
              <a:lnSpc>
                <a:spcPct val="115000"/>
              </a:lnSpc>
              <a:spcBef>
                <a:spcPts val="1599"/>
              </a:spcBef>
              <a:buClr>
                <a:srgbClr val="000000"/>
              </a:buClr>
              <a:buFont typeface="Roboto"/>
              <a:buChar char="➢"/>
              <a:tabLst>
                <a:tab algn="l" pos="0"/>
              </a:tabLst>
            </a:pPr>
            <a:r>
              <a:rPr b="0" lang="es-419" sz="1400" spc="-1" strike="noStrike">
                <a:solidFill>
                  <a:srgbClr val="3d2262"/>
                </a:solidFill>
                <a:latin typeface="Roboto"/>
                <a:ea typeface="Roboto"/>
              </a:rPr>
              <a:t>shap (sirve para modelos de arboles de sci-kit learn)</a:t>
            </a:r>
            <a:endParaRPr b="0" lang="es-AR" sz="1400" spc="-1" strike="noStrike">
              <a:latin typeface="Arial"/>
            </a:endParaRPr>
          </a:p>
          <a:p>
            <a:pPr marL="914400" indent="-317160">
              <a:lnSpc>
                <a:spcPct val="115000"/>
              </a:lnSpc>
              <a:buClr>
                <a:srgbClr val="000000"/>
              </a:buClr>
              <a:buFont typeface="Roboto"/>
              <a:buChar char="➢"/>
              <a:tabLst>
                <a:tab algn="l" pos="0"/>
              </a:tabLst>
            </a:pPr>
            <a:r>
              <a:rPr b="0" lang="es-419" sz="1400" spc="-1" strike="noStrike">
                <a:solidFill>
                  <a:srgbClr val="3d2262"/>
                </a:solidFill>
                <a:latin typeface="Roboto"/>
                <a:ea typeface="Roboto"/>
              </a:rPr>
              <a:t>Esta incluida tambien en las librerias de xgboost y LightGBM</a:t>
            </a:r>
            <a:endParaRPr b="0" lang="es-AR" sz="1400" spc="-1" strike="noStrike">
              <a:latin typeface="Arial"/>
            </a:endParaRPr>
          </a:p>
          <a:p>
            <a:pPr marL="914400" indent="-317160">
              <a:lnSpc>
                <a:spcPct val="115000"/>
              </a:lnSpc>
              <a:buClr>
                <a:srgbClr val="000000"/>
              </a:buClr>
              <a:buFont typeface="Roboto"/>
              <a:buChar char="➢"/>
              <a:tabLst>
                <a:tab algn="l" pos="0"/>
              </a:tabLst>
            </a:pPr>
            <a:r>
              <a:rPr b="0" lang="es-419" sz="1400" spc="-1" strike="noStrike">
                <a:solidFill>
                  <a:srgbClr val="3d2262"/>
                </a:solidFill>
                <a:latin typeface="Roboto"/>
                <a:ea typeface="Roboto"/>
              </a:rPr>
              <a:t>dalex</a:t>
            </a:r>
            <a:endParaRPr b="0" lang="es-AR" sz="1400" spc="-1" strike="noStrike">
              <a:latin typeface="Arial"/>
            </a:endParaRPr>
          </a:p>
        </p:txBody>
      </p:sp>
      <p:sp>
        <p:nvSpPr>
          <p:cNvPr id="421" name="Google Shape;427;p58"/>
          <p:cNvSpPr/>
          <p:nvPr/>
        </p:nvSpPr>
        <p:spPr>
          <a:xfrm>
            <a:off x="342360" y="1978920"/>
            <a:ext cx="2999520" cy="1987560"/>
          </a:xfrm>
          <a:prstGeom prst="rect">
            <a:avLst/>
          </a:prstGeom>
          <a:noFill/>
          <a:ln w="0">
            <a:noFill/>
          </a:ln>
        </p:spPr>
        <p:style>
          <a:lnRef idx="0"/>
          <a:fillRef idx="0"/>
          <a:effectRef idx="0"/>
          <a:fontRef idx="minor"/>
        </p:style>
        <p:txBody>
          <a:bodyPr lIns="90000" tIns="18000" bIns="91440">
            <a:spAutoFit/>
          </a:bodyPr>
          <a:p>
            <a:pPr>
              <a:lnSpc>
                <a:spcPct val="100000"/>
              </a:lnSpc>
              <a:tabLst>
                <a:tab algn="l" pos="0"/>
              </a:tabLst>
            </a:pPr>
            <a:r>
              <a:rPr b="1" lang="es-419" sz="1400" spc="-1" strike="noStrike">
                <a:solidFill>
                  <a:srgbClr val="3d2262"/>
                </a:solidFill>
                <a:latin typeface="Roboto"/>
                <a:ea typeface="Roboto"/>
              </a:rPr>
              <a:t>Shapley Values:</a:t>
            </a:r>
            <a:endParaRPr b="0" lang="es-AR" sz="1400" spc="-1" strike="noStrike">
              <a:latin typeface="Arial"/>
            </a:endParaRPr>
          </a:p>
          <a:p>
            <a:pPr>
              <a:lnSpc>
                <a:spcPct val="100000"/>
              </a:lnSpc>
              <a:spcBef>
                <a:spcPts val="1599"/>
              </a:spcBef>
              <a:tabLst>
                <a:tab algn="l" pos="0"/>
              </a:tabLst>
            </a:pPr>
            <a:endParaRPr b="0" lang="es-AR" sz="1400" spc="-1" strike="noStrike">
              <a:latin typeface="Arial"/>
            </a:endParaRPr>
          </a:p>
          <a:p>
            <a:pPr>
              <a:lnSpc>
                <a:spcPct val="100000"/>
              </a:lnSpc>
              <a:spcBef>
                <a:spcPts val="1599"/>
              </a:spcBef>
              <a:tabLst>
                <a:tab algn="l" pos="0"/>
              </a:tabLst>
            </a:pPr>
            <a:r>
              <a:rPr b="1" lang="es-419" sz="1400" spc="-1" strike="noStrike">
                <a:solidFill>
                  <a:srgbClr val="3d2262"/>
                </a:solidFill>
                <a:latin typeface="Roboto"/>
                <a:ea typeface="Roboto"/>
              </a:rPr>
              <a:t>Shapley Regression</a:t>
            </a:r>
            <a:endParaRPr b="0" lang="es-AR" sz="1400" spc="-1" strike="noStrike">
              <a:latin typeface="Arial"/>
            </a:endParaRPr>
          </a:p>
          <a:p>
            <a:pPr marL="914400" indent="-317160">
              <a:lnSpc>
                <a:spcPct val="100000"/>
              </a:lnSpc>
              <a:spcBef>
                <a:spcPts val="1599"/>
              </a:spcBef>
              <a:buClr>
                <a:srgbClr val="000000"/>
              </a:buClr>
              <a:buFont typeface="Roboto"/>
              <a:buChar char="➢"/>
              <a:tabLst>
                <a:tab algn="l" pos="0"/>
              </a:tabLst>
            </a:pPr>
            <a:r>
              <a:rPr b="0" lang="es-419" sz="1400" spc="-1" strike="noStrike">
                <a:solidFill>
                  <a:srgbClr val="3d2262"/>
                </a:solidFill>
                <a:latin typeface="Roboto"/>
                <a:ea typeface="Roboto"/>
              </a:rPr>
              <a:t>relaimpo</a:t>
            </a:r>
            <a:endParaRPr b="0" lang="es-AR" sz="1400" spc="-1" strike="noStrike">
              <a:latin typeface="Arial"/>
            </a:endParaRPr>
          </a:p>
          <a:p>
            <a:pPr>
              <a:lnSpc>
                <a:spcPct val="100000"/>
              </a:lnSpc>
              <a:spcBef>
                <a:spcPts val="1599"/>
              </a:spcBef>
              <a:spcAft>
                <a:spcPts val="1599"/>
              </a:spcAft>
              <a:tabLst>
                <a:tab algn="l" pos="0"/>
              </a:tabLst>
            </a:pPr>
            <a:r>
              <a:rPr b="1" lang="es-419" sz="1400" spc="-1" strike="noStrike">
                <a:solidFill>
                  <a:srgbClr val="3d2262"/>
                </a:solidFill>
                <a:latin typeface="Roboto"/>
                <a:ea typeface="Roboto"/>
              </a:rPr>
              <a:t>SHAP</a:t>
            </a:r>
            <a:endParaRPr b="0" lang="es-AR" sz="1400" spc="-1" strike="noStrike">
              <a:latin typeface="Arial"/>
            </a:endParaRPr>
          </a:p>
        </p:txBody>
      </p:sp>
      <p:sp>
        <p:nvSpPr>
          <p:cNvPr id="422" name="Google Shape;428;p58"/>
          <p:cNvSpPr/>
          <p:nvPr/>
        </p:nvSpPr>
        <p:spPr>
          <a:xfrm>
            <a:off x="6144120" y="1872000"/>
            <a:ext cx="2999520" cy="875160"/>
          </a:xfrm>
          <a:prstGeom prst="rect">
            <a:avLst/>
          </a:prstGeom>
          <a:noFill/>
          <a:ln w="0">
            <a:noFill/>
          </a:ln>
        </p:spPr>
        <p:style>
          <a:lnRef idx="0"/>
          <a:fillRef idx="0"/>
          <a:effectRef idx="0"/>
          <a:fontRef idx="minor"/>
        </p:style>
        <p:txBody>
          <a:bodyPr tIns="91440" bIns="91440">
            <a:spAutoFit/>
          </a:bodyPr>
          <a:p>
            <a:pPr>
              <a:lnSpc>
                <a:spcPct val="115000"/>
              </a:lnSpc>
              <a:tabLst>
                <a:tab algn="l" pos="0"/>
              </a:tabLst>
            </a:pPr>
            <a:r>
              <a:rPr b="1" lang="es-419" sz="1400" spc="-1" strike="noStrike">
                <a:solidFill>
                  <a:srgbClr val="3d2262"/>
                </a:solidFill>
                <a:latin typeface="Roboto"/>
                <a:ea typeface="Roboto"/>
              </a:rPr>
              <a:t>Shapley Values:</a:t>
            </a:r>
            <a:endParaRPr b="0" lang="es-AR" sz="1400" spc="-1" strike="noStrike">
              <a:latin typeface="Arial"/>
            </a:endParaRPr>
          </a:p>
          <a:p>
            <a:pPr marL="914400" indent="-317160">
              <a:lnSpc>
                <a:spcPct val="115000"/>
              </a:lnSpc>
              <a:spcBef>
                <a:spcPts val="1599"/>
              </a:spcBef>
              <a:buClr>
                <a:srgbClr val="000000"/>
              </a:buClr>
              <a:buFont typeface="Roboto"/>
              <a:buChar char="➢"/>
              <a:tabLst>
                <a:tab algn="l" pos="0"/>
              </a:tabLst>
            </a:pPr>
            <a:r>
              <a:rPr b="0" lang="es-419" sz="1400" spc="-1" strike="noStrike">
                <a:solidFill>
                  <a:srgbClr val="3d2262"/>
                </a:solidFill>
                <a:latin typeface="Roboto"/>
                <a:ea typeface="Roboto"/>
              </a:rPr>
              <a:t>Shapley.jl</a:t>
            </a:r>
            <a:endParaRPr b="0" lang="es-AR" sz="1400" spc="-1" strike="noStrike">
              <a:latin typeface="Arial"/>
            </a:endParaRPr>
          </a:p>
        </p:txBody>
      </p:sp>
      <p:sp>
        <p:nvSpPr>
          <p:cNvPr id="423" name="Google Shape;429;p58"/>
          <p:cNvSpPr/>
          <p:nvPr/>
        </p:nvSpPr>
        <p:spPr>
          <a:xfrm>
            <a:off x="342360" y="2228040"/>
            <a:ext cx="2999520" cy="609480"/>
          </a:xfrm>
          <a:prstGeom prst="rect">
            <a:avLst/>
          </a:prstGeom>
          <a:noFill/>
          <a:ln w="0">
            <a:noFill/>
          </a:ln>
        </p:spPr>
        <p:style>
          <a:lnRef idx="0"/>
          <a:fillRef idx="0"/>
          <a:effectRef idx="0"/>
          <a:fontRef idx="minor"/>
        </p:style>
        <p:txBody>
          <a:bodyPr tIns="91440" bIns="91440">
            <a:spAutoFit/>
          </a:bodyPr>
          <a:p>
            <a:pPr marL="914400" indent="-317160">
              <a:lnSpc>
                <a:spcPct val="100000"/>
              </a:lnSpc>
              <a:buClr>
                <a:srgbClr val="000000"/>
              </a:buClr>
              <a:buFont typeface="Roboto"/>
              <a:buChar char="➢"/>
            </a:pPr>
            <a:r>
              <a:rPr b="0" lang="es-419" sz="1400" spc="-1" strike="noStrike">
                <a:solidFill>
                  <a:srgbClr val="3d2262"/>
                </a:solidFill>
                <a:latin typeface="Roboto"/>
                <a:ea typeface="Roboto"/>
              </a:rPr>
              <a:t>iml</a:t>
            </a:r>
            <a:endParaRPr b="0" lang="es-AR" sz="1400" spc="-1" strike="noStrike">
              <a:latin typeface="Arial"/>
            </a:endParaRPr>
          </a:p>
          <a:p>
            <a:pPr marL="914400" indent="-317160">
              <a:lnSpc>
                <a:spcPct val="100000"/>
              </a:lnSpc>
              <a:buClr>
                <a:srgbClr val="000000"/>
              </a:buClr>
              <a:buFont typeface="Roboto"/>
              <a:buChar char="➢"/>
            </a:pPr>
            <a:r>
              <a:rPr b="0" lang="es-419" sz="1400" spc="-1" strike="noStrike">
                <a:solidFill>
                  <a:srgbClr val="3d2262"/>
                </a:solidFill>
                <a:latin typeface="Roboto"/>
                <a:ea typeface="Roboto"/>
              </a:rPr>
              <a:t>fastshap</a:t>
            </a:r>
            <a:endParaRPr b="0" lang="es-AR" sz="1400" spc="-1" strike="noStrike">
              <a:latin typeface="Arial"/>
            </a:endParaRPr>
          </a:p>
        </p:txBody>
      </p:sp>
      <p:sp>
        <p:nvSpPr>
          <p:cNvPr id="424" name="Google Shape;430;p58"/>
          <p:cNvSpPr/>
          <p:nvPr/>
        </p:nvSpPr>
        <p:spPr>
          <a:xfrm>
            <a:off x="342360" y="3701520"/>
            <a:ext cx="3437640" cy="1461240"/>
          </a:xfrm>
          <a:prstGeom prst="rect">
            <a:avLst/>
          </a:prstGeom>
          <a:noFill/>
          <a:ln w="0">
            <a:noFill/>
          </a:ln>
        </p:spPr>
        <p:style>
          <a:lnRef idx="0"/>
          <a:fillRef idx="0"/>
          <a:effectRef idx="0"/>
          <a:fontRef idx="minor"/>
        </p:style>
        <p:txBody>
          <a:bodyPr tIns="91440" bIns="91440">
            <a:spAutoFit/>
          </a:bodyPr>
          <a:p>
            <a:pPr marL="914400" indent="-317160">
              <a:lnSpc>
                <a:spcPct val="100000"/>
              </a:lnSpc>
              <a:buClr>
                <a:srgbClr val="000000"/>
              </a:buClr>
              <a:buFont typeface="Roboto"/>
              <a:buChar char="➢"/>
            </a:pPr>
            <a:r>
              <a:rPr b="0" lang="es-419" sz="1400" spc="-1" strike="noStrike">
                <a:solidFill>
                  <a:srgbClr val="3d2262"/>
                </a:solidFill>
                <a:latin typeface="Roboto"/>
                <a:ea typeface="Roboto"/>
              </a:rPr>
              <a:t>shapr</a:t>
            </a:r>
            <a:endParaRPr b="0" lang="es-AR" sz="1400" spc="-1" strike="noStrike">
              <a:latin typeface="Arial"/>
            </a:endParaRPr>
          </a:p>
          <a:p>
            <a:pPr marL="914400" indent="-317160">
              <a:lnSpc>
                <a:spcPct val="100000"/>
              </a:lnSpc>
              <a:buClr>
                <a:srgbClr val="000000"/>
              </a:buClr>
              <a:buFont typeface="Roboto"/>
              <a:buChar char="➢"/>
            </a:pPr>
            <a:r>
              <a:rPr b="0" lang="es-419" sz="1400" spc="-1" strike="noStrike">
                <a:solidFill>
                  <a:srgbClr val="3d2262"/>
                </a:solidFill>
                <a:latin typeface="Roboto"/>
                <a:ea typeface="Roboto"/>
              </a:rPr>
              <a:t>shapper</a:t>
            </a:r>
            <a:endParaRPr b="0" lang="es-AR" sz="1400" spc="-1" strike="noStrike">
              <a:latin typeface="Arial"/>
            </a:endParaRPr>
          </a:p>
          <a:p>
            <a:pPr marL="914400" indent="-317160">
              <a:lnSpc>
                <a:spcPct val="100000"/>
              </a:lnSpc>
              <a:buClr>
                <a:srgbClr val="000000"/>
              </a:buClr>
              <a:buFont typeface="Roboto"/>
              <a:buChar char="➢"/>
            </a:pPr>
            <a:r>
              <a:rPr b="0" lang="es-419" sz="1400" spc="-1" strike="noStrike">
                <a:solidFill>
                  <a:srgbClr val="3d2262"/>
                </a:solidFill>
                <a:latin typeface="Roboto"/>
                <a:ea typeface="Roboto"/>
              </a:rPr>
              <a:t>fastshap</a:t>
            </a:r>
            <a:endParaRPr b="0" lang="es-AR" sz="1400" spc="-1" strike="noStrike">
              <a:latin typeface="Arial"/>
            </a:endParaRPr>
          </a:p>
          <a:p>
            <a:pPr marL="914400" indent="-317160">
              <a:lnSpc>
                <a:spcPct val="100000"/>
              </a:lnSpc>
              <a:buClr>
                <a:srgbClr val="000000"/>
              </a:buClr>
              <a:buFont typeface="Roboto"/>
              <a:buChar char="➢"/>
            </a:pPr>
            <a:r>
              <a:rPr b="0" lang="es-419" sz="1400" spc="-1" strike="noStrike">
                <a:solidFill>
                  <a:srgbClr val="3d2262"/>
                </a:solidFill>
                <a:latin typeface="Roboto"/>
                <a:ea typeface="Roboto"/>
              </a:rPr>
              <a:t>Esta incluido tambien en la libreria de xgboost</a:t>
            </a:r>
            <a:endParaRPr b="0" lang="es-AR" sz="1400" spc="-1" strike="noStrike">
              <a:latin typeface="Arial"/>
            </a:endParaRPr>
          </a:p>
          <a:p>
            <a:pPr marL="914400" indent="-317160">
              <a:lnSpc>
                <a:spcPct val="100000"/>
              </a:lnSpc>
              <a:buClr>
                <a:srgbClr val="000000"/>
              </a:buClr>
              <a:buFont typeface="Roboto"/>
              <a:buChar char="➢"/>
            </a:pPr>
            <a:r>
              <a:rPr b="0" lang="es-419" sz="1400" spc="-1" strike="noStrike">
                <a:solidFill>
                  <a:srgbClr val="3d2262"/>
                </a:solidFill>
                <a:latin typeface="Roboto"/>
                <a:ea typeface="Roboto"/>
              </a:rPr>
              <a:t>SHAPforxgboost</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Google Shape;435;p59"/>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Valor de Shapley</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426" name="Google Shape;436;p59"/>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Fuentes de Contenido</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427" name="Google Shape;437;p59"/>
          <p:cNvSpPr/>
          <p:nvPr/>
        </p:nvSpPr>
        <p:spPr>
          <a:xfrm>
            <a:off x="563040" y="988200"/>
            <a:ext cx="7374240" cy="3729960"/>
          </a:xfrm>
          <a:prstGeom prst="rect">
            <a:avLst/>
          </a:prstGeom>
          <a:noFill/>
          <a:ln w="0">
            <a:noFill/>
          </a:ln>
        </p:spPr>
        <p:style>
          <a:lnRef idx="0"/>
          <a:fillRef idx="0"/>
          <a:effectRef idx="0"/>
          <a:fontRef idx="minor"/>
        </p:style>
        <p:txBody>
          <a:bodyPr tIns="91440" bIns="91440">
            <a:spAutoFit/>
          </a:bodyPr>
          <a:p>
            <a:pPr>
              <a:lnSpc>
                <a:spcPct val="115000"/>
              </a:lnSpc>
              <a:tabLst>
                <a:tab algn="l" pos="0"/>
              </a:tabLst>
            </a:pPr>
            <a:r>
              <a:rPr b="1" lang="es-419" sz="1400" spc="-1" strike="noStrike">
                <a:solidFill>
                  <a:srgbClr val="3d2262"/>
                </a:solidFill>
                <a:latin typeface="Roboto"/>
                <a:ea typeface="Roboto"/>
              </a:rPr>
              <a:t>SHAP</a:t>
            </a:r>
            <a:endParaRPr b="0" lang="es-AR" sz="1400" spc="-1" strike="noStrike">
              <a:latin typeface="Arial"/>
            </a:endParaRPr>
          </a:p>
          <a:p>
            <a:pPr marL="914400" indent="-317160">
              <a:lnSpc>
                <a:spcPct val="115000"/>
              </a:lnSpc>
              <a:spcBef>
                <a:spcPts val="1599"/>
              </a:spcBef>
              <a:buClr>
                <a:srgbClr val="000000"/>
              </a:buClr>
              <a:buFont typeface="Roboto"/>
              <a:buChar char="➢"/>
              <a:tabLst>
                <a:tab algn="l" pos="0"/>
              </a:tabLst>
            </a:pPr>
            <a:r>
              <a:rPr b="0" lang="es-419" sz="1400" spc="-1" strike="noStrike">
                <a:solidFill>
                  <a:srgbClr val="3d2262"/>
                </a:solidFill>
                <a:latin typeface="Roboto"/>
                <a:ea typeface="Roboto"/>
              </a:rPr>
              <a:t>https://towardsdatascience.com/shap-explained-the-way-i-wish-someone-explained-it-to-me-ab81cc69ef30</a:t>
            </a:r>
            <a:endParaRPr b="0" lang="es-AR" sz="1400" spc="-1" strike="noStrike">
              <a:latin typeface="Arial"/>
            </a:endParaRPr>
          </a:p>
          <a:p>
            <a:pPr marL="914400" indent="-317160">
              <a:lnSpc>
                <a:spcPct val="115000"/>
              </a:lnSpc>
              <a:buClr>
                <a:srgbClr val="000000"/>
              </a:buClr>
              <a:buFont typeface="Roboto"/>
              <a:buChar char="➢"/>
              <a:tabLst>
                <a:tab algn="l" pos="0"/>
              </a:tabLst>
            </a:pPr>
            <a:r>
              <a:rPr b="0" lang="es-419" sz="1400" spc="-1" strike="noStrike" u="sng">
                <a:solidFill>
                  <a:srgbClr val="0097a7"/>
                </a:solidFill>
                <a:uFillTx/>
                <a:latin typeface="Roboto"/>
                <a:ea typeface="Roboto"/>
                <a:hlinkClick r:id="rId1"/>
              </a:rPr>
              <a:t>https://christophm.github.io/interpretable-ml-book/shapley.html</a:t>
            </a:r>
            <a:endParaRPr b="0" lang="es-AR" sz="1400" spc="-1" strike="noStrike">
              <a:latin typeface="Arial"/>
            </a:endParaRPr>
          </a:p>
          <a:p>
            <a:pPr marL="914400" indent="-279000">
              <a:lnSpc>
                <a:spcPct val="115000"/>
              </a:lnSpc>
              <a:buClr>
                <a:srgbClr val="3d2262"/>
              </a:buClr>
              <a:buFont typeface="Roboto"/>
              <a:buChar char="➢"/>
              <a:tabLst>
                <a:tab algn="l" pos="0"/>
              </a:tabLst>
            </a:pPr>
            <a:r>
              <a:rPr b="0" lang="es-419" sz="1400" spc="-1" strike="noStrike" u="sng">
                <a:solidFill>
                  <a:srgbClr val="0097a7"/>
                </a:solidFill>
                <a:uFillTx/>
                <a:latin typeface="Roboto"/>
                <a:ea typeface="Roboto"/>
                <a:hlinkClick r:id="rId2"/>
              </a:rPr>
              <a:t>https://towardsdatascience.com/shap-a-reliable-way-to-analyze-your-model-interpretability-874294d30af6</a:t>
            </a:r>
            <a:endParaRPr b="0" lang="es-AR" sz="1400" spc="-1" strike="noStrike">
              <a:latin typeface="Arial"/>
            </a:endParaRPr>
          </a:p>
          <a:p>
            <a:pPr marL="914400" indent="-279000">
              <a:lnSpc>
                <a:spcPct val="115000"/>
              </a:lnSpc>
              <a:buClr>
                <a:srgbClr val="3d2262"/>
              </a:buClr>
              <a:buFont typeface="Roboto"/>
              <a:buChar char="➢"/>
              <a:tabLst>
                <a:tab algn="l" pos="0"/>
              </a:tabLst>
            </a:pPr>
            <a:r>
              <a:rPr b="0" lang="es-419" sz="1400" spc="-1" strike="noStrike">
                <a:solidFill>
                  <a:srgbClr val="3d2262"/>
                </a:solidFill>
                <a:latin typeface="Roboto"/>
                <a:ea typeface="Roboto"/>
              </a:rPr>
              <a:t>https://medium.com/@gabrieltseng/interpreting-complex-models-with-shap-values-1c187db6ec83</a:t>
            </a:r>
            <a:endParaRPr b="0" lang="es-AR" sz="1400" spc="-1" strike="noStrike">
              <a:latin typeface="Arial"/>
            </a:endParaRPr>
          </a:p>
          <a:p>
            <a:pPr>
              <a:lnSpc>
                <a:spcPct val="115000"/>
              </a:lnSpc>
              <a:spcBef>
                <a:spcPts val="1599"/>
              </a:spcBef>
              <a:tabLst>
                <a:tab algn="l" pos="0"/>
              </a:tabLst>
            </a:pPr>
            <a:r>
              <a:rPr b="1" lang="es-419" sz="1400" spc="-1" strike="noStrike">
                <a:solidFill>
                  <a:srgbClr val="3d2262"/>
                </a:solidFill>
                <a:latin typeface="Roboto"/>
                <a:ea typeface="Roboto"/>
              </a:rPr>
              <a:t>Shapley Regression</a:t>
            </a:r>
            <a:endParaRPr b="0" lang="es-AR" sz="1400" spc="-1" strike="noStrike">
              <a:latin typeface="Arial"/>
            </a:endParaRPr>
          </a:p>
          <a:p>
            <a:pPr marL="914400" indent="-317160">
              <a:lnSpc>
                <a:spcPct val="115000"/>
              </a:lnSpc>
              <a:spcBef>
                <a:spcPts val="1599"/>
              </a:spcBef>
              <a:buClr>
                <a:srgbClr val="000000"/>
              </a:buClr>
              <a:buFont typeface="Roboto"/>
              <a:buChar char="➢"/>
              <a:tabLst>
                <a:tab algn="l" pos="0"/>
              </a:tabLst>
            </a:pPr>
            <a:r>
              <a:rPr b="0" lang="es-419" sz="1400" spc="-1" strike="noStrike" u="sng">
                <a:solidFill>
                  <a:srgbClr val="0097a7"/>
                </a:solidFill>
                <a:uFillTx/>
                <a:latin typeface="Roboto"/>
                <a:ea typeface="Roboto"/>
                <a:hlinkClick r:id="rId3"/>
              </a:rPr>
              <a:t>https://www.displayr.com/shapley-vs-relative-weights/</a:t>
            </a:r>
            <a:endParaRPr b="0" lang="es-AR" sz="1400" spc="-1" strike="noStrike">
              <a:latin typeface="Arial"/>
            </a:endParaRPr>
          </a:p>
          <a:p>
            <a:pPr marL="914400" indent="-279000">
              <a:lnSpc>
                <a:spcPct val="115000"/>
              </a:lnSpc>
              <a:buClr>
                <a:srgbClr val="3d2262"/>
              </a:buClr>
              <a:buFont typeface="Roboto"/>
              <a:buChar char="➢"/>
              <a:tabLst>
                <a:tab algn="l" pos="0"/>
              </a:tabLst>
            </a:pPr>
            <a:r>
              <a:rPr b="0" lang="es-419" sz="1400" spc="-1" strike="noStrike" u="sng">
                <a:solidFill>
                  <a:srgbClr val="0097a7"/>
                </a:solidFill>
                <a:uFillTx/>
                <a:latin typeface="Roboto"/>
                <a:ea typeface="Roboto"/>
                <a:hlinkClick r:id="rId4"/>
              </a:rPr>
              <a:t>https://statisticsbyjim.com/regression/multicollinearity-in-regression-analysis/</a:t>
            </a:r>
            <a:endParaRPr b="0" lang="es-AR" sz="1400" spc="-1" strike="noStrike">
              <a:latin typeface="Arial"/>
            </a:endParaRPr>
          </a:p>
          <a:p>
            <a:pPr marL="914400" indent="-279000">
              <a:lnSpc>
                <a:spcPct val="115000"/>
              </a:lnSpc>
              <a:buClr>
                <a:srgbClr val="3d2262"/>
              </a:buClr>
              <a:buFont typeface="Roboto"/>
              <a:buChar char="➢"/>
              <a:tabLst>
                <a:tab algn="l" pos="0"/>
              </a:tabLst>
            </a:pPr>
            <a:r>
              <a:rPr b="0" lang="es-419" sz="1400" spc="-1" strike="noStrike" u="sng">
                <a:solidFill>
                  <a:srgbClr val="0097a7"/>
                </a:solidFill>
                <a:uFillTx/>
                <a:latin typeface="Roboto"/>
                <a:ea typeface="Roboto"/>
                <a:hlinkClick r:id="rId5"/>
              </a:rPr>
              <a:t>https://github.com/elbersb/shapley</a:t>
            </a:r>
            <a:endParaRPr b="0" lang="es-AR" sz="1400" spc="-1" strike="noStrike">
              <a:latin typeface="Arial"/>
            </a:endParaRPr>
          </a:p>
          <a:p>
            <a:pPr marL="914400" indent="-279000">
              <a:lnSpc>
                <a:spcPct val="115000"/>
              </a:lnSpc>
              <a:buClr>
                <a:srgbClr val="3d2262"/>
              </a:buClr>
              <a:buFont typeface="Roboto"/>
              <a:buChar char="➢"/>
              <a:tabLst>
                <a:tab algn="l" pos="0"/>
              </a:tabLst>
            </a:pPr>
            <a:r>
              <a:rPr b="0" lang="es-419" sz="1400" spc="-1" strike="noStrike">
                <a:solidFill>
                  <a:srgbClr val="3d2262"/>
                </a:solidFill>
                <a:latin typeface="Roboto"/>
                <a:ea typeface="Roboto"/>
              </a:rPr>
              <a:t>https://datamotus.com/2019/12/20/Shapley-value-regression.html</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Google Shape;126;p31" descr=""/>
          <p:cNvPicPr/>
          <p:nvPr/>
        </p:nvPicPr>
        <p:blipFill>
          <a:blip r:embed="rId1"/>
          <a:stretch/>
        </p:blipFill>
        <p:spPr>
          <a:xfrm>
            <a:off x="1476000" y="2251440"/>
            <a:ext cx="1763640" cy="2075040"/>
          </a:xfrm>
          <a:prstGeom prst="rect">
            <a:avLst/>
          </a:prstGeom>
          <a:ln w="0">
            <a:noFill/>
          </a:ln>
        </p:spPr>
      </p:pic>
      <p:pic>
        <p:nvPicPr>
          <p:cNvPr id="212" name="Google Shape;127;p31" descr=""/>
          <p:cNvPicPr/>
          <p:nvPr/>
        </p:nvPicPr>
        <p:blipFill>
          <a:blip r:embed="rId2"/>
          <a:stretch/>
        </p:blipFill>
        <p:spPr>
          <a:xfrm>
            <a:off x="5501160" y="2251440"/>
            <a:ext cx="1647360" cy="2075040"/>
          </a:xfrm>
          <a:prstGeom prst="rect">
            <a:avLst/>
          </a:prstGeom>
          <a:ln w="0">
            <a:noFill/>
          </a:ln>
        </p:spPr>
      </p:pic>
      <p:sp>
        <p:nvSpPr>
          <p:cNvPr id="213" name="Google Shape;128;p31"/>
          <p:cNvSpPr/>
          <p:nvPr/>
        </p:nvSpPr>
        <p:spPr>
          <a:xfrm>
            <a:off x="0" y="0"/>
            <a:ext cx="79200" cy="5143320"/>
          </a:xfrm>
          <a:prstGeom prst="rect">
            <a:avLst/>
          </a:prstGeom>
          <a:solidFill>
            <a:srgbClr val="651fac"/>
          </a:solidFill>
          <a:ln w="0">
            <a:noFill/>
          </a:ln>
        </p:spPr>
        <p:style>
          <a:lnRef idx="0"/>
          <a:fillRef idx="0"/>
          <a:effectRef idx="0"/>
          <a:fontRef idx="minor"/>
        </p:style>
      </p:sp>
      <p:pic>
        <p:nvPicPr>
          <p:cNvPr id="214" name="Google Shape;129;p31" descr=""/>
          <p:cNvPicPr/>
          <p:nvPr/>
        </p:nvPicPr>
        <p:blipFill>
          <a:blip r:embed="rId3"/>
          <a:stretch/>
        </p:blipFill>
        <p:spPr>
          <a:xfrm>
            <a:off x="8257680" y="155880"/>
            <a:ext cx="664560" cy="773280"/>
          </a:xfrm>
          <a:prstGeom prst="rect">
            <a:avLst/>
          </a:prstGeom>
          <a:ln w="0">
            <a:noFill/>
          </a:ln>
        </p:spPr>
      </p:pic>
      <p:sp>
        <p:nvSpPr>
          <p:cNvPr id="215" name="Google Shape;130;p31"/>
          <p:cNvSpPr txBox="1"/>
          <p:nvPr/>
        </p:nvSpPr>
        <p:spPr>
          <a:xfrm>
            <a:off x="475200" y="588600"/>
            <a:ext cx="7886520" cy="276120"/>
          </a:xfrm>
          <a:prstGeom prst="rect">
            <a:avLst/>
          </a:prstGeom>
          <a:noFill/>
          <a:ln w="0">
            <a:noFill/>
          </a:ln>
        </p:spPr>
        <p:txBody>
          <a:bodyPr lIns="0" rIns="0" tIns="0" bIns="0">
            <a:noAutofit/>
          </a:bodyPr>
          <a:p>
            <a:pPr>
              <a:lnSpc>
                <a:spcPct val="100000"/>
              </a:lnSpc>
              <a:tabLst>
                <a:tab algn="l" pos="0"/>
              </a:tabLst>
            </a:pPr>
            <a:r>
              <a:rPr b="0" lang="es-419" sz="1700" spc="-1" strike="noStrike">
                <a:solidFill>
                  <a:srgbClr val="3d2262"/>
                </a:solidFill>
                <a:latin typeface="Poppins"/>
                <a:ea typeface="Poppins"/>
              </a:rPr>
              <a:t>Principales Referentes</a:t>
            </a:r>
            <a:endParaRPr b="0" lang="es-AR" sz="1700" spc="-1" strike="noStrike">
              <a:latin typeface="Arial"/>
            </a:endParaRPr>
          </a:p>
        </p:txBody>
      </p:sp>
      <p:sp>
        <p:nvSpPr>
          <p:cNvPr id="216" name="Google Shape;131;p31"/>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Poppins"/>
                <a:ea typeface="Poppins"/>
              </a:rPr>
              <a:t>Introducción a la Teoría de Juegos</a:t>
            </a:r>
            <a:endParaRPr b="0" lang="es-AR" sz="1700" spc="-1" strike="noStrike">
              <a:solidFill>
                <a:srgbClr val="000000"/>
              </a:solidFill>
              <a:latin typeface="Arial"/>
            </a:endParaRPr>
          </a:p>
        </p:txBody>
      </p:sp>
      <p:sp>
        <p:nvSpPr>
          <p:cNvPr id="217" name="Google Shape;132;p31"/>
          <p:cNvSpPr/>
          <p:nvPr/>
        </p:nvSpPr>
        <p:spPr>
          <a:xfrm>
            <a:off x="1476000" y="1560600"/>
            <a:ext cx="1835640" cy="70164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s-419" sz="1700" spc="-1" strike="noStrike">
                <a:solidFill>
                  <a:srgbClr val="000000"/>
                </a:solidFill>
                <a:latin typeface="Arial"/>
                <a:ea typeface="Arial"/>
              </a:rPr>
              <a:t>Juegos Competitivos</a:t>
            </a:r>
            <a:endParaRPr b="0" lang="es-AR" sz="1700" spc="-1" strike="noStrike">
              <a:latin typeface="Arial"/>
            </a:endParaRPr>
          </a:p>
        </p:txBody>
      </p:sp>
      <p:sp>
        <p:nvSpPr>
          <p:cNvPr id="218" name="Google Shape;133;p31"/>
          <p:cNvSpPr/>
          <p:nvPr/>
        </p:nvSpPr>
        <p:spPr>
          <a:xfrm>
            <a:off x="5289120" y="1560600"/>
            <a:ext cx="2071080" cy="70164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s-419" sz="1700" spc="-1" strike="noStrike">
                <a:solidFill>
                  <a:srgbClr val="000000"/>
                </a:solidFill>
                <a:latin typeface="Arial"/>
                <a:ea typeface="Arial"/>
              </a:rPr>
              <a:t>Juegos Cooperativos</a:t>
            </a:r>
            <a:endParaRPr b="0" lang="es-AR" sz="1700" spc="-1" strike="noStrike">
              <a:latin typeface="Arial"/>
            </a:endParaRPr>
          </a:p>
        </p:txBody>
      </p:sp>
      <p:sp>
        <p:nvSpPr>
          <p:cNvPr id="219" name="Google Shape;134;p31"/>
          <p:cNvSpPr/>
          <p:nvPr/>
        </p:nvSpPr>
        <p:spPr>
          <a:xfrm>
            <a:off x="900000" y="1039320"/>
            <a:ext cx="7343280" cy="4881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s-419" sz="2000" spc="-1" strike="noStrike">
                <a:solidFill>
                  <a:srgbClr val="701c7f"/>
                </a:solidFill>
                <a:latin typeface="Arial"/>
                <a:ea typeface="Arial"/>
              </a:rPr>
              <a:t>Teoría de Juegos</a:t>
            </a:r>
            <a:endParaRPr b="0" lang="es-AR" sz="2000" spc="-1" strike="noStrike">
              <a:latin typeface="Arial"/>
            </a:endParaRPr>
          </a:p>
        </p:txBody>
      </p:sp>
      <p:sp>
        <p:nvSpPr>
          <p:cNvPr id="220" name="Google Shape;135;p31"/>
          <p:cNvSpPr/>
          <p:nvPr/>
        </p:nvSpPr>
        <p:spPr>
          <a:xfrm>
            <a:off x="1825920" y="4430520"/>
            <a:ext cx="106344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Arial"/>
                <a:ea typeface="Arial"/>
              </a:rPr>
              <a:t>John Nash</a:t>
            </a:r>
            <a:endParaRPr b="0" lang="es-AR" sz="1400" spc="-1" strike="noStrike">
              <a:latin typeface="Arial"/>
            </a:endParaRPr>
          </a:p>
        </p:txBody>
      </p:sp>
      <p:sp>
        <p:nvSpPr>
          <p:cNvPr id="221" name="Google Shape;136;p31"/>
          <p:cNvSpPr/>
          <p:nvPr/>
        </p:nvSpPr>
        <p:spPr>
          <a:xfrm>
            <a:off x="5647320" y="4430520"/>
            <a:ext cx="135540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400" spc="-1" strike="noStrike">
                <a:solidFill>
                  <a:srgbClr val="000000"/>
                </a:solidFill>
                <a:latin typeface="Arial"/>
                <a:ea typeface="Arial"/>
              </a:rPr>
              <a:t>Lloyd Shapley</a:t>
            </a:r>
            <a:endParaRPr b="0" lang="es-AR" sz="1400" spc="-1" strike="noStrike">
              <a:latin typeface="Arial"/>
            </a:endParaRPr>
          </a:p>
        </p:txBody>
      </p:sp>
      <p:sp>
        <p:nvSpPr>
          <p:cNvPr id="222" name="Google Shape;137;p31"/>
          <p:cNvSpPr/>
          <p:nvPr/>
        </p:nvSpPr>
        <p:spPr>
          <a:xfrm>
            <a:off x="7292520" y="2964240"/>
            <a:ext cx="1288440" cy="710640"/>
          </a:xfrm>
          <a:prstGeom prst="rect">
            <a:avLst/>
          </a:prstGeom>
          <a:noFill/>
          <a:ln w="0">
            <a:noFill/>
          </a:ln>
        </p:spPr>
        <p:style>
          <a:lnRef idx="0"/>
          <a:fillRef idx="0"/>
          <a:effectRef idx="0"/>
          <a:fontRef idx="minor"/>
        </p:style>
        <p:txBody>
          <a:bodyPr tIns="91440" bIns="91440">
            <a:noAutofit/>
          </a:bodyPr>
          <a:p>
            <a:pPr>
              <a:lnSpc>
                <a:spcPct val="115000"/>
              </a:lnSpc>
              <a:spcAft>
                <a:spcPts val="1599"/>
              </a:spcAft>
              <a:tabLst>
                <a:tab algn="l" pos="0"/>
              </a:tabLst>
            </a:pPr>
            <a:r>
              <a:rPr b="1" lang="es-419" sz="1200" spc="-1" strike="noStrike">
                <a:solidFill>
                  <a:srgbClr val="595959"/>
                </a:solidFill>
                <a:latin typeface="Roboto"/>
                <a:ea typeface="Roboto"/>
              </a:rPr>
              <a:t>*Premio Nobel de Economía en 2012</a:t>
            </a:r>
            <a:endParaRPr b="0" lang="es-AR"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Google Shape;142;p32"/>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Introducción de la Teoría de Juegos</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224" name="Google Shape;143;p32"/>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Juegos Cooperativos</a:t>
            </a:r>
            <a:endParaRPr b="0" lang="es-AR" sz="1700" spc="-1" strike="noStrike">
              <a:latin typeface="Arial"/>
            </a:endParaRPr>
          </a:p>
        </p:txBody>
      </p:sp>
      <p:sp>
        <p:nvSpPr>
          <p:cNvPr id="225" name="Google Shape;144;p32"/>
          <p:cNvSpPr txBox="1"/>
          <p:nvPr/>
        </p:nvSpPr>
        <p:spPr>
          <a:xfrm>
            <a:off x="475200" y="1731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Un juego cooperativo es un par (N, </a:t>
            </a:r>
            <a:r>
              <a:rPr b="0" i="1" lang="es-419" sz="1600" spc="-1" strike="noStrike">
                <a:solidFill>
                  <a:srgbClr val="000000"/>
                </a:solidFill>
                <a:highlight>
                  <a:srgbClr val="ffffff"/>
                </a:highlight>
                <a:latin typeface="Georgia"/>
                <a:ea typeface="Georgia"/>
              </a:rPr>
              <a:t>v</a:t>
            </a:r>
            <a:r>
              <a:rPr b="0" lang="es-419" sz="1700" spc="-1" strike="noStrike">
                <a:solidFill>
                  <a:srgbClr val="3d2262"/>
                </a:solidFill>
                <a:highlight>
                  <a:srgbClr val="ffffff"/>
                </a:highlight>
                <a:latin typeface="Roboto"/>
                <a:ea typeface="Roboto"/>
              </a:rPr>
              <a:t>), donde:</a:t>
            </a:r>
            <a:endParaRPr b="0" lang="es-AR" sz="1700" spc="-1" strike="noStrike">
              <a:latin typeface="Arial"/>
            </a:endParaRPr>
          </a:p>
          <a:p>
            <a:pPr>
              <a:lnSpc>
                <a:spcPct val="115000"/>
              </a:lnSpc>
              <a:tabLst>
                <a:tab algn="l" pos="0"/>
              </a:tabLst>
            </a:pPr>
            <a:endParaRPr b="0" lang="es-AR" sz="1700" spc="-1" strike="noStrike">
              <a:latin typeface="Arial"/>
            </a:endParaRPr>
          </a:p>
          <a:p>
            <a:pPr marL="914400" indent="-279000">
              <a:lnSpc>
                <a:spcPct val="115000"/>
              </a:lnSpc>
              <a:buClr>
                <a:srgbClr val="000000"/>
              </a:buClr>
              <a:buFont typeface="Roboto"/>
              <a:buChar char="➢"/>
              <a:tabLst>
                <a:tab algn="l" pos="0"/>
              </a:tabLst>
            </a:pPr>
            <a:r>
              <a:rPr b="0" lang="es-419" sz="1700" spc="-1" strike="noStrike">
                <a:solidFill>
                  <a:srgbClr val="3d2262"/>
                </a:solidFill>
                <a:highlight>
                  <a:srgbClr val="ffffff"/>
                </a:highlight>
                <a:latin typeface="Roboto"/>
                <a:ea typeface="Roboto"/>
              </a:rPr>
              <a:t>N={1, 2, … , p} es un conjunto finito de </a:t>
            </a:r>
            <a:r>
              <a:rPr b="1" i="1" lang="es-419" sz="1700" spc="-1" strike="noStrike">
                <a:solidFill>
                  <a:srgbClr val="3d2262"/>
                </a:solidFill>
                <a:highlight>
                  <a:srgbClr val="ffffff"/>
                </a:highlight>
                <a:latin typeface="Roboto"/>
                <a:ea typeface="Roboto"/>
              </a:rPr>
              <a:t>jugadores</a:t>
            </a:r>
            <a:endParaRPr b="0" lang="es-AR" sz="1700" spc="-1" strike="noStrike">
              <a:latin typeface="Arial"/>
            </a:endParaRPr>
          </a:p>
          <a:p>
            <a:pPr marL="914400">
              <a:lnSpc>
                <a:spcPct val="115000"/>
              </a:lnSpc>
              <a:tabLst>
                <a:tab algn="l" pos="0"/>
              </a:tabLst>
            </a:pPr>
            <a:endParaRPr b="0" lang="es-AR" sz="1700" spc="-1" strike="noStrike">
              <a:latin typeface="Arial"/>
            </a:endParaRPr>
          </a:p>
          <a:p>
            <a:pPr marL="914400" indent="-279000">
              <a:lnSpc>
                <a:spcPct val="115000"/>
              </a:lnSpc>
              <a:buClr>
                <a:srgbClr val="000000"/>
              </a:buClr>
              <a:buFont typeface="Roboto"/>
              <a:buChar char="➢"/>
              <a:tabLst>
                <a:tab algn="l" pos="0"/>
              </a:tabLst>
            </a:pPr>
            <a:r>
              <a:rPr b="1" lang="es-419" sz="1700" spc="-1" strike="noStrike">
                <a:solidFill>
                  <a:srgbClr val="3d2262"/>
                </a:solidFill>
                <a:highlight>
                  <a:srgbClr val="ffffff"/>
                </a:highlight>
                <a:latin typeface="Roboto"/>
                <a:ea typeface="Roboto"/>
              </a:rPr>
              <a:t>                      </a:t>
            </a:r>
            <a:r>
              <a:rPr b="1" lang="es-419" sz="1700" spc="-1" strike="noStrike">
                <a:solidFill>
                  <a:srgbClr val="3d2262"/>
                </a:solidFill>
                <a:highlight>
                  <a:srgbClr val="ffffff"/>
                </a:highlight>
                <a:latin typeface="Roboto"/>
                <a:ea typeface="Roboto"/>
              </a:rPr>
              <a:t>es una función </a:t>
            </a:r>
            <a:r>
              <a:rPr b="0" lang="es-419" sz="1700" spc="-1" strike="noStrike">
                <a:solidFill>
                  <a:srgbClr val="3d2262"/>
                </a:solidFill>
                <a:highlight>
                  <a:srgbClr val="ffffff"/>
                </a:highlight>
                <a:latin typeface="Roboto"/>
                <a:ea typeface="Roboto"/>
              </a:rPr>
              <a:t>que asigna a cada </a:t>
            </a:r>
            <a:r>
              <a:rPr b="1" i="1" lang="es-419" sz="1700" spc="-1" strike="noStrike">
                <a:solidFill>
                  <a:srgbClr val="3d2262"/>
                </a:solidFill>
                <a:highlight>
                  <a:srgbClr val="ffffff"/>
                </a:highlight>
                <a:latin typeface="Roboto"/>
                <a:ea typeface="Roboto"/>
              </a:rPr>
              <a:t>coalición</a:t>
            </a:r>
            <a:r>
              <a:rPr b="0" lang="es-419" sz="1700" spc="-1" strike="noStrike">
                <a:solidFill>
                  <a:srgbClr val="3d2262"/>
                </a:solidFill>
                <a:highlight>
                  <a:srgbClr val="ffffff"/>
                </a:highlight>
                <a:latin typeface="Roboto"/>
                <a:ea typeface="Roboto"/>
              </a:rPr>
              <a:t>             un valor real </a:t>
            </a:r>
            <a:r>
              <a:rPr b="0" i="1" lang="es-419" sz="1600" spc="-1" strike="noStrike">
                <a:solidFill>
                  <a:srgbClr val="000000"/>
                </a:solidFill>
                <a:highlight>
                  <a:srgbClr val="ffffff"/>
                </a:highlight>
                <a:latin typeface="Georgia"/>
                <a:ea typeface="Georgia"/>
              </a:rPr>
              <a:t>v</a:t>
            </a:r>
            <a:r>
              <a:rPr b="0" lang="es-419" sz="1700" spc="-1" strike="noStrike">
                <a:solidFill>
                  <a:srgbClr val="3d2262"/>
                </a:solidFill>
                <a:highlight>
                  <a:srgbClr val="ffffff"/>
                </a:highlight>
                <a:latin typeface="Roboto"/>
                <a:ea typeface="Roboto"/>
              </a:rPr>
              <a:t>(</a:t>
            </a:r>
            <a:r>
              <a:rPr b="0" i="1" lang="es-419" sz="1700" spc="-1" strike="noStrike">
                <a:solidFill>
                  <a:srgbClr val="3d2262"/>
                </a:solidFill>
                <a:highlight>
                  <a:srgbClr val="ffffff"/>
                </a:highlight>
                <a:latin typeface="Roboto"/>
                <a:ea typeface="Roboto"/>
              </a:rPr>
              <a:t>S</a:t>
            </a:r>
            <a:r>
              <a:rPr b="0" lang="es-419" sz="1700" spc="-1" strike="noStrike">
                <a:solidFill>
                  <a:srgbClr val="3d2262"/>
                </a:solidFill>
                <a:highlight>
                  <a:srgbClr val="ffffff"/>
                </a:highlight>
                <a:latin typeface="Roboto"/>
                <a:ea typeface="Roboto"/>
              </a:rPr>
              <a:t>) denominado </a:t>
            </a:r>
            <a:r>
              <a:rPr b="1" i="1" lang="es-419" sz="1700" spc="-1" strike="noStrike">
                <a:solidFill>
                  <a:srgbClr val="3d2262"/>
                </a:solidFill>
                <a:highlight>
                  <a:srgbClr val="ffffff"/>
                </a:highlight>
                <a:latin typeface="Roboto"/>
                <a:ea typeface="Roboto"/>
              </a:rPr>
              <a:t>pago</a:t>
            </a:r>
            <a:r>
              <a:rPr b="0" lang="es-419" sz="1700" spc="-1" strike="noStrike">
                <a:solidFill>
                  <a:srgbClr val="3d2262"/>
                </a:solidFill>
                <a:highlight>
                  <a:srgbClr val="ffffff"/>
                </a:highlight>
                <a:latin typeface="Roboto"/>
                <a:ea typeface="Roboto"/>
              </a:rPr>
              <a:t>, que los miembros de las coaliciones pueden distribuir entre ellos. A esta función se la conoce como </a:t>
            </a:r>
            <a:r>
              <a:rPr b="1" i="1" lang="es-419" sz="1700" spc="-1" strike="noStrike">
                <a:solidFill>
                  <a:srgbClr val="3d2262"/>
                </a:solidFill>
                <a:highlight>
                  <a:srgbClr val="ffffff"/>
                </a:highlight>
                <a:latin typeface="Roboto"/>
                <a:ea typeface="Roboto"/>
              </a:rPr>
              <a:t>función característica</a:t>
            </a:r>
            <a:r>
              <a:rPr b="0" lang="es-419" sz="1700" spc="-1" strike="noStrike">
                <a:solidFill>
                  <a:srgbClr val="3d2262"/>
                </a:solidFill>
                <a:highlight>
                  <a:srgbClr val="ffffff"/>
                </a:highlight>
                <a:latin typeface="Roboto"/>
                <a:ea typeface="Roboto"/>
              </a:rPr>
              <a:t>.</a:t>
            </a:r>
            <a:endParaRPr b="0" lang="es-AR" sz="1700" spc="-1" strike="noStrike">
              <a:latin typeface="Arial"/>
            </a:endParaRPr>
          </a:p>
          <a:p>
            <a:pPr marL="914400">
              <a:lnSpc>
                <a:spcPct val="115000"/>
              </a:lnSpc>
              <a:tabLst>
                <a:tab algn="l" pos="0"/>
              </a:tabLst>
            </a:pPr>
            <a:endParaRPr b="0" lang="es-AR" sz="1700" spc="-1" strike="noStrike">
              <a:latin typeface="Arial"/>
            </a:endParaRPr>
          </a:p>
          <a:p>
            <a:pPr marL="914400" indent="-279000">
              <a:lnSpc>
                <a:spcPct val="115000"/>
              </a:lnSpc>
              <a:buClr>
                <a:srgbClr val="000000"/>
              </a:buClr>
              <a:buFont typeface="Roboto"/>
              <a:buChar char="➢"/>
              <a:tabLst>
                <a:tab algn="l" pos="0"/>
              </a:tabLst>
            </a:pPr>
            <a:r>
              <a:rPr b="0" lang="es-419" sz="1700" spc="-1" strike="noStrike">
                <a:solidFill>
                  <a:srgbClr val="3d2262"/>
                </a:solidFill>
                <a:highlight>
                  <a:srgbClr val="ffffff"/>
                </a:highlight>
                <a:latin typeface="Roboto"/>
                <a:ea typeface="Roboto"/>
              </a:rPr>
              <a:t>Ese reparto debería ser </a:t>
            </a:r>
            <a:r>
              <a:rPr b="1" lang="es-419" sz="1700" spc="-1" strike="noStrike">
                <a:solidFill>
                  <a:srgbClr val="3d2262"/>
                </a:solidFill>
                <a:highlight>
                  <a:srgbClr val="ffffff"/>
                </a:highlight>
                <a:latin typeface="Roboto"/>
                <a:ea typeface="Roboto"/>
              </a:rPr>
              <a:t>estable</a:t>
            </a:r>
            <a:r>
              <a:rPr b="0" lang="es-419" sz="1700" spc="-1" strike="noStrike">
                <a:solidFill>
                  <a:srgbClr val="3d2262"/>
                </a:solidFill>
                <a:highlight>
                  <a:srgbClr val="ffffff"/>
                </a:highlight>
                <a:latin typeface="Roboto"/>
                <a:ea typeface="Roboto"/>
              </a:rPr>
              <a:t> y </a:t>
            </a:r>
            <a:r>
              <a:rPr b="1" lang="es-419" sz="1700" spc="-1" strike="noStrike">
                <a:solidFill>
                  <a:srgbClr val="3d2262"/>
                </a:solidFill>
                <a:highlight>
                  <a:srgbClr val="ffffff"/>
                </a:highlight>
                <a:latin typeface="Roboto"/>
                <a:ea typeface="Roboto"/>
              </a:rPr>
              <a:t>justo/equitativo</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pic>
        <p:nvPicPr>
          <p:cNvPr id="226" name="Google Shape;145;p32" descr=""/>
          <p:cNvPicPr/>
          <p:nvPr/>
        </p:nvPicPr>
        <p:blipFill>
          <a:blip r:embed="rId1"/>
          <a:srcRect l="13968" t="0" r="0" b="0"/>
          <a:stretch/>
        </p:blipFill>
        <p:spPr>
          <a:xfrm>
            <a:off x="6838920" y="2340000"/>
            <a:ext cx="541080" cy="269640"/>
          </a:xfrm>
          <a:prstGeom prst="rect">
            <a:avLst/>
          </a:prstGeom>
          <a:ln w="0">
            <a:noFill/>
          </a:ln>
        </p:spPr>
      </p:pic>
      <p:pic>
        <p:nvPicPr>
          <p:cNvPr id="227" name="Google Shape;146;p32" descr=""/>
          <p:cNvPicPr/>
          <p:nvPr/>
        </p:nvPicPr>
        <p:blipFill>
          <a:blip r:embed="rId2"/>
          <a:srcRect l="3253" t="18697" r="9387" b="18697"/>
          <a:stretch/>
        </p:blipFill>
        <p:spPr>
          <a:xfrm>
            <a:off x="1516680" y="2912400"/>
            <a:ext cx="1172520" cy="323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Google Shape;151;p33"/>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Introducción de la Teoría de Juegos</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229" name="Google Shape;152;p33"/>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Juegos Cooperativos</a:t>
            </a:r>
            <a:endParaRPr b="0" lang="es-AR" sz="1700" spc="-1" strike="noStrike">
              <a:latin typeface="Arial"/>
            </a:endParaRPr>
          </a:p>
        </p:txBody>
      </p:sp>
      <p:sp>
        <p:nvSpPr>
          <p:cNvPr id="230" name="Google Shape;153;p33"/>
          <p:cNvSpPr txBox="1"/>
          <p:nvPr/>
        </p:nvSpPr>
        <p:spPr>
          <a:xfrm>
            <a:off x="475200" y="111312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Axiomas de Igualdad</a:t>
            </a:r>
            <a:endParaRPr b="0" lang="es-AR" sz="1700" spc="-1" strike="noStrike">
              <a:latin typeface="Arial"/>
            </a:endParaRPr>
          </a:p>
          <a:p>
            <a:pPr>
              <a:lnSpc>
                <a:spcPct val="115000"/>
              </a:lnSpc>
              <a:tabLst>
                <a:tab algn="l" pos="0"/>
              </a:tabLst>
            </a:pPr>
            <a:endParaRPr b="0" lang="es-AR" sz="1700" spc="-1" strike="noStrike">
              <a:latin typeface="Arial"/>
            </a:endParaRPr>
          </a:p>
          <a:p>
            <a:pPr marL="914400" indent="-279000">
              <a:lnSpc>
                <a:spcPct val="115000"/>
              </a:lnSpc>
              <a:buClr>
                <a:srgbClr val="000000"/>
              </a:buClr>
              <a:buFont typeface="Roboto"/>
              <a:buChar char="➢"/>
              <a:tabLst>
                <a:tab algn="l" pos="0"/>
              </a:tabLst>
            </a:pPr>
            <a:r>
              <a:rPr b="1" lang="es-419" sz="1700" spc="-1" strike="noStrike">
                <a:solidFill>
                  <a:srgbClr val="3d2262"/>
                </a:solidFill>
                <a:latin typeface="Roboto"/>
                <a:ea typeface="Roboto"/>
              </a:rPr>
              <a:t>Eficiencia</a:t>
            </a:r>
            <a:r>
              <a:rPr b="0" lang="es-419" sz="1700" spc="-1" strike="noStrike">
                <a:solidFill>
                  <a:srgbClr val="3d2262"/>
                </a:solidFill>
                <a:latin typeface="Roboto"/>
                <a:ea typeface="Roboto"/>
              </a:rPr>
              <a:t>: la suma de las contribuciones individuales tiene que ser igual a la ganancia total</a:t>
            </a:r>
            <a:endParaRPr b="0" lang="es-AR" sz="1700" spc="-1" strike="noStrike">
              <a:latin typeface="Arial"/>
            </a:endParaRPr>
          </a:p>
          <a:p>
            <a:pPr marL="914400" indent="-279000">
              <a:lnSpc>
                <a:spcPct val="115000"/>
              </a:lnSpc>
              <a:buClr>
                <a:srgbClr val="000000"/>
              </a:buClr>
              <a:buFont typeface="Roboto"/>
              <a:buChar char="➢"/>
              <a:tabLst>
                <a:tab algn="l" pos="0"/>
              </a:tabLst>
            </a:pPr>
            <a:r>
              <a:rPr b="1" lang="es-419" sz="1700" spc="-1" strike="noStrike">
                <a:solidFill>
                  <a:srgbClr val="3d2262"/>
                </a:solidFill>
                <a:latin typeface="Roboto"/>
                <a:ea typeface="Roboto"/>
              </a:rPr>
              <a:t>Simetría</a:t>
            </a:r>
            <a:r>
              <a:rPr b="0" lang="es-419" sz="1700" spc="-1" strike="noStrike">
                <a:solidFill>
                  <a:srgbClr val="3d2262"/>
                </a:solidFill>
                <a:latin typeface="Roboto"/>
                <a:ea typeface="Roboto"/>
              </a:rPr>
              <a:t>: jugadores que siempre hacen la misma contribución en cada coalición, deben recibir el mismo pago.</a:t>
            </a:r>
            <a:endParaRPr b="0" lang="es-AR" sz="1700" spc="-1" strike="noStrike">
              <a:latin typeface="Arial"/>
            </a:endParaRPr>
          </a:p>
          <a:p>
            <a:pPr marL="914400" indent="-279000">
              <a:lnSpc>
                <a:spcPct val="115000"/>
              </a:lnSpc>
              <a:buClr>
                <a:srgbClr val="000000"/>
              </a:buClr>
              <a:buFont typeface="Roboto"/>
              <a:buChar char="➢"/>
              <a:tabLst>
                <a:tab algn="l" pos="0"/>
              </a:tabLst>
            </a:pPr>
            <a:r>
              <a:rPr b="1" lang="es-419" sz="1700" spc="-1" strike="noStrike">
                <a:solidFill>
                  <a:srgbClr val="3d2262"/>
                </a:solidFill>
                <a:latin typeface="Roboto"/>
                <a:ea typeface="Roboto"/>
              </a:rPr>
              <a:t>Jugador Ficticio:</a:t>
            </a:r>
            <a:r>
              <a:rPr b="0" lang="es-419" sz="1700" spc="-1" strike="noStrike">
                <a:solidFill>
                  <a:srgbClr val="3d2262"/>
                </a:solidFill>
                <a:latin typeface="Roboto"/>
                <a:ea typeface="Roboto"/>
              </a:rPr>
              <a:t> si agregar un jugador a una coalisión no cambia la ganancia, sin importar a cual, entonces su contribución será 0.</a:t>
            </a:r>
            <a:endParaRPr b="0" lang="es-AR" sz="1700" spc="-1" strike="noStrike">
              <a:latin typeface="Arial"/>
            </a:endParaRPr>
          </a:p>
          <a:p>
            <a:pPr marL="914400" indent="-279000">
              <a:lnSpc>
                <a:spcPct val="115000"/>
              </a:lnSpc>
              <a:buClr>
                <a:srgbClr val="000000"/>
              </a:buClr>
              <a:buFont typeface="Roboto"/>
              <a:buChar char="➢"/>
              <a:tabLst>
                <a:tab algn="l" pos="0"/>
              </a:tabLst>
            </a:pPr>
            <a:r>
              <a:rPr b="1" lang="es-419" sz="1700" spc="-1" strike="noStrike">
                <a:solidFill>
                  <a:srgbClr val="3d2262"/>
                </a:solidFill>
                <a:latin typeface="Roboto"/>
                <a:ea typeface="Roboto"/>
              </a:rPr>
              <a:t>Aditividad:</a:t>
            </a:r>
            <a:r>
              <a:rPr b="0" lang="es-419" sz="1700" spc="-1" strike="noStrike">
                <a:solidFill>
                  <a:srgbClr val="3d2262"/>
                </a:solidFill>
                <a:latin typeface="Roboto"/>
                <a:ea typeface="Roboto"/>
              </a:rPr>
              <a:t> dados dos juegos, entonces la recompensa individual de un jugador en ambos juegos debe ser igual a la recompensa de su primer juego más la recompensa del segundo juego.</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Google Shape;158;p34"/>
          <p:cNvSpPr/>
          <p:nvPr/>
        </p:nvSpPr>
        <p:spPr>
          <a:xfrm>
            <a:off x="393840" y="990360"/>
            <a:ext cx="8392320" cy="3702240"/>
          </a:xfrm>
          <a:prstGeom prst="rect">
            <a:avLst/>
          </a:prstGeom>
          <a:noFill/>
          <a:ln w="0">
            <a:noFill/>
          </a:ln>
        </p:spPr>
        <p:style>
          <a:lnRef idx="0"/>
          <a:fillRef idx="0"/>
          <a:effectRef idx="0"/>
          <a:fontRef idx="minor"/>
        </p:style>
        <p:txBody>
          <a:bodyPr lIns="0" rIns="0" tIns="0" bIns="0">
            <a:noAutofit/>
          </a:bodyPr>
          <a:p>
            <a:pPr algn="ctr">
              <a:lnSpc>
                <a:spcPct val="100000"/>
              </a:lnSpc>
              <a:tabLst>
                <a:tab algn="l" pos="0"/>
              </a:tabLst>
            </a:pPr>
            <a:r>
              <a:rPr b="1" lang="es-419" sz="4600" spc="-1" strike="noStrike">
                <a:solidFill>
                  <a:srgbClr val="ffffff"/>
                </a:solidFill>
                <a:latin typeface="Poppins"/>
                <a:ea typeface="Poppins"/>
              </a:rPr>
              <a:t>Ejemplo:</a:t>
            </a:r>
            <a:endParaRPr b="0" lang="es-AR" sz="4600" spc="-1" strike="noStrike">
              <a:latin typeface="Arial"/>
            </a:endParaRPr>
          </a:p>
          <a:p>
            <a:pPr algn="ctr">
              <a:lnSpc>
                <a:spcPct val="100000"/>
              </a:lnSpc>
              <a:tabLst>
                <a:tab algn="l" pos="0"/>
              </a:tabLst>
            </a:pPr>
            <a:endParaRPr b="0" lang="es-AR" sz="4600" spc="-1" strike="noStrike">
              <a:latin typeface="Arial"/>
            </a:endParaRPr>
          </a:p>
          <a:p>
            <a:pPr algn="ctr">
              <a:lnSpc>
                <a:spcPct val="100000"/>
              </a:lnSpc>
              <a:tabLst>
                <a:tab algn="l" pos="0"/>
              </a:tabLst>
            </a:pPr>
            <a:r>
              <a:rPr b="1" lang="es-419" sz="2000" spc="-1" strike="noStrike">
                <a:solidFill>
                  <a:srgbClr val="ffffff"/>
                </a:solidFill>
                <a:latin typeface="Poppins"/>
                <a:ea typeface="Poppins"/>
              </a:rPr>
              <a:t>Un grupo de amigos se decide anotar a un torneo de un juego de moda, en el cual se puede jugar en equipos de 1 a 3 personas. Aquel equipo ganador va a recibir un gran premio económico.</a:t>
            </a:r>
            <a:endParaRPr b="0" lang="es-AR" sz="2000" spc="-1" strike="noStrike">
              <a:latin typeface="Arial"/>
            </a:endParaRPr>
          </a:p>
          <a:p>
            <a:pPr algn="ctr">
              <a:lnSpc>
                <a:spcPct val="100000"/>
              </a:lnSpc>
              <a:tabLst>
                <a:tab algn="l" pos="0"/>
              </a:tabLst>
            </a:pPr>
            <a:endParaRPr b="0" lang="es-AR" sz="2000" spc="-1" strike="noStrike">
              <a:latin typeface="Arial"/>
            </a:endParaRPr>
          </a:p>
          <a:p>
            <a:pPr algn="ctr">
              <a:lnSpc>
                <a:spcPct val="100000"/>
              </a:lnSpc>
              <a:tabLst>
                <a:tab algn="l" pos="0"/>
              </a:tabLst>
            </a:pPr>
            <a:r>
              <a:rPr b="1" lang="es-419" sz="2000" spc="-1" strike="noStrike">
                <a:solidFill>
                  <a:srgbClr val="ffffff"/>
                </a:solidFill>
                <a:latin typeface="Poppins"/>
                <a:ea typeface="Poppins"/>
              </a:rPr>
              <a:t>Andrea (A), Belen (B) y Carlos (C) logran ganar el torneo…</a:t>
            </a:r>
            <a:endParaRPr b="0" lang="es-AR" sz="2000" spc="-1" strike="noStrike">
              <a:latin typeface="Arial"/>
            </a:endParaRPr>
          </a:p>
          <a:p>
            <a:pPr algn="ctr">
              <a:lnSpc>
                <a:spcPct val="100000"/>
              </a:lnSpc>
              <a:tabLst>
                <a:tab algn="l" pos="0"/>
              </a:tabLst>
            </a:pPr>
            <a:endParaRPr b="0" lang="es-AR" sz="2000" spc="-1" strike="noStrike">
              <a:latin typeface="Arial"/>
            </a:endParaRPr>
          </a:p>
          <a:p>
            <a:pPr algn="ctr">
              <a:lnSpc>
                <a:spcPct val="100000"/>
              </a:lnSpc>
              <a:tabLst>
                <a:tab algn="l" pos="0"/>
              </a:tabLst>
            </a:pPr>
            <a:r>
              <a:rPr b="1" lang="es-419" sz="2000" spc="-1" strike="noStrike">
                <a:solidFill>
                  <a:srgbClr val="ffffff"/>
                </a:solidFill>
                <a:latin typeface="Poppins"/>
                <a:ea typeface="Poppins"/>
              </a:rPr>
              <a:t>¿Pero cómo repartirán el premio?</a:t>
            </a:r>
            <a:endParaRPr b="0" lang="es-AR" sz="2000" spc="-1" strike="noStrike">
              <a:latin typeface="Arial"/>
            </a:endParaRPr>
          </a:p>
          <a:p>
            <a:pPr marL="12600" algn="ctr">
              <a:lnSpc>
                <a:spcPct val="111000"/>
              </a:lnSpc>
              <a:spcBef>
                <a:spcPts val="499"/>
              </a:spcBef>
              <a:tabLst>
                <a:tab algn="l" pos="0"/>
              </a:tabLst>
            </a:pPr>
            <a:endParaRPr b="0" lang="es-AR"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Google Shape;163;p35"/>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Introducción de la Teoría de Juegos</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233" name="Google Shape;164;p35"/>
          <p:cNvSpPr txBox="1"/>
          <p:nvPr/>
        </p:nvSpPr>
        <p:spPr>
          <a:xfrm>
            <a:off x="475200" y="588600"/>
            <a:ext cx="7886520" cy="276120"/>
          </a:xfrm>
          <a:prstGeom prst="rect">
            <a:avLst/>
          </a:prstGeom>
          <a:noFill/>
          <a:ln w="0">
            <a:noFill/>
          </a:ln>
        </p:spPr>
        <p:txBody>
          <a:bodyPr lIns="0" rIns="0" tIns="0" bIns="0">
            <a:noAutofit/>
          </a:bodyPr>
          <a:p>
            <a:pPr marL="914400">
              <a:lnSpc>
                <a:spcPct val="100000"/>
              </a:lnSpc>
              <a:tabLst>
                <a:tab algn="l" pos="0"/>
              </a:tabLst>
            </a:pPr>
            <a:endParaRPr b="0" lang="es-AR" sz="3200" spc="-1" strike="noStrike">
              <a:latin typeface="Arial"/>
            </a:endParaRPr>
          </a:p>
          <a:p>
            <a:pPr>
              <a:lnSpc>
                <a:spcPct val="115000"/>
              </a:lnSpc>
              <a:tabLst>
                <a:tab algn="l" pos="0"/>
              </a:tabLst>
            </a:pPr>
            <a:endParaRPr b="0" lang="es-AR" sz="3200" spc="-1" strike="noStrike">
              <a:latin typeface="Arial"/>
            </a:endParaRPr>
          </a:p>
          <a:p>
            <a:pPr>
              <a:lnSpc>
                <a:spcPct val="115000"/>
              </a:lnSpc>
              <a:tabLst>
                <a:tab algn="l" pos="0"/>
              </a:tabLst>
            </a:pPr>
            <a:r>
              <a:rPr b="0" lang="es-419" sz="1700" spc="-1" strike="noStrike">
                <a:solidFill>
                  <a:srgbClr val="3d2262"/>
                </a:solidFill>
                <a:latin typeface="Roboto"/>
                <a:ea typeface="Roboto"/>
              </a:rPr>
              <a:t> </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234" name="Google Shape;165;p35"/>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Juegos Cooperativos</a:t>
            </a:r>
            <a:endParaRPr b="0" lang="es-AR" sz="1700" spc="-1" strike="noStrike">
              <a:latin typeface="Arial"/>
            </a:endParaRPr>
          </a:p>
          <a:p>
            <a:pPr>
              <a:lnSpc>
                <a:spcPct val="115000"/>
              </a:lnSpc>
              <a:tabLst>
                <a:tab algn="l" pos="0"/>
              </a:tabLst>
            </a:pPr>
            <a:endParaRPr b="0" lang="es-AR" sz="1700" spc="-1" strike="noStrike">
              <a:latin typeface="Arial"/>
            </a:endParaRPr>
          </a:p>
        </p:txBody>
      </p:sp>
      <p:pic>
        <p:nvPicPr>
          <p:cNvPr id="235" name="Google Shape;166;p35" descr=""/>
          <p:cNvPicPr/>
          <p:nvPr/>
        </p:nvPicPr>
        <p:blipFill>
          <a:blip r:embed="rId1"/>
          <a:stretch/>
        </p:blipFill>
        <p:spPr>
          <a:xfrm>
            <a:off x="4855680" y="1948320"/>
            <a:ext cx="2909880" cy="1972440"/>
          </a:xfrm>
          <a:prstGeom prst="rect">
            <a:avLst/>
          </a:prstGeom>
          <a:ln w="0">
            <a:noFill/>
          </a:ln>
        </p:spPr>
      </p:pic>
      <p:pic>
        <p:nvPicPr>
          <p:cNvPr id="236" name="Google Shape;167;p35" descr=""/>
          <p:cNvPicPr/>
          <p:nvPr/>
        </p:nvPicPr>
        <p:blipFill>
          <a:blip r:embed="rId2"/>
          <a:stretch/>
        </p:blipFill>
        <p:spPr>
          <a:xfrm>
            <a:off x="1018440" y="2032200"/>
            <a:ext cx="2566080" cy="1862280"/>
          </a:xfrm>
          <a:prstGeom prst="rect">
            <a:avLst/>
          </a:prstGeom>
          <a:ln w="0">
            <a:noFill/>
          </a:ln>
        </p:spPr>
      </p:pic>
      <p:sp>
        <p:nvSpPr>
          <p:cNvPr id="237" name="Google Shape;168;p35"/>
          <p:cNvSpPr/>
          <p:nvPr/>
        </p:nvSpPr>
        <p:spPr>
          <a:xfrm>
            <a:off x="900000" y="1486800"/>
            <a:ext cx="2520360" cy="7311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800" spc="-1" strike="noStrike">
                <a:solidFill>
                  <a:srgbClr val="000000"/>
                </a:solidFill>
                <a:latin typeface="Roboto"/>
                <a:ea typeface="Roboto"/>
              </a:rPr>
              <a:t>Conjunto Vacío = $0</a:t>
            </a:r>
            <a:endParaRPr b="0" lang="es-AR" sz="1800" spc="-1" strike="noStrike">
              <a:latin typeface="Arial"/>
            </a:endParaRPr>
          </a:p>
        </p:txBody>
      </p:sp>
      <p:sp>
        <p:nvSpPr>
          <p:cNvPr id="238" name="Google Shape;169;p35"/>
          <p:cNvSpPr/>
          <p:nvPr/>
        </p:nvSpPr>
        <p:spPr>
          <a:xfrm>
            <a:off x="5244480" y="1486800"/>
            <a:ext cx="1908720" cy="45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800" spc="-1" strike="noStrike">
                <a:solidFill>
                  <a:srgbClr val="000000"/>
                </a:solidFill>
                <a:latin typeface="Roboto"/>
                <a:ea typeface="Roboto"/>
              </a:rPr>
              <a:t>    </a:t>
            </a:r>
            <a:r>
              <a:rPr b="0" lang="es-419" sz="1800" spc="-1" strike="noStrike">
                <a:solidFill>
                  <a:srgbClr val="000000"/>
                </a:solidFill>
                <a:latin typeface="Roboto"/>
                <a:ea typeface="Roboto"/>
              </a:rPr>
              <a:t>ABC = $19</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Google Shape;174;p36"/>
          <p:cNvSpPr txBox="1"/>
          <p:nvPr/>
        </p:nvSpPr>
        <p:spPr>
          <a:xfrm>
            <a:off x="475200" y="302040"/>
            <a:ext cx="7886520" cy="276120"/>
          </a:xfrm>
          <a:prstGeom prst="rect">
            <a:avLst/>
          </a:prstGeom>
          <a:noFill/>
          <a:ln w="0">
            <a:noFill/>
          </a:ln>
        </p:spPr>
        <p:txBody>
          <a:bodyPr lIns="0" rIns="0" tIns="25560" bIns="25560">
            <a:noAutofit/>
          </a:bodyPr>
          <a:p>
            <a:pPr>
              <a:lnSpc>
                <a:spcPct val="100000"/>
              </a:lnSpc>
              <a:tabLst>
                <a:tab algn="l" pos="0"/>
              </a:tabLst>
            </a:pPr>
            <a:r>
              <a:rPr b="0" lang="es-419" sz="1700" spc="-1" strike="noStrike">
                <a:solidFill>
                  <a:srgbClr val="6f36a7"/>
                </a:solidFill>
                <a:latin typeface="Roboto"/>
                <a:ea typeface="Roboto"/>
              </a:rPr>
              <a:t>Introducción de la Teoría de Juegos</a:t>
            </a: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a:p>
            <a:pPr>
              <a:lnSpc>
                <a:spcPct val="100000"/>
              </a:lnSpc>
              <a:tabLst>
                <a:tab algn="l" pos="0"/>
              </a:tabLst>
            </a:pPr>
            <a:endParaRPr b="0" lang="es-AR" sz="1700" spc="-1" strike="noStrike">
              <a:solidFill>
                <a:srgbClr val="000000"/>
              </a:solidFill>
              <a:latin typeface="Arial"/>
            </a:endParaRPr>
          </a:p>
        </p:txBody>
      </p:sp>
      <p:sp>
        <p:nvSpPr>
          <p:cNvPr id="240" name="Google Shape;175;p36"/>
          <p:cNvSpPr txBox="1"/>
          <p:nvPr/>
        </p:nvSpPr>
        <p:spPr>
          <a:xfrm>
            <a:off x="475200" y="588600"/>
            <a:ext cx="7886520" cy="276120"/>
          </a:xfrm>
          <a:prstGeom prst="rect">
            <a:avLst/>
          </a:prstGeom>
          <a:noFill/>
          <a:ln w="0">
            <a:noFill/>
          </a:ln>
        </p:spPr>
        <p:txBody>
          <a:bodyPr lIns="0" rIns="0" tIns="0" bIns="0">
            <a:noAutofit/>
          </a:bodyPr>
          <a:p>
            <a:pPr marL="914400">
              <a:lnSpc>
                <a:spcPct val="100000"/>
              </a:lnSpc>
              <a:tabLst>
                <a:tab algn="l" pos="0"/>
              </a:tabLst>
            </a:pPr>
            <a:endParaRPr b="0" lang="es-AR" sz="3200" spc="-1" strike="noStrike">
              <a:latin typeface="Arial"/>
            </a:endParaRPr>
          </a:p>
          <a:p>
            <a:pPr>
              <a:lnSpc>
                <a:spcPct val="115000"/>
              </a:lnSpc>
              <a:tabLst>
                <a:tab algn="l" pos="0"/>
              </a:tabLst>
            </a:pPr>
            <a:endParaRPr b="0" lang="es-AR" sz="3200" spc="-1" strike="noStrike">
              <a:latin typeface="Arial"/>
            </a:endParaRPr>
          </a:p>
          <a:p>
            <a:pPr>
              <a:lnSpc>
                <a:spcPct val="115000"/>
              </a:lnSpc>
              <a:tabLst>
                <a:tab algn="l" pos="0"/>
              </a:tabLst>
            </a:pPr>
            <a:r>
              <a:rPr b="0" lang="es-419" sz="1700" spc="-1" strike="noStrike">
                <a:solidFill>
                  <a:srgbClr val="3d2262"/>
                </a:solidFill>
                <a:latin typeface="Roboto"/>
                <a:ea typeface="Roboto"/>
              </a:rPr>
              <a:t> </a:t>
            </a: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a:p>
            <a:pPr>
              <a:lnSpc>
                <a:spcPct val="115000"/>
              </a:lnSpc>
              <a:tabLst>
                <a:tab algn="l" pos="0"/>
              </a:tabLst>
            </a:pPr>
            <a:endParaRPr b="0" lang="es-AR" sz="1700" spc="-1" strike="noStrike">
              <a:latin typeface="Arial"/>
            </a:endParaRPr>
          </a:p>
        </p:txBody>
      </p:sp>
      <p:sp>
        <p:nvSpPr>
          <p:cNvPr id="241" name="Google Shape;176;p36"/>
          <p:cNvSpPr txBox="1"/>
          <p:nvPr/>
        </p:nvSpPr>
        <p:spPr>
          <a:xfrm>
            <a:off x="475200" y="588600"/>
            <a:ext cx="7886520" cy="276120"/>
          </a:xfrm>
          <a:prstGeom prst="rect">
            <a:avLst/>
          </a:prstGeom>
          <a:noFill/>
          <a:ln w="0">
            <a:noFill/>
          </a:ln>
        </p:spPr>
        <p:txBody>
          <a:bodyPr lIns="0" rIns="0" tIns="0" bIns="0">
            <a:noAutofit/>
          </a:bodyPr>
          <a:p>
            <a:pPr>
              <a:lnSpc>
                <a:spcPct val="115000"/>
              </a:lnSpc>
              <a:tabLst>
                <a:tab algn="l" pos="0"/>
              </a:tabLst>
            </a:pPr>
            <a:r>
              <a:rPr b="0" lang="es-419" sz="1700" spc="-1" strike="noStrike">
                <a:solidFill>
                  <a:srgbClr val="3d2262"/>
                </a:solidFill>
                <a:latin typeface="Roboto"/>
                <a:ea typeface="Roboto"/>
              </a:rPr>
              <a:t>Juegos Cooperativos</a:t>
            </a:r>
            <a:endParaRPr b="0" lang="es-AR" sz="1700" spc="-1" strike="noStrike">
              <a:latin typeface="Arial"/>
            </a:endParaRPr>
          </a:p>
          <a:p>
            <a:pPr>
              <a:lnSpc>
                <a:spcPct val="115000"/>
              </a:lnSpc>
              <a:tabLst>
                <a:tab algn="l" pos="0"/>
              </a:tabLst>
            </a:pPr>
            <a:endParaRPr b="0" lang="es-AR" sz="1700" spc="-1" strike="noStrike">
              <a:latin typeface="Arial"/>
            </a:endParaRPr>
          </a:p>
        </p:txBody>
      </p:sp>
      <p:pic>
        <p:nvPicPr>
          <p:cNvPr id="242" name="Google Shape;177;p36" descr=""/>
          <p:cNvPicPr/>
          <p:nvPr/>
        </p:nvPicPr>
        <p:blipFill>
          <a:blip r:embed="rId1"/>
          <a:stretch/>
        </p:blipFill>
        <p:spPr>
          <a:xfrm>
            <a:off x="597600" y="1612800"/>
            <a:ext cx="7988040" cy="2045160"/>
          </a:xfrm>
          <a:prstGeom prst="rect">
            <a:avLst/>
          </a:prstGeom>
          <a:ln w="0">
            <a:noFill/>
          </a:ln>
        </p:spPr>
      </p:pic>
      <p:sp>
        <p:nvSpPr>
          <p:cNvPr id="243" name="Google Shape;178;p36"/>
          <p:cNvSpPr/>
          <p:nvPr/>
        </p:nvSpPr>
        <p:spPr>
          <a:xfrm>
            <a:off x="1080000" y="1151280"/>
            <a:ext cx="1455120" cy="45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800" spc="-1" strike="noStrike">
                <a:solidFill>
                  <a:srgbClr val="000000"/>
                </a:solidFill>
                <a:latin typeface="Roboto"/>
                <a:ea typeface="Roboto"/>
              </a:rPr>
              <a:t>    </a:t>
            </a:r>
            <a:r>
              <a:rPr b="0" lang="es-419" sz="1800" spc="-1" strike="noStrike">
                <a:solidFill>
                  <a:srgbClr val="000000"/>
                </a:solidFill>
                <a:latin typeface="Roboto"/>
                <a:ea typeface="Roboto"/>
              </a:rPr>
              <a:t>A = $7</a:t>
            </a:r>
            <a:endParaRPr b="0" lang="es-AR" sz="1800" spc="-1" strike="noStrike">
              <a:latin typeface="Arial"/>
            </a:endParaRPr>
          </a:p>
        </p:txBody>
      </p:sp>
      <p:sp>
        <p:nvSpPr>
          <p:cNvPr id="244" name="Google Shape;179;p36"/>
          <p:cNvSpPr/>
          <p:nvPr/>
        </p:nvSpPr>
        <p:spPr>
          <a:xfrm>
            <a:off x="3600000" y="1151280"/>
            <a:ext cx="1419840" cy="45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800" spc="-1" strike="noStrike">
                <a:solidFill>
                  <a:srgbClr val="000000"/>
                </a:solidFill>
                <a:latin typeface="Roboto"/>
                <a:ea typeface="Roboto"/>
              </a:rPr>
              <a:t>    </a:t>
            </a:r>
            <a:r>
              <a:rPr b="0" lang="es-419" sz="1800" spc="-1" strike="noStrike">
                <a:solidFill>
                  <a:srgbClr val="000000"/>
                </a:solidFill>
                <a:latin typeface="Roboto"/>
                <a:ea typeface="Roboto"/>
              </a:rPr>
              <a:t>B = $4</a:t>
            </a:r>
            <a:endParaRPr b="0" lang="es-AR" sz="1800" spc="-1" strike="noStrike">
              <a:latin typeface="Arial"/>
            </a:endParaRPr>
          </a:p>
        </p:txBody>
      </p:sp>
      <p:sp>
        <p:nvSpPr>
          <p:cNvPr id="245" name="Google Shape;180;p36"/>
          <p:cNvSpPr/>
          <p:nvPr/>
        </p:nvSpPr>
        <p:spPr>
          <a:xfrm>
            <a:off x="6480000" y="1151280"/>
            <a:ext cx="1417320" cy="45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s-419" sz="1800" spc="-1" strike="noStrike">
                <a:solidFill>
                  <a:srgbClr val="000000"/>
                </a:solidFill>
                <a:latin typeface="Roboto"/>
                <a:ea typeface="Roboto"/>
              </a:rPr>
              <a:t>    </a:t>
            </a:r>
            <a:r>
              <a:rPr b="0" lang="es-419" sz="1800" spc="-1" strike="noStrike">
                <a:solidFill>
                  <a:srgbClr val="000000"/>
                </a:solidFill>
                <a:latin typeface="Roboto"/>
                <a:ea typeface="Roboto"/>
              </a:rPr>
              <a:t>C = $6</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TotalTime>
  <Application>LibreOffice/7.1.4.2$Windows_X86_64 LibreOffice_project/a529a4fab45b75fefc5b6226684193eb000654f6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2021-12-05T20:44:05Z</dcterms:modified>
  <cp:revision>12</cp:revision>
  <dc:subject/>
  <dc:title/>
</cp:coreProperties>
</file>