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CECEC"/>
    <a:srgbClr val="DCDCDC"/>
    <a:srgbClr val="A9A9A9"/>
    <a:srgbClr val="060A12"/>
    <a:srgbClr val="080E1A"/>
    <a:srgbClr val="12203A"/>
    <a:srgbClr val="1C325A"/>
    <a:srgbClr val="2B4D89"/>
    <a:srgbClr val="3C6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0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8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EFD5-7333-4A50-8582-6F27EA791E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6FCB-730A-4F20-A6E3-C4E261ED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CAF694-C121-4B38-8207-A41672D9746B}"/>
              </a:ext>
            </a:extLst>
          </p:cNvPr>
          <p:cNvSpPr/>
          <p:nvPr/>
        </p:nvSpPr>
        <p:spPr>
          <a:xfrm>
            <a:off x="0" y="2204581"/>
            <a:ext cx="9144000" cy="2116898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375781" y="2321004"/>
            <a:ext cx="83924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ỨNG DỤNG NHẬN DIỆN </a:t>
            </a:r>
          </a:p>
          <a:p>
            <a:pPr algn="ctr"/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KÍ TỰ TỪ ẢNH </a:t>
            </a:r>
          </a:p>
          <a:p>
            <a:pPr algn="ctr"/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TRÊN C SHARP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00246-D160-4B48-A449-BB24B1BEA41C}"/>
              </a:ext>
            </a:extLst>
          </p:cNvPr>
          <p:cNvSpPr/>
          <p:nvPr/>
        </p:nvSpPr>
        <p:spPr>
          <a:xfrm>
            <a:off x="0" y="2181721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10A51-97FE-4E35-8523-325DE459FF4A}"/>
              </a:ext>
            </a:extLst>
          </p:cNvPr>
          <p:cNvSpPr/>
          <p:nvPr/>
        </p:nvSpPr>
        <p:spPr>
          <a:xfrm>
            <a:off x="0" y="4321479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DCD4A-054C-494B-8957-DA96D90E6EB0}"/>
              </a:ext>
            </a:extLst>
          </p:cNvPr>
          <p:cNvSpPr/>
          <p:nvPr/>
        </p:nvSpPr>
        <p:spPr>
          <a:xfrm>
            <a:off x="5824603" y="5135671"/>
            <a:ext cx="3319397" cy="400833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DE54F-CF9F-4969-BA0A-BFA12511352E}"/>
              </a:ext>
            </a:extLst>
          </p:cNvPr>
          <p:cNvSpPr txBox="1"/>
          <p:nvPr/>
        </p:nvSpPr>
        <p:spPr>
          <a:xfrm>
            <a:off x="6162805" y="5135671"/>
            <a:ext cx="3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Trần Nguyên Tiến Đạt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5029FE-3118-4978-9E73-9B1FF1F86C6F}"/>
              </a:ext>
            </a:extLst>
          </p:cNvPr>
          <p:cNvSpPr/>
          <p:nvPr/>
        </p:nvSpPr>
        <p:spPr>
          <a:xfrm>
            <a:off x="5824603" y="5662970"/>
            <a:ext cx="3319397" cy="400833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559D8-C1FA-4CC2-9CD1-C6498E575605}"/>
              </a:ext>
            </a:extLst>
          </p:cNvPr>
          <p:cNvSpPr txBox="1"/>
          <p:nvPr/>
        </p:nvSpPr>
        <p:spPr>
          <a:xfrm>
            <a:off x="6162805" y="5662970"/>
            <a:ext cx="3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Trần Minh Quang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8BE60C-5B22-4CB2-89BA-B1789460718C}"/>
              </a:ext>
            </a:extLst>
          </p:cNvPr>
          <p:cNvSpPr/>
          <p:nvPr/>
        </p:nvSpPr>
        <p:spPr>
          <a:xfrm>
            <a:off x="5824603" y="6190269"/>
            <a:ext cx="3319397" cy="400833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C05749-6369-42DC-BC66-7BA924D61942}"/>
              </a:ext>
            </a:extLst>
          </p:cNvPr>
          <p:cNvSpPr txBox="1"/>
          <p:nvPr/>
        </p:nvSpPr>
        <p:spPr>
          <a:xfrm>
            <a:off x="6162805" y="6190269"/>
            <a:ext cx="3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Nguyễn Duy Tân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A2826C0-4D58-420C-9558-06AAA9571900}"/>
              </a:ext>
            </a:extLst>
          </p:cNvPr>
          <p:cNvSpPr/>
          <p:nvPr/>
        </p:nvSpPr>
        <p:spPr>
          <a:xfrm rot="5400000">
            <a:off x="5931073" y="5298510"/>
            <a:ext cx="125262" cy="100208"/>
          </a:xfrm>
          <a:prstGeom prst="triangl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7BE2D7D-5DCF-4752-9ACF-D73EC636AA2A}"/>
              </a:ext>
            </a:extLst>
          </p:cNvPr>
          <p:cNvSpPr/>
          <p:nvPr/>
        </p:nvSpPr>
        <p:spPr>
          <a:xfrm rot="5400000">
            <a:off x="5931073" y="5813282"/>
            <a:ext cx="125262" cy="100208"/>
          </a:xfrm>
          <a:prstGeom prst="triangl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53A067-7870-4903-864A-F011BD6F99C5}"/>
              </a:ext>
            </a:extLst>
          </p:cNvPr>
          <p:cNvSpPr/>
          <p:nvPr/>
        </p:nvSpPr>
        <p:spPr>
          <a:xfrm rot="5400000">
            <a:off x="5931073" y="6330030"/>
            <a:ext cx="125262" cy="100208"/>
          </a:xfrm>
          <a:prstGeom prst="triangl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1F49D-4749-44B9-8F36-841AAB5AC335}"/>
              </a:ext>
            </a:extLst>
          </p:cNvPr>
          <p:cNvSpPr/>
          <p:nvPr/>
        </p:nvSpPr>
        <p:spPr>
          <a:xfrm rot="5400000">
            <a:off x="-360170" y="538617"/>
            <a:ext cx="845601" cy="125262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AEDF1-753F-4416-865C-62D69E0B278B}"/>
              </a:ext>
            </a:extLst>
          </p:cNvPr>
          <p:cNvSpPr/>
          <p:nvPr/>
        </p:nvSpPr>
        <p:spPr>
          <a:xfrm rot="5400000">
            <a:off x="-360171" y="4863182"/>
            <a:ext cx="845601" cy="125262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A22DDA-BBE2-4F1F-9848-7DE936E79B44}"/>
              </a:ext>
            </a:extLst>
          </p:cNvPr>
          <p:cNvSpPr/>
          <p:nvPr/>
        </p:nvSpPr>
        <p:spPr>
          <a:xfrm rot="5400000">
            <a:off x="-347644" y="5894767"/>
            <a:ext cx="845601" cy="125262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E2BD89-C4F5-497B-BC4C-97E7E23440F0}"/>
              </a:ext>
            </a:extLst>
          </p:cNvPr>
          <p:cNvSpPr/>
          <p:nvPr/>
        </p:nvSpPr>
        <p:spPr>
          <a:xfrm rot="5400000">
            <a:off x="-360170" y="1540253"/>
            <a:ext cx="845601" cy="125262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2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NỘI DUNG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847384"/>
            <a:ext cx="9144000" cy="8910393"/>
            <a:chOff x="0" y="-2052394"/>
            <a:chExt cx="9144000" cy="8910393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-2052394"/>
              <a:ext cx="8066762" cy="8910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8419" y="19047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Dùng Dilation liên kết các phần tử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44AAA4-364B-44A6-A777-17DD38DE2EBD}"/>
              </a:ext>
            </a:extLst>
          </p:cNvPr>
          <p:cNvSpPr txBox="1"/>
          <p:nvPr/>
        </p:nvSpPr>
        <p:spPr>
          <a:xfrm>
            <a:off x="200938" y="3814174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5A5F7-AB3D-4B46-9EE2-960D63953D13}"/>
              </a:ext>
            </a:extLst>
          </p:cNvPr>
          <p:cNvSpPr txBox="1"/>
          <p:nvPr/>
        </p:nvSpPr>
        <p:spPr>
          <a:xfrm>
            <a:off x="200938" y="4816603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17910-1CC3-407E-B8C6-18C81D354C26}"/>
              </a:ext>
            </a:extLst>
          </p:cNvPr>
          <p:cNvSpPr txBox="1"/>
          <p:nvPr/>
        </p:nvSpPr>
        <p:spPr>
          <a:xfrm>
            <a:off x="208419" y="577296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164C17-F1D2-4388-919B-64F9AD709D8F}"/>
              </a:ext>
            </a:extLst>
          </p:cNvPr>
          <p:cNvSpPr txBox="1"/>
          <p:nvPr/>
        </p:nvSpPr>
        <p:spPr>
          <a:xfrm>
            <a:off x="1224244" y="1617281"/>
            <a:ext cx="75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Dùng hàm Dilation để liên kết các phần tử thành khối.</a:t>
            </a:r>
            <a:endParaRPr lang="en-US">
              <a:solidFill>
                <a:srgbClr val="ECECEC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A179F9-7ABC-42AE-840A-03D2DAE579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56" y="2094694"/>
            <a:ext cx="3338578" cy="4630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67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NỘI DUNG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847384"/>
            <a:ext cx="9144000" cy="8910393"/>
            <a:chOff x="0" y="-2052394"/>
            <a:chExt cx="9144000" cy="8910393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-2052394"/>
              <a:ext cx="8066762" cy="8910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8419" y="19047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856216"/>
            <a:ext cx="9144000" cy="9873516"/>
            <a:chOff x="0" y="-3015516"/>
            <a:chExt cx="9144000" cy="9873516"/>
          </a:xfrm>
          <a:solidFill>
            <a:srgbClr val="080E1A"/>
          </a:solidFill>
          <a:effectLst>
            <a:outerShdw blurRad="838200" dist="38100" dir="8100000" sx="103000" sy="103000" algn="tr" rotWithShape="0">
              <a:prstClr val="black">
                <a:alpha val="38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-3015516"/>
              <a:ext cx="8066762" cy="9873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Cắt bỏ các vùng ảnh không chứa chữ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44AAA4-364B-44A6-A777-17DD38DE2EBD}"/>
              </a:ext>
            </a:extLst>
          </p:cNvPr>
          <p:cNvSpPr txBox="1"/>
          <p:nvPr/>
        </p:nvSpPr>
        <p:spPr>
          <a:xfrm>
            <a:off x="200938" y="3814174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5A5F7-AB3D-4B46-9EE2-960D63953D13}"/>
              </a:ext>
            </a:extLst>
          </p:cNvPr>
          <p:cNvSpPr txBox="1"/>
          <p:nvPr/>
        </p:nvSpPr>
        <p:spPr>
          <a:xfrm>
            <a:off x="200938" y="4816603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17910-1CC3-407E-B8C6-18C81D354C26}"/>
              </a:ext>
            </a:extLst>
          </p:cNvPr>
          <p:cNvSpPr txBox="1"/>
          <p:nvPr/>
        </p:nvSpPr>
        <p:spPr>
          <a:xfrm>
            <a:off x="208419" y="577296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164C17-F1D2-4388-919B-64F9AD709D8F}"/>
              </a:ext>
            </a:extLst>
          </p:cNvPr>
          <p:cNvSpPr txBox="1"/>
          <p:nvPr/>
        </p:nvSpPr>
        <p:spPr>
          <a:xfrm>
            <a:off x="1224244" y="1617281"/>
            <a:ext cx="75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Áp dụng thuật toán component để liên kết tất cả các phần tử đ</a:t>
            </a:r>
            <a:r>
              <a:rPr lang="vi-VN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ợc quan tâm.</a:t>
            </a:r>
            <a:endParaRPr lang="en-US">
              <a:solidFill>
                <a:srgbClr val="ECECEC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5" name="Picture 54" descr="scan_res.jpg">
            <a:extLst>
              <a:ext uri="{FF2B5EF4-FFF2-40B4-BE49-F238E27FC236}">
                <a16:creationId xmlns:a16="http://schemas.microsoft.com/office/drawing/2014/main" id="{AD788963-2C21-41FE-99E7-707261E257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67" y="2288709"/>
            <a:ext cx="3936173" cy="4433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11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NỘI DUNG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8419" y="19047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44AAA4-364B-44A6-A777-17DD38DE2EBD}"/>
              </a:ext>
            </a:extLst>
          </p:cNvPr>
          <p:cNvSpPr txBox="1"/>
          <p:nvPr/>
        </p:nvSpPr>
        <p:spPr>
          <a:xfrm>
            <a:off x="200938" y="3814174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839835"/>
            <a:ext cx="9144000" cy="10855089"/>
            <a:chOff x="0" y="-3997090"/>
            <a:chExt cx="9144000" cy="10855089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-3997090"/>
              <a:ext cx="8066762" cy="108550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2A5A5F7-AB3D-4B46-9EE2-960D63953D13}"/>
              </a:ext>
            </a:extLst>
          </p:cNvPr>
          <p:cNvSpPr txBox="1"/>
          <p:nvPr/>
        </p:nvSpPr>
        <p:spPr>
          <a:xfrm>
            <a:off x="200938" y="4816603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17910-1CC3-407E-B8C6-18C81D354C26}"/>
              </a:ext>
            </a:extLst>
          </p:cNvPr>
          <p:cNvSpPr txBox="1"/>
          <p:nvPr/>
        </p:nvSpPr>
        <p:spPr>
          <a:xfrm>
            <a:off x="208419" y="577296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Dùng Tesseract để nhận diện chữ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BBD4EF6-2134-4971-823F-ED2F53FBD2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/>
          <a:stretch/>
        </p:blipFill>
        <p:spPr bwMode="auto">
          <a:xfrm>
            <a:off x="1293138" y="2103779"/>
            <a:ext cx="7490041" cy="4267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84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8317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THUẬT TOÁN LIÊN KẾT PHẦN TỬ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52AFE3-B6E7-42A5-80F6-64DDF8D94A05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(Component Connection)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57DC-02C8-46CA-B572-BDC0580C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18" y="2743150"/>
            <a:ext cx="4171168" cy="2422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3DF49-FEA5-4CDC-91B0-EFE2CB044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99" y="2922499"/>
            <a:ext cx="3940501" cy="21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8317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THUẬT TOÁN LIÊN KẾT PHẦN TỬ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52AFE3-B6E7-42A5-80F6-64DDF8D94A05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(Component Connection)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4F45F-D09D-4C0C-91A1-86B6BE643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" y="3110838"/>
            <a:ext cx="4072976" cy="2228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EE9A56-0A41-4702-810A-9F2C006CB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19" y="3103692"/>
            <a:ext cx="4124167" cy="22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0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8317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THUẬT TOÁN LIÊN KẾT PHẦN TỬ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52AFE3-B6E7-42A5-80F6-64DDF8D94A05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(Component Connection)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FA49D-C9CF-4F4A-BBD8-13D41B6C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91" y="1945373"/>
            <a:ext cx="5502255" cy="41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4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8317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NHỮNG ĐIỂM YẾU VÀ CÁCH XỬ LÍ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C8B57-0DB9-421F-82B1-A9EC3AD9B058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Stroke Width Transform (SWT)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C38DA-C45C-4121-A628-833C6C7E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59" y="2177649"/>
            <a:ext cx="4914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8317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NHỮNG ĐIỂM YẾU VÀ CÁCH XỬ LÍ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C8B57-0DB9-421F-82B1-A9EC3AD9B058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Stroke Width Transform (SWT)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C38DA-C45C-4121-A628-833C6C7E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59" y="2177649"/>
            <a:ext cx="4914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71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8317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NHỮNG ĐIỂM YẾU VÀ CÁCH XỬ LÍ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C8B57-0DB9-421F-82B1-A9EC3AD9B058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Stroke Width Transform (SWT)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8D646-DD6F-4675-A980-794F7FD77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5" y="1820168"/>
            <a:ext cx="3571875" cy="474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6809E-05D4-4305-B67D-111D5F1A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80" y="1810016"/>
            <a:ext cx="35718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8317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NHỮNG ĐIỂM YẾU VÀ CÁCH XỬ LÍ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C8B57-0DB9-421F-82B1-A9EC3AD9B058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Convolution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6A696-248B-4CB2-A07B-BAD0DFEE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12" y="2536138"/>
            <a:ext cx="7904014" cy="313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TỔNG QUAN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8419" y="19047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A9A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49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Phần mềm Visual Studio</a:t>
            </a:r>
          </a:p>
        </p:txBody>
      </p:sp>
      <p:pic>
        <p:nvPicPr>
          <p:cNvPr id="50" name="Picture 4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300BBC3-4D09-4AE5-9408-5ABECAC27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9" y="2583071"/>
            <a:ext cx="5223354" cy="29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TỔNG QUAN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49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Phần mềm Visual Studio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854936"/>
            <a:ext cx="9144000" cy="6966976"/>
            <a:chOff x="0" y="-108976"/>
            <a:chExt cx="9144000" cy="6966976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-108976"/>
              <a:ext cx="8066762" cy="69669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0938" y="1912411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528AEF-F50B-417A-BE9B-C29FE26D7583}"/>
              </a:ext>
            </a:extLst>
          </p:cNvPr>
          <p:cNvSpPr txBox="1"/>
          <p:nvPr/>
        </p:nvSpPr>
        <p:spPr>
          <a:xfrm>
            <a:off x="1258520" y="1024955"/>
            <a:ext cx="49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</a:t>
            </a:r>
            <a:r>
              <a:rPr lang="vi-VN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ư</a:t>
            </a:r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viện EmguCV</a:t>
            </a:r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6F549AB-461C-4B50-A87C-F0417048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45" y="3230046"/>
            <a:ext cx="3200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TỔNG QUAN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8419" y="19047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847383"/>
            <a:ext cx="9144000" cy="7938441"/>
            <a:chOff x="0" y="-1080442"/>
            <a:chExt cx="9144000" cy="7938441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-1080442"/>
              <a:ext cx="8066762" cy="7938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8419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C8E5F-0460-4F68-AD56-F67EA3E65727}"/>
              </a:ext>
            </a:extLst>
          </p:cNvPr>
          <p:cNvSpPr txBox="1"/>
          <p:nvPr/>
        </p:nvSpPr>
        <p:spPr>
          <a:xfrm>
            <a:off x="1202498" y="1029157"/>
            <a:ext cx="49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</a:t>
            </a:r>
            <a:r>
              <a:rPr lang="vi-VN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ư</a:t>
            </a:r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viện Tesseract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6154C04-798D-4504-AAC0-EB99FFCDB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48" y="3200400"/>
            <a:ext cx="1419578" cy="14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8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61628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L</a:t>
            </a:r>
            <a:r>
              <a:rPr lang="vi-VN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Ư</a:t>
            </a: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 ĐỒ GIẢI THUẬT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4B2B2AE-98E4-4783-A79D-34CDB84DD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385"/>
            <a:ext cx="9144000" cy="60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NỘI DUNG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8419" y="19047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Lấy cạnh với thuật toán Canny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44AAA4-364B-44A6-A777-17DD38DE2EBD}"/>
              </a:ext>
            </a:extLst>
          </p:cNvPr>
          <p:cNvSpPr txBox="1"/>
          <p:nvPr/>
        </p:nvSpPr>
        <p:spPr>
          <a:xfrm>
            <a:off x="200938" y="3814174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5A5F7-AB3D-4B46-9EE2-960D63953D13}"/>
              </a:ext>
            </a:extLst>
          </p:cNvPr>
          <p:cNvSpPr txBox="1"/>
          <p:nvPr/>
        </p:nvSpPr>
        <p:spPr>
          <a:xfrm>
            <a:off x="200938" y="4816603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17910-1CC3-407E-B8C6-18C81D354C26}"/>
              </a:ext>
            </a:extLst>
          </p:cNvPr>
          <p:cNvSpPr txBox="1"/>
          <p:nvPr/>
        </p:nvSpPr>
        <p:spPr>
          <a:xfrm>
            <a:off x="208419" y="577296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6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E2FF8A0-6EC0-4070-9080-1C99EDAEE7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/>
          <a:stretch/>
        </p:blipFill>
        <p:spPr bwMode="auto">
          <a:xfrm>
            <a:off x="3141260" y="2288709"/>
            <a:ext cx="3199681" cy="388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66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NỘI DUNG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49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Phần mềm Visual Studio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854936"/>
            <a:ext cx="9144000" cy="6966976"/>
            <a:chOff x="0" y="-108976"/>
            <a:chExt cx="9144000" cy="6966976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-108976"/>
              <a:ext cx="8066762" cy="69669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0938" y="1912411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528AEF-F50B-417A-BE9B-C29FE26D7583}"/>
              </a:ext>
            </a:extLst>
          </p:cNvPr>
          <p:cNvSpPr txBox="1"/>
          <p:nvPr/>
        </p:nvSpPr>
        <p:spPr>
          <a:xfrm>
            <a:off x="1258519" y="1024955"/>
            <a:ext cx="755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Dùng hàm Contour để tìm đ</a:t>
            </a:r>
            <a:r>
              <a:rPr lang="vi-VN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ư</a:t>
            </a:r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ờng bao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04688E-FD1C-4A33-8A20-1EEACF9F3639}"/>
              </a:ext>
            </a:extLst>
          </p:cNvPr>
          <p:cNvSpPr txBox="1"/>
          <p:nvPr/>
        </p:nvSpPr>
        <p:spPr>
          <a:xfrm>
            <a:off x="1287742" y="1642247"/>
            <a:ext cx="7559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Hàm Contour có chức năng tìm ra đ</a:t>
            </a:r>
            <a:r>
              <a:rPr lang="vi-VN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ờng bao của tất cả các vật thể có trong ảnh. Sau khi có đ</a:t>
            </a:r>
            <a:r>
              <a:rPr lang="vi-VN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ợc vector mảng contour, tìm ra 4 mảng có diện tích lớn nhất và xấp xỉ với hàm approxPolyDP (</a:t>
            </a:r>
            <a:r>
              <a:rPr lang="en-US">
                <a:solidFill>
                  <a:srgbClr val="ECECEC"/>
                </a:solidFill>
                <a:latin typeface="Arial" panose="020B0604020202020204" pitchFamily="34" charset="0"/>
              </a:rPr>
              <a:t>Approximates a polygonal curve</a:t>
            </a:r>
            <a:r>
              <a:rPr lang="en-US">
                <a:solidFill>
                  <a:srgbClr val="ECEC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 để nội suy các mảng trong contour thành các tứ giác.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004C648-4225-4583-B0D9-1F30AFDEB1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/>
          <a:stretch/>
        </p:blipFill>
        <p:spPr bwMode="auto">
          <a:xfrm>
            <a:off x="3294345" y="2875093"/>
            <a:ext cx="2956143" cy="3610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3C33AD8-958B-4C83-A7B2-A20A23142A44}"/>
              </a:ext>
            </a:extLst>
          </p:cNvPr>
          <p:cNvSpPr txBox="1"/>
          <p:nvPr/>
        </p:nvSpPr>
        <p:spPr>
          <a:xfrm>
            <a:off x="200938" y="3801024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9E8696-9CD8-4A6F-9402-4DD3ED169022}"/>
              </a:ext>
            </a:extLst>
          </p:cNvPr>
          <p:cNvSpPr txBox="1"/>
          <p:nvPr/>
        </p:nvSpPr>
        <p:spPr>
          <a:xfrm>
            <a:off x="210504" y="48242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A94DBE-8898-47D2-8775-AE3C7028C2E0}"/>
              </a:ext>
            </a:extLst>
          </p:cNvPr>
          <p:cNvSpPr txBox="1"/>
          <p:nvPr/>
        </p:nvSpPr>
        <p:spPr>
          <a:xfrm>
            <a:off x="210504" y="577296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223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3747162"/>
            <a:ext cx="9144000" cy="6010615"/>
            <a:chOff x="0" y="847384"/>
            <a:chExt cx="9144000" cy="6010615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NỘI DUNG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49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Phần mềm Visual Studio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854936"/>
            <a:ext cx="9144000" cy="6966976"/>
            <a:chOff x="0" y="-108976"/>
            <a:chExt cx="9144000" cy="6966976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-108976"/>
              <a:ext cx="8066762" cy="69669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0938" y="1912411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C33AD8-958B-4C83-A7B2-A20A23142A44}"/>
              </a:ext>
            </a:extLst>
          </p:cNvPr>
          <p:cNvSpPr txBox="1"/>
          <p:nvPr/>
        </p:nvSpPr>
        <p:spPr>
          <a:xfrm>
            <a:off x="200938" y="3801024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9E8696-9CD8-4A6F-9402-4DD3ED169022}"/>
              </a:ext>
            </a:extLst>
          </p:cNvPr>
          <p:cNvSpPr txBox="1"/>
          <p:nvPr/>
        </p:nvSpPr>
        <p:spPr>
          <a:xfrm>
            <a:off x="210504" y="48242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A94DBE-8898-47D2-8775-AE3C7028C2E0}"/>
              </a:ext>
            </a:extLst>
          </p:cNvPr>
          <p:cNvSpPr txBox="1"/>
          <p:nvPr/>
        </p:nvSpPr>
        <p:spPr>
          <a:xfrm>
            <a:off x="210504" y="577296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854935"/>
            <a:ext cx="9144000" cy="7930889"/>
            <a:chOff x="0" y="-1072890"/>
            <a:chExt cx="9144000" cy="7930889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-1072890"/>
              <a:ext cx="8066762" cy="79308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6528AEF-F50B-417A-BE9B-C29FE26D7583}"/>
              </a:ext>
            </a:extLst>
          </p:cNvPr>
          <p:cNvSpPr txBox="1"/>
          <p:nvPr/>
        </p:nvSpPr>
        <p:spPr>
          <a:xfrm>
            <a:off x="1258519" y="1024955"/>
            <a:ext cx="755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Cắt bỏ phần ngoài khung chữ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04688E-FD1C-4A33-8A20-1EEACF9F3639}"/>
              </a:ext>
            </a:extLst>
          </p:cNvPr>
          <p:cNvSpPr txBox="1"/>
          <p:nvPr/>
        </p:nvSpPr>
        <p:spPr>
          <a:xfrm>
            <a:off x="1287742" y="1642247"/>
            <a:ext cx="75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Sử dụng hàm WarpPerspective để chuyển bốn tọa độ của một tứ giác thành một ảnh hình chữ nhật với kích th</a:t>
            </a:r>
            <a:r>
              <a:rPr lang="vi-VN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ớc mong muốn.</a:t>
            </a:r>
            <a:endParaRPr lang="en-US">
              <a:solidFill>
                <a:srgbClr val="ECECEC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E0E57DA-3534-4EDB-8756-41759D87AD1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"/>
          <a:stretch/>
        </p:blipFill>
        <p:spPr bwMode="auto">
          <a:xfrm>
            <a:off x="1709802" y="2568600"/>
            <a:ext cx="6854695" cy="4099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01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6CF2E-3B25-4765-AD9D-2094CC47B152}"/>
              </a:ext>
            </a:extLst>
          </p:cNvPr>
          <p:cNvGrpSpPr/>
          <p:nvPr/>
        </p:nvGrpSpPr>
        <p:grpSpPr>
          <a:xfrm>
            <a:off x="0" y="5684309"/>
            <a:ext cx="9144000" cy="6010615"/>
            <a:chOff x="0" y="847384"/>
            <a:chExt cx="9144000" cy="6010615"/>
          </a:xfrm>
          <a:solidFill>
            <a:srgbClr val="060A12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754208-CAF6-43B4-8E22-6BC6AA39D038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246B80-35B7-4770-A89F-22574D6D474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7F56CF-3721-4847-8901-D3920C44EC62}"/>
              </a:ext>
            </a:extLst>
          </p:cNvPr>
          <p:cNvGrpSpPr/>
          <p:nvPr/>
        </p:nvGrpSpPr>
        <p:grpSpPr>
          <a:xfrm>
            <a:off x="0" y="4719116"/>
            <a:ext cx="9144000" cy="6010615"/>
            <a:chOff x="0" y="847384"/>
            <a:chExt cx="9144000" cy="6010615"/>
          </a:xfrm>
          <a:solidFill>
            <a:srgbClr val="080E1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FF758-A3B9-461B-9455-EBD9EDDD34AD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8C4F10-6F2B-4A3B-B06D-1AF90AFDACAC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F46AEC-BD4F-4B4E-A30F-0A9B3EFD2320}"/>
              </a:ext>
            </a:extLst>
          </p:cNvPr>
          <p:cNvGrpSpPr/>
          <p:nvPr/>
        </p:nvGrpSpPr>
        <p:grpSpPr>
          <a:xfrm>
            <a:off x="0" y="2775209"/>
            <a:ext cx="9144000" cy="6010615"/>
            <a:chOff x="0" y="847384"/>
            <a:chExt cx="9144000" cy="6010615"/>
          </a:xfrm>
          <a:solidFill>
            <a:srgbClr val="1C325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ABB1CC-57BF-4035-AF6B-FC60062772F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BEA695-1AEC-4B31-84B8-FA2C84045BE4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89874A-D593-42FF-AF31-F3F36409E106}"/>
              </a:ext>
            </a:extLst>
          </p:cNvPr>
          <p:cNvGrpSpPr/>
          <p:nvPr/>
        </p:nvGrpSpPr>
        <p:grpSpPr>
          <a:xfrm>
            <a:off x="0" y="1811296"/>
            <a:ext cx="9144000" cy="6010615"/>
            <a:chOff x="0" y="847384"/>
            <a:chExt cx="9144000" cy="6010615"/>
          </a:xfrm>
          <a:solidFill>
            <a:srgbClr val="2B4D89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C9B035-32D8-4637-9F4E-ED9CC096A65E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AB4DFA-CBEC-43DC-8387-2EC1193B1BD8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B6ED8-1CAF-4F5C-904B-5FDFF1BA77AE}"/>
              </a:ext>
            </a:extLst>
          </p:cNvPr>
          <p:cNvSpPr/>
          <p:nvPr/>
        </p:nvSpPr>
        <p:spPr>
          <a:xfrm>
            <a:off x="0" y="154983"/>
            <a:ext cx="9144000" cy="64668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2BDB-A204-4D6E-BCBF-05635B7E65B1}"/>
              </a:ext>
            </a:extLst>
          </p:cNvPr>
          <p:cNvSpPr txBox="1"/>
          <p:nvPr/>
        </p:nvSpPr>
        <p:spPr>
          <a:xfrm>
            <a:off x="125260" y="154983"/>
            <a:ext cx="3169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NỘI DUNG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C97EA-8571-43D2-AEB9-A9C6134F5A55}"/>
              </a:ext>
            </a:extLst>
          </p:cNvPr>
          <p:cNvSpPr/>
          <p:nvPr/>
        </p:nvSpPr>
        <p:spPr>
          <a:xfrm>
            <a:off x="-926928" y="1265128"/>
            <a:ext cx="551145" cy="5386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00E62-A539-48BA-8CF0-03F1C9D55EA7}"/>
              </a:ext>
            </a:extLst>
          </p:cNvPr>
          <p:cNvSpPr/>
          <p:nvPr/>
        </p:nvSpPr>
        <p:spPr>
          <a:xfrm>
            <a:off x="-926927" y="601249"/>
            <a:ext cx="551145" cy="538619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64F66-CAD7-4850-85C0-DE11862BCE27}"/>
              </a:ext>
            </a:extLst>
          </p:cNvPr>
          <p:cNvSpPr/>
          <p:nvPr/>
        </p:nvSpPr>
        <p:spPr>
          <a:xfrm>
            <a:off x="-926928" y="1912411"/>
            <a:ext cx="551145" cy="53861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1488B-1959-44CA-A2E2-A4DE89FADC67}"/>
              </a:ext>
            </a:extLst>
          </p:cNvPr>
          <p:cNvSpPr/>
          <p:nvPr/>
        </p:nvSpPr>
        <p:spPr>
          <a:xfrm>
            <a:off x="-926928" y="2572220"/>
            <a:ext cx="551145" cy="53861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3DC07-65C6-4C5F-BCDA-4BB63EB350C0}"/>
              </a:ext>
            </a:extLst>
          </p:cNvPr>
          <p:cNvSpPr/>
          <p:nvPr/>
        </p:nvSpPr>
        <p:spPr>
          <a:xfrm>
            <a:off x="-926928" y="3208543"/>
            <a:ext cx="551145" cy="5386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19060-0EF3-4FC3-A6E9-3BC51145E489}"/>
              </a:ext>
            </a:extLst>
          </p:cNvPr>
          <p:cNvSpPr/>
          <p:nvPr/>
        </p:nvSpPr>
        <p:spPr>
          <a:xfrm>
            <a:off x="0" y="801666"/>
            <a:ext cx="9144000" cy="45719"/>
          </a:xfrm>
          <a:prstGeom prst="rect">
            <a:avLst/>
          </a:prstGeom>
          <a:solidFill>
            <a:srgbClr val="3C6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FF733-2409-4281-8C59-7990878429EB}"/>
              </a:ext>
            </a:extLst>
          </p:cNvPr>
          <p:cNvGrpSpPr/>
          <p:nvPr/>
        </p:nvGrpSpPr>
        <p:grpSpPr>
          <a:xfrm>
            <a:off x="0" y="847384"/>
            <a:ext cx="9144000" cy="6010615"/>
            <a:chOff x="0" y="847384"/>
            <a:chExt cx="9144000" cy="6010615"/>
          </a:xfrm>
          <a:solidFill>
            <a:srgbClr val="4774C5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0D408-32FA-4E8A-829C-3317FC649F47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C76423-1BC8-4390-984B-E6A608B92E3E}"/>
                </a:ext>
              </a:extLst>
            </p:cNvPr>
            <p:cNvSpPr/>
            <p:nvPr/>
          </p:nvSpPr>
          <p:spPr>
            <a:xfrm>
              <a:off x="1077238" y="847384"/>
              <a:ext cx="8066762" cy="6010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EB3DFF-3E6D-483E-9A51-7FD2574A8C7D}"/>
              </a:ext>
            </a:extLst>
          </p:cNvPr>
          <p:cNvGrpSpPr/>
          <p:nvPr/>
        </p:nvGrpSpPr>
        <p:grpSpPr>
          <a:xfrm>
            <a:off x="0" y="847384"/>
            <a:ext cx="9144000" cy="8910393"/>
            <a:chOff x="0" y="-2052394"/>
            <a:chExt cx="9144000" cy="8910393"/>
          </a:xfrm>
          <a:solidFill>
            <a:srgbClr val="12203A"/>
          </a:solidFill>
          <a:effectLst>
            <a:outerShdw blurRad="279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9D1D5D-399A-47C1-B0A0-C21B5FC0A290}"/>
                </a:ext>
              </a:extLst>
            </p:cNvPr>
            <p:cNvSpPr/>
            <p:nvPr/>
          </p:nvSpPr>
          <p:spPr>
            <a:xfrm>
              <a:off x="0" y="847385"/>
              <a:ext cx="1077238" cy="9563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D29B9-FFE6-4E19-959A-D470252AF1BD}"/>
                </a:ext>
              </a:extLst>
            </p:cNvPr>
            <p:cNvSpPr/>
            <p:nvPr/>
          </p:nvSpPr>
          <p:spPr>
            <a:xfrm>
              <a:off x="1077238" y="-2052394"/>
              <a:ext cx="8066762" cy="8910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5FE3F-D68D-4B41-965F-279AE9C46067}"/>
              </a:ext>
            </a:extLst>
          </p:cNvPr>
          <p:cNvSpPr/>
          <p:nvPr/>
        </p:nvSpPr>
        <p:spPr>
          <a:xfrm>
            <a:off x="-926928" y="3852691"/>
            <a:ext cx="551145" cy="538619"/>
          </a:xfrm>
          <a:prstGeom prst="rect">
            <a:avLst/>
          </a:prstGeom>
          <a:solidFill>
            <a:srgbClr val="477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70BFA-B8C7-4275-9FE5-770A17E85C21}"/>
              </a:ext>
            </a:extLst>
          </p:cNvPr>
          <p:cNvSpPr txBox="1"/>
          <p:nvPr/>
        </p:nvSpPr>
        <p:spPr>
          <a:xfrm>
            <a:off x="210504" y="94084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F1DA83-EA07-4AAB-B0FC-A2A1BDCCC417}"/>
              </a:ext>
            </a:extLst>
          </p:cNvPr>
          <p:cNvSpPr txBox="1"/>
          <p:nvPr/>
        </p:nvSpPr>
        <p:spPr>
          <a:xfrm>
            <a:off x="208419" y="1904757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E2631A-3451-4CF0-809D-3038ABC470E3}"/>
              </a:ext>
            </a:extLst>
          </p:cNvPr>
          <p:cNvSpPr txBox="1"/>
          <p:nvPr/>
        </p:nvSpPr>
        <p:spPr>
          <a:xfrm>
            <a:off x="200938" y="2861119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63EDE-8A32-4FE6-AA3C-D5AA1B485364}"/>
              </a:ext>
            </a:extLst>
          </p:cNvPr>
          <p:cNvSpPr txBox="1"/>
          <p:nvPr/>
        </p:nvSpPr>
        <p:spPr>
          <a:xfrm>
            <a:off x="1202498" y="1032506"/>
            <a:ext cx="70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Dùng Dilation liên kết các phần tử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44AAA4-364B-44A6-A777-17DD38DE2EBD}"/>
              </a:ext>
            </a:extLst>
          </p:cNvPr>
          <p:cNvSpPr txBox="1"/>
          <p:nvPr/>
        </p:nvSpPr>
        <p:spPr>
          <a:xfrm>
            <a:off x="200938" y="3814174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5A5F7-AB3D-4B46-9EE2-960D63953D13}"/>
              </a:ext>
            </a:extLst>
          </p:cNvPr>
          <p:cNvSpPr txBox="1"/>
          <p:nvPr/>
        </p:nvSpPr>
        <p:spPr>
          <a:xfrm>
            <a:off x="200938" y="4816603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17910-1CC3-407E-B8C6-18C81D354C26}"/>
              </a:ext>
            </a:extLst>
          </p:cNvPr>
          <p:cNvSpPr txBox="1"/>
          <p:nvPr/>
        </p:nvSpPr>
        <p:spPr>
          <a:xfrm>
            <a:off x="208419" y="5772965"/>
            <a:ext cx="66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164C17-F1D2-4388-919B-64F9AD709D8F}"/>
              </a:ext>
            </a:extLst>
          </p:cNvPr>
          <p:cNvSpPr txBox="1"/>
          <p:nvPr/>
        </p:nvSpPr>
        <p:spPr>
          <a:xfrm>
            <a:off x="1224244" y="1617281"/>
            <a:ext cx="75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Dùng bộ lọc trung vị loại bỏ nhiễu.</a:t>
            </a:r>
            <a:endParaRPr lang="en-US">
              <a:solidFill>
                <a:srgbClr val="ECECEC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5" name="Picture 54" descr="aa.jpg">
            <a:extLst>
              <a:ext uri="{FF2B5EF4-FFF2-40B4-BE49-F238E27FC236}">
                <a16:creationId xmlns:a16="http://schemas.microsoft.com/office/drawing/2014/main" id="{0FE15551-17E8-447A-8032-15EF5DD311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31" y="2151188"/>
            <a:ext cx="3354627" cy="4480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42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380</Words>
  <Application>Microsoft Office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Roboto Black</vt:lpstr>
      <vt:lpstr>Roboto Medium</vt:lpstr>
      <vt:lpstr>Segoe UI Black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Duy Tân</dc:creator>
  <cp:lastModifiedBy>Nguyễn Duy Tân</cp:lastModifiedBy>
  <cp:revision>15</cp:revision>
  <dcterms:created xsi:type="dcterms:W3CDTF">2017-11-20T17:19:50Z</dcterms:created>
  <dcterms:modified xsi:type="dcterms:W3CDTF">2017-12-05T13:51:33Z</dcterms:modified>
</cp:coreProperties>
</file>