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aleway"/>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italic.fntdata"/><Relationship Id="rId10" Type="http://schemas.openxmlformats.org/officeDocument/2006/relationships/slide" Target="slides/slide5.xml"/><Relationship Id="rId32" Type="http://schemas.openxmlformats.org/officeDocument/2006/relationships/font" Target="fonts/Raleway-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aleway-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f6462900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f6462900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f6462900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f6462900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f6462900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f6462900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f6462900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f6462900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f6462900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f6462900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f6462900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f6462900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f6462900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f6462900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f6462900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f6462900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f6462900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f6462900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f6462900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f6462900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3bf1200f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3bf1200f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f6462900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f6462900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f6462900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f6462900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f6462900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f6462900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f6462900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f6462900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f6462900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2f6462900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3bf1200f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3bf1200f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3bf1200f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3bf1200f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3bf1200f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3bf1200f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3bf1200f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3bf1200f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3bf1200f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3bf1200f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3e2bad3b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3e2bad3b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f6462900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f6462900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f646290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f646290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aws.amazon.com/vi/polly/what-is-text-to-speec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Môn học: Điện toán đám mây</a:t>
            </a:r>
            <a:endParaRPr/>
          </a:p>
          <a:p>
            <a:pPr indent="0" lvl="0" marL="0" rtl="0" algn="l">
              <a:spcBef>
                <a:spcPts val="0"/>
              </a:spcBef>
              <a:spcAft>
                <a:spcPts val="0"/>
              </a:spcAft>
              <a:buNone/>
            </a:pPr>
            <a:r>
              <a:rPr lang="vi"/>
              <a:t>Đề tài 28: Amazon Polly</a:t>
            </a:r>
            <a:endParaRPr/>
          </a:p>
          <a:p>
            <a:pPr indent="0" lvl="0" marL="0" rtl="0" algn="l">
              <a:spcBef>
                <a:spcPts val="0"/>
              </a:spcBef>
              <a:spcAft>
                <a:spcPts val="0"/>
              </a:spcAft>
              <a:buNone/>
            </a:pPr>
            <a:r>
              <a:rPr lang="vi"/>
              <a:t>Nhóm 01</a:t>
            </a:r>
            <a:endParaRPr/>
          </a:p>
        </p:txBody>
      </p:sp>
      <p:sp>
        <p:nvSpPr>
          <p:cNvPr id="87" name="Google Shape;87;p13"/>
          <p:cNvSpPr txBox="1"/>
          <p:nvPr>
            <p:ph idx="1" type="subTitle"/>
          </p:nvPr>
        </p:nvSpPr>
        <p:spPr>
          <a:xfrm>
            <a:off x="3418352" y="374142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Giảng viên hướng dẫn: TS. Huỳnh Xuân Phụng</a:t>
            </a:r>
            <a:endParaRPr/>
          </a:p>
        </p:txBody>
      </p:sp>
      <p:pic>
        <p:nvPicPr>
          <p:cNvPr id="88" name="Google Shape;88;p13"/>
          <p:cNvPicPr preferRelativeResize="0"/>
          <p:nvPr/>
        </p:nvPicPr>
        <p:blipFill rotWithShape="1">
          <a:blip r:embed="rId3">
            <a:alphaModFix/>
          </a:blip>
          <a:srcRect b="0" l="0" r="0" t="0"/>
          <a:stretch/>
        </p:blipFill>
        <p:spPr>
          <a:xfrm>
            <a:off x="7862875" y="0"/>
            <a:ext cx="1196100" cy="1533450"/>
          </a:xfrm>
          <a:prstGeom prst="rect">
            <a:avLst/>
          </a:prstGeom>
          <a:noFill/>
          <a:ln>
            <a:noFill/>
          </a:ln>
        </p:spPr>
      </p:pic>
      <p:sp>
        <p:nvSpPr>
          <p:cNvPr id="89" name="Google Shape;89;p13"/>
          <p:cNvSpPr txBox="1"/>
          <p:nvPr/>
        </p:nvSpPr>
        <p:spPr>
          <a:xfrm>
            <a:off x="1249900" y="534975"/>
            <a:ext cx="635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rgbClr val="1A1A1A"/>
                </a:solidFill>
                <a:latin typeface="Verdana"/>
                <a:ea typeface="Verdana"/>
                <a:cs typeface="Verdana"/>
                <a:sym typeface="Verdana"/>
              </a:rPr>
              <a:t>TRƯỜNG ĐẠI HỌC</a:t>
            </a:r>
            <a:r>
              <a:rPr lang="vi">
                <a:solidFill>
                  <a:srgbClr val="1A1A1A"/>
                </a:solidFill>
              </a:rPr>
              <a:t> </a:t>
            </a:r>
            <a:r>
              <a:rPr lang="vi">
                <a:solidFill>
                  <a:srgbClr val="1A1A1A"/>
                </a:solidFill>
                <a:latin typeface="Verdana"/>
                <a:ea typeface="Verdana"/>
                <a:cs typeface="Verdana"/>
                <a:sym typeface="Verdana"/>
              </a:rPr>
              <a:t>SƯ PHẠM KỸ THUẬT THÀNH PHỐ HỒ CHÍ MINH</a:t>
            </a:r>
            <a:endParaRPr>
              <a:solidFill>
                <a:srgbClr val="1A1A1A"/>
              </a:solidFill>
              <a:latin typeface="Verdana"/>
              <a:ea typeface="Verdana"/>
              <a:cs typeface="Verdana"/>
              <a:sym typeface="Verdana"/>
            </a:endParaRPr>
          </a:p>
          <a:p>
            <a:pPr indent="0" lvl="0" marL="0" rtl="0" algn="l">
              <a:spcBef>
                <a:spcPts val="0"/>
              </a:spcBef>
              <a:spcAft>
                <a:spcPts val="0"/>
              </a:spcAft>
              <a:buNone/>
            </a:pPr>
            <a:r>
              <a:rPr lang="vi">
                <a:solidFill>
                  <a:srgbClr val="1A1A1A"/>
                </a:solidFill>
                <a:latin typeface="Verdana"/>
                <a:ea typeface="Verdana"/>
                <a:cs typeface="Verdana"/>
                <a:sym typeface="Verdana"/>
              </a:rPr>
              <a:t>KHOA CÔNG NGHỆ THÔNG TIN</a:t>
            </a:r>
            <a:endParaRPr>
              <a:solidFill>
                <a:srgbClr val="1A1A1A"/>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4" name="Google Shape;144;p22"/>
          <p:cNvSpPr txBox="1"/>
          <p:nvPr>
            <p:ph idx="1" type="body"/>
          </p:nvPr>
        </p:nvSpPr>
        <p:spPr>
          <a:xfrm>
            <a:off x="729450" y="1274225"/>
            <a:ext cx="7688700" cy="306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 Sau khi khởi tạo sẽ có được identity như sau:</a:t>
            </a:r>
            <a:endParaRPr/>
          </a:p>
        </p:txBody>
      </p:sp>
      <p:pic>
        <p:nvPicPr>
          <p:cNvPr id="145" name="Google Shape;145;p22"/>
          <p:cNvPicPr preferRelativeResize="0"/>
          <p:nvPr/>
        </p:nvPicPr>
        <p:blipFill>
          <a:blip r:embed="rId3">
            <a:alphaModFix/>
          </a:blip>
          <a:stretch>
            <a:fillRect/>
          </a:stretch>
        </p:blipFill>
        <p:spPr>
          <a:xfrm>
            <a:off x="691500" y="1621673"/>
            <a:ext cx="7382139" cy="3291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idx="1" type="body"/>
          </p:nvPr>
        </p:nvSpPr>
        <p:spPr>
          <a:xfrm>
            <a:off x="729450" y="1266450"/>
            <a:ext cx="7688700" cy="307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 Bước 2: Thêm quyền cho identity mới được tạo ở AWS IAM</a:t>
            </a:r>
            <a:endParaRPr/>
          </a:p>
          <a:p>
            <a:pPr indent="0" lvl="0" marL="0" rtl="0" algn="l">
              <a:spcBef>
                <a:spcPts val="1200"/>
              </a:spcBef>
              <a:spcAft>
                <a:spcPts val="0"/>
              </a:spcAft>
              <a:buNone/>
            </a:pPr>
            <a:r>
              <a:rPr lang="vi"/>
              <a:t>+ Thêm quyền cho UnAuthen_Role: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1" name="Google Shape;151;p23"/>
          <p:cNvPicPr preferRelativeResize="0"/>
          <p:nvPr/>
        </p:nvPicPr>
        <p:blipFill>
          <a:blip r:embed="rId3">
            <a:alphaModFix/>
          </a:blip>
          <a:stretch>
            <a:fillRect/>
          </a:stretch>
        </p:blipFill>
        <p:spPr>
          <a:xfrm>
            <a:off x="1118825" y="2014178"/>
            <a:ext cx="6479875" cy="3028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idx="1" type="body"/>
          </p:nvPr>
        </p:nvSpPr>
        <p:spPr>
          <a:xfrm>
            <a:off x="729450" y="1297525"/>
            <a:ext cx="7688700" cy="304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 Thêm quyền cho phép sử dụng AWS Polly và Translate:</a:t>
            </a:r>
            <a:endParaRPr/>
          </a:p>
        </p:txBody>
      </p:sp>
      <p:pic>
        <p:nvPicPr>
          <p:cNvPr id="157" name="Google Shape;157;p24"/>
          <p:cNvPicPr preferRelativeResize="0"/>
          <p:nvPr/>
        </p:nvPicPr>
        <p:blipFill>
          <a:blip r:embed="rId3">
            <a:alphaModFix/>
          </a:blip>
          <a:stretch>
            <a:fillRect/>
          </a:stretch>
        </p:blipFill>
        <p:spPr>
          <a:xfrm>
            <a:off x="341875" y="1759924"/>
            <a:ext cx="8545524" cy="2886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605150" y="728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 Tạo trang web:</a:t>
            </a:r>
            <a:endParaRPr/>
          </a:p>
        </p:txBody>
      </p:sp>
      <p:sp>
        <p:nvSpPr>
          <p:cNvPr id="163" name="Google Shape;163;p25"/>
          <p:cNvSpPr txBox="1"/>
          <p:nvPr>
            <p:ph idx="1" type="body"/>
          </p:nvPr>
        </p:nvSpPr>
        <p:spPr>
          <a:xfrm>
            <a:off x="729450" y="1328600"/>
            <a:ext cx="7688700" cy="301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 Bước 1: Tiến hành tạo website bằng html, Css, javascript:</a:t>
            </a:r>
            <a:endParaRPr/>
          </a:p>
          <a:p>
            <a:pPr indent="0" lvl="0" marL="0" rtl="0" algn="l">
              <a:spcBef>
                <a:spcPts val="1200"/>
              </a:spcBef>
              <a:spcAft>
                <a:spcPts val="1200"/>
              </a:spcAft>
              <a:buNone/>
            </a:pPr>
            <a:r>
              <a:t/>
            </a:r>
            <a:endParaRPr/>
          </a:p>
        </p:txBody>
      </p:sp>
      <p:pic>
        <p:nvPicPr>
          <p:cNvPr id="164" name="Google Shape;164;p25"/>
          <p:cNvPicPr preferRelativeResize="0"/>
          <p:nvPr/>
        </p:nvPicPr>
        <p:blipFill>
          <a:blip r:embed="rId3">
            <a:alphaModFix/>
          </a:blip>
          <a:stretch>
            <a:fillRect/>
          </a:stretch>
        </p:blipFill>
        <p:spPr>
          <a:xfrm>
            <a:off x="415550" y="1762050"/>
            <a:ext cx="8316501" cy="2758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0" name="Google Shape;170;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26"/>
          <p:cNvPicPr preferRelativeResize="0"/>
          <p:nvPr/>
        </p:nvPicPr>
        <p:blipFill>
          <a:blip r:embed="rId3">
            <a:alphaModFix/>
          </a:blip>
          <a:stretch>
            <a:fillRect/>
          </a:stretch>
        </p:blipFill>
        <p:spPr>
          <a:xfrm>
            <a:off x="652650" y="701425"/>
            <a:ext cx="7765500" cy="41521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idx="1" type="body"/>
          </p:nvPr>
        </p:nvSpPr>
        <p:spPr>
          <a:xfrm>
            <a:off x="729450" y="1282000"/>
            <a:ext cx="7688700" cy="305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 Bước 2: Cấu hình AWS SDK để sử dụng Polly, Translate:</a:t>
            </a:r>
            <a:endParaRPr/>
          </a:p>
        </p:txBody>
      </p:sp>
      <p:pic>
        <p:nvPicPr>
          <p:cNvPr id="177" name="Google Shape;177;p27"/>
          <p:cNvPicPr preferRelativeResize="0"/>
          <p:nvPr/>
        </p:nvPicPr>
        <p:blipFill>
          <a:blip r:embed="rId3">
            <a:alphaModFix/>
          </a:blip>
          <a:stretch>
            <a:fillRect/>
          </a:stretch>
        </p:blipFill>
        <p:spPr>
          <a:xfrm>
            <a:off x="152400" y="2017100"/>
            <a:ext cx="8839201" cy="91097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idx="1" type="body"/>
          </p:nvPr>
        </p:nvSpPr>
        <p:spPr>
          <a:xfrm>
            <a:off x="729450" y="1289750"/>
            <a:ext cx="7688700" cy="305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 Sử dụng AWS Translate từ AWS SDK:</a:t>
            </a:r>
            <a:endParaRPr/>
          </a:p>
        </p:txBody>
      </p:sp>
      <p:pic>
        <p:nvPicPr>
          <p:cNvPr id="183" name="Google Shape;183;p28"/>
          <p:cNvPicPr preferRelativeResize="0"/>
          <p:nvPr/>
        </p:nvPicPr>
        <p:blipFill>
          <a:blip r:embed="rId3">
            <a:alphaModFix/>
          </a:blip>
          <a:stretch>
            <a:fillRect/>
          </a:stretch>
        </p:blipFill>
        <p:spPr>
          <a:xfrm>
            <a:off x="4782475" y="446787"/>
            <a:ext cx="3088176" cy="4565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0" name="Google Shape;190;p29"/>
          <p:cNvPicPr preferRelativeResize="0"/>
          <p:nvPr/>
        </p:nvPicPr>
        <p:blipFill>
          <a:blip r:embed="rId3">
            <a:alphaModFix/>
          </a:blip>
          <a:stretch>
            <a:fillRect/>
          </a:stretch>
        </p:blipFill>
        <p:spPr>
          <a:xfrm>
            <a:off x="1665725" y="549125"/>
            <a:ext cx="6135000" cy="45322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idx="1" type="body"/>
          </p:nvPr>
        </p:nvSpPr>
        <p:spPr>
          <a:xfrm>
            <a:off x="729450" y="1328600"/>
            <a:ext cx="7688700" cy="301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 Sử dụng AWS Polly từ AWS SDK:</a:t>
            </a:r>
            <a:endParaRPr/>
          </a:p>
        </p:txBody>
      </p:sp>
      <p:pic>
        <p:nvPicPr>
          <p:cNvPr id="196" name="Google Shape;196;p30"/>
          <p:cNvPicPr preferRelativeResize="0"/>
          <p:nvPr/>
        </p:nvPicPr>
        <p:blipFill>
          <a:blip r:embed="rId3">
            <a:alphaModFix/>
          </a:blip>
          <a:stretch>
            <a:fillRect/>
          </a:stretch>
        </p:blipFill>
        <p:spPr>
          <a:xfrm>
            <a:off x="3350325" y="258675"/>
            <a:ext cx="5524801" cy="4809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idx="1" type="body"/>
          </p:nvPr>
        </p:nvSpPr>
        <p:spPr>
          <a:xfrm>
            <a:off x="729450" y="1297525"/>
            <a:ext cx="7688700" cy="304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 Sau khi kết hợp sẽ xuất hiện audio của polly trên website:</a:t>
            </a:r>
            <a:endParaRPr/>
          </a:p>
        </p:txBody>
      </p:sp>
      <p:pic>
        <p:nvPicPr>
          <p:cNvPr id="202" name="Google Shape;202;p31"/>
          <p:cNvPicPr preferRelativeResize="0"/>
          <p:nvPr/>
        </p:nvPicPr>
        <p:blipFill>
          <a:blip r:embed="rId3">
            <a:alphaModFix/>
          </a:blip>
          <a:stretch>
            <a:fillRect/>
          </a:stretch>
        </p:blipFill>
        <p:spPr>
          <a:xfrm>
            <a:off x="1046238" y="1733725"/>
            <a:ext cx="7191375" cy="3276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vi" sz="2940"/>
              <a:t>Danh sách thành viên:</a:t>
            </a:r>
            <a:endParaRPr sz="2940"/>
          </a:p>
        </p:txBody>
      </p:sp>
      <p:sp>
        <p:nvSpPr>
          <p:cNvPr id="95" name="Google Shape;95;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vi" sz="2300"/>
              <a:t>Nguyễn Lê Đức Đạt		19133017</a:t>
            </a:r>
            <a:endParaRPr sz="2300"/>
          </a:p>
          <a:p>
            <a:pPr indent="-374650" lvl="0" marL="457200" rtl="0" algn="l">
              <a:spcBef>
                <a:spcPts val="0"/>
              </a:spcBef>
              <a:spcAft>
                <a:spcPts val="0"/>
              </a:spcAft>
              <a:buSzPts val="2300"/>
              <a:buChar char="-"/>
            </a:pPr>
            <a:r>
              <a:rPr lang="vi" sz="2300"/>
              <a:t>Nguyễn Thế Ngọc			19133040</a:t>
            </a:r>
            <a:endParaRPr sz="2300"/>
          </a:p>
          <a:p>
            <a:pPr indent="-374650" lvl="0" marL="457200" rtl="0" algn="l">
              <a:spcBef>
                <a:spcPts val="0"/>
              </a:spcBef>
              <a:spcAft>
                <a:spcPts val="0"/>
              </a:spcAft>
              <a:buSzPts val="2300"/>
              <a:buChar char="-"/>
            </a:pPr>
            <a:r>
              <a:rPr lang="vi" sz="2300"/>
              <a:t>Trịnh Tấn Đạt				19133001</a:t>
            </a:r>
            <a:endParaRPr sz="2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727650" y="650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 Triển khai trên S3 để có thể lưu về máy EC2:</a:t>
            </a:r>
            <a:endParaRPr/>
          </a:p>
        </p:txBody>
      </p:sp>
      <p:sp>
        <p:nvSpPr>
          <p:cNvPr id="208" name="Google Shape;208;p32"/>
          <p:cNvSpPr txBox="1"/>
          <p:nvPr>
            <p:ph idx="1" type="body"/>
          </p:nvPr>
        </p:nvSpPr>
        <p:spPr>
          <a:xfrm>
            <a:off x="729450" y="1344150"/>
            <a:ext cx="7688700" cy="299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9" name="Google Shape;209;p32"/>
          <p:cNvPicPr preferRelativeResize="0"/>
          <p:nvPr/>
        </p:nvPicPr>
        <p:blipFill>
          <a:blip r:embed="rId3">
            <a:alphaModFix/>
          </a:blip>
          <a:stretch>
            <a:fillRect/>
          </a:stretch>
        </p:blipFill>
        <p:spPr>
          <a:xfrm>
            <a:off x="155400" y="1305200"/>
            <a:ext cx="8733074" cy="3261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idx="1" type="body"/>
          </p:nvPr>
        </p:nvSpPr>
        <p:spPr>
          <a:xfrm>
            <a:off x="729450" y="1328600"/>
            <a:ext cx="7688700" cy="301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 Upload file đồ án và make public sẽ cho ra kết quả như sau:</a:t>
            </a:r>
            <a:endParaRPr/>
          </a:p>
        </p:txBody>
      </p:sp>
      <p:pic>
        <p:nvPicPr>
          <p:cNvPr id="215" name="Google Shape;215;p33"/>
          <p:cNvPicPr preferRelativeResize="0"/>
          <p:nvPr/>
        </p:nvPicPr>
        <p:blipFill>
          <a:blip r:embed="rId3">
            <a:alphaModFix/>
          </a:blip>
          <a:stretch>
            <a:fillRect/>
          </a:stretch>
        </p:blipFill>
        <p:spPr>
          <a:xfrm>
            <a:off x="567175" y="1646310"/>
            <a:ext cx="7688700" cy="335791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729450" y="704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 Tạo EC2:</a:t>
            </a:r>
            <a:endParaRPr/>
          </a:p>
        </p:txBody>
      </p:sp>
      <p:sp>
        <p:nvSpPr>
          <p:cNvPr id="221" name="Google Shape;221;p34"/>
          <p:cNvSpPr txBox="1"/>
          <p:nvPr>
            <p:ph idx="1" type="body"/>
          </p:nvPr>
        </p:nvSpPr>
        <p:spPr>
          <a:xfrm>
            <a:off x="729450" y="1313075"/>
            <a:ext cx="7688700" cy="302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2" name="Google Shape;222;p34"/>
          <p:cNvPicPr preferRelativeResize="0"/>
          <p:nvPr/>
        </p:nvPicPr>
        <p:blipFill>
          <a:blip r:embed="rId3">
            <a:alphaModFix/>
          </a:blip>
          <a:stretch>
            <a:fillRect/>
          </a:stretch>
        </p:blipFill>
        <p:spPr>
          <a:xfrm>
            <a:off x="662698" y="1313075"/>
            <a:ext cx="7695654" cy="3246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690600" y="697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 Kết nối EC2 và tải các dịch vụ:</a:t>
            </a:r>
            <a:endParaRPr/>
          </a:p>
        </p:txBody>
      </p:sp>
      <p:sp>
        <p:nvSpPr>
          <p:cNvPr id="228" name="Google Shape;228;p35"/>
          <p:cNvSpPr txBox="1"/>
          <p:nvPr>
            <p:ph idx="1" type="body"/>
          </p:nvPr>
        </p:nvSpPr>
        <p:spPr>
          <a:xfrm>
            <a:off x="729450" y="1305300"/>
            <a:ext cx="7688700" cy="30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400"/>
              <a:t>- Thao tác các lệnh sau: Sudo -I </a:t>
            </a:r>
            <a:endParaRPr sz="1400"/>
          </a:p>
          <a:p>
            <a:pPr indent="-317500" lvl="0" marL="457200" rtl="0" algn="l">
              <a:spcBef>
                <a:spcPts val="1200"/>
              </a:spcBef>
              <a:spcAft>
                <a:spcPts val="0"/>
              </a:spcAft>
              <a:buSzPts val="1400"/>
              <a:buChar char="+"/>
            </a:pPr>
            <a:r>
              <a:rPr lang="vi" sz="1400"/>
              <a:t>yum install -y httpd mysql php</a:t>
            </a:r>
            <a:endParaRPr sz="1400"/>
          </a:p>
          <a:p>
            <a:pPr indent="-317500" lvl="0" marL="457200" rtl="0" algn="l">
              <a:spcBef>
                <a:spcPts val="0"/>
              </a:spcBef>
              <a:spcAft>
                <a:spcPts val="0"/>
              </a:spcAft>
              <a:buSzPts val="1400"/>
              <a:buChar char="-"/>
            </a:pPr>
            <a:r>
              <a:rPr lang="vi" sz="1400"/>
              <a:t>Tải project từ S3 về:</a:t>
            </a:r>
            <a:endParaRPr sz="1400"/>
          </a:p>
          <a:p>
            <a:pPr indent="-317500" lvl="0" marL="457200" rtl="0" algn="l">
              <a:spcBef>
                <a:spcPts val="0"/>
              </a:spcBef>
              <a:spcAft>
                <a:spcPts val="0"/>
              </a:spcAft>
              <a:buSzPts val="1400"/>
              <a:buChar char="+"/>
            </a:pPr>
            <a:r>
              <a:rPr lang="vi" sz="1400"/>
              <a:t>Cd /var/www/html/</a:t>
            </a:r>
            <a:endParaRPr sz="1400"/>
          </a:p>
          <a:p>
            <a:pPr indent="-317500" lvl="0" marL="457200" rtl="0" algn="l">
              <a:spcBef>
                <a:spcPts val="0"/>
              </a:spcBef>
              <a:spcAft>
                <a:spcPts val="0"/>
              </a:spcAft>
              <a:buSzPts val="1400"/>
              <a:buChar char="+"/>
            </a:pPr>
            <a:r>
              <a:rPr lang="vi" sz="1400"/>
              <a:t>Wget https://pollyapp-nhom23.s3.amazonaws.com/Polly.zip</a:t>
            </a:r>
            <a:endParaRPr sz="1400"/>
          </a:p>
          <a:p>
            <a:pPr indent="-317500" lvl="0" marL="457200" rtl="0" algn="l">
              <a:spcBef>
                <a:spcPts val="0"/>
              </a:spcBef>
              <a:spcAft>
                <a:spcPts val="0"/>
              </a:spcAft>
              <a:buSzPts val="1400"/>
              <a:buChar char="+"/>
            </a:pPr>
            <a:r>
              <a:rPr lang="vi" sz="1400"/>
              <a:t>Unzip Polly.zip</a:t>
            </a:r>
            <a:endParaRPr sz="1400"/>
          </a:p>
          <a:p>
            <a:pPr indent="-317500" lvl="0" marL="457200" rtl="0" algn="l">
              <a:spcBef>
                <a:spcPts val="0"/>
              </a:spcBef>
              <a:spcAft>
                <a:spcPts val="0"/>
              </a:spcAft>
              <a:buSzPts val="1400"/>
              <a:buChar char="+"/>
            </a:pPr>
            <a:r>
              <a:rPr lang="vi" sz="1400"/>
              <a:t>Service httpd start</a:t>
            </a:r>
            <a:endParaRPr sz="1400"/>
          </a:p>
          <a:p>
            <a:pPr indent="0" lvl="0" marL="0" rtl="0" algn="l">
              <a:spcBef>
                <a:spcPts val="1200"/>
              </a:spcBef>
              <a:spcAft>
                <a:spcPts val="0"/>
              </a:spcAft>
              <a:buNone/>
            </a:pPr>
            <a:r>
              <a:t/>
            </a:r>
            <a:endParaRPr/>
          </a:p>
          <a:p>
            <a:pPr indent="0" lvl="0" marL="0" rtl="0" algn="l">
              <a:spcBef>
                <a:spcPts val="1200"/>
              </a:spcBef>
              <a:spcAft>
                <a:spcPts val="1200"/>
              </a:spcAft>
              <a:buNone/>
            </a:pPr>
            <a:r>
              <a:rPr lang="vi"/>
              <a:t>- Chạy ứng dụng bằng cách vào địa chỉ Ipv4 của máy EC2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682850" y="24452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vi"/>
              <a:t>DEMO VÀ KẾT QUẢ</a:t>
            </a:r>
            <a:endParaRPr/>
          </a:p>
        </p:txBody>
      </p:sp>
      <p:sp>
        <p:nvSpPr>
          <p:cNvPr id="234" name="Google Shape;234;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729450" y="1318650"/>
            <a:ext cx="7688700" cy="3484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vi"/>
              <a:t>Thank you for your listening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Amazon Polly là gì:</a:t>
            </a:r>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6075" lvl="0" marL="457200" rtl="0" algn="l">
              <a:spcBef>
                <a:spcPts val="0"/>
              </a:spcBef>
              <a:spcAft>
                <a:spcPts val="0"/>
              </a:spcAft>
              <a:buSzPts val="1850"/>
              <a:buChar char="-"/>
            </a:pPr>
            <a:r>
              <a:rPr lang="vi" sz="1850">
                <a:solidFill>
                  <a:srgbClr val="232F3E"/>
                </a:solidFill>
              </a:rPr>
              <a:t>Amazon Polly là dịch vụ chuyển đổi văn bản thành giọng nói chân thực, cho phép bạn tạo các ứng dụng có thể nói chuyện và phát triển những thể loại sản phẩm được trang bị khả năng nói hoàn toàn mới. Polly là dịch vụ </a:t>
            </a:r>
            <a:r>
              <a:rPr lang="vi" sz="1850">
                <a:solidFill>
                  <a:srgbClr val="007EB9"/>
                </a:solidFill>
                <a:uFill>
                  <a:noFill/>
                </a:uFill>
                <a:hlinkClick r:id="rId3">
                  <a:extLst>
                    <a:ext uri="{A12FA001-AC4F-418D-AE19-62706E023703}">
                      <ahyp:hlinkClr val="tx"/>
                    </a:ext>
                  </a:extLst>
                </a:hlinkClick>
              </a:rPr>
              <a:t>Text-to-Speech</a:t>
            </a:r>
            <a:r>
              <a:rPr lang="vi" sz="1850">
                <a:solidFill>
                  <a:srgbClr val="232F3E"/>
                </a:solidFill>
              </a:rPr>
              <a:t> (TTS) (chuyển văn bản thành lời nói) sử dụng công nghệ deep learning tiên tiến để tổng hợp thành lời nói tự nhiên của con người. </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ngôn ngữ hỗ trợ</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vi" sz="2100"/>
              <a:t>Amazon Polly có khả năng hỗ trợ rất nhiều ngôn ngữ khác nhau như: Tiếng Anh, tiếng Pháp, tiếng hàn, Bồ Đào Nha, Nhật,.......</a:t>
            </a:r>
            <a:endParaRPr sz="2100"/>
          </a:p>
          <a:p>
            <a:pPr indent="-361950" lvl="0" marL="457200" rtl="0" algn="l">
              <a:spcBef>
                <a:spcPts val="0"/>
              </a:spcBef>
              <a:spcAft>
                <a:spcPts val="0"/>
              </a:spcAft>
              <a:buSzPts val="2100"/>
              <a:buChar char="-"/>
            </a:pPr>
            <a:r>
              <a:rPr lang="vi" sz="2100"/>
              <a:t>Mỗi ngôn ngữ sẽ có các đặc tính khác nhau về các mặt như: Name/ID, Gender, Neural Voice,...</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Lợi ích</a:t>
            </a:r>
            <a:endParaRPr/>
          </a:p>
        </p:txBody>
      </p:sp>
      <p:sp>
        <p:nvSpPr>
          <p:cNvPr id="113" name="Google Shape;113;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vi" sz="2000"/>
              <a:t>Giọng nói có tính tự nhiên.</a:t>
            </a:r>
            <a:endParaRPr sz="2000"/>
          </a:p>
          <a:p>
            <a:pPr indent="-355600" lvl="0" marL="457200" rtl="0" algn="l">
              <a:spcBef>
                <a:spcPts val="0"/>
              </a:spcBef>
              <a:spcAft>
                <a:spcPts val="0"/>
              </a:spcAft>
              <a:buSzPts val="2000"/>
              <a:buChar char="-"/>
            </a:pPr>
            <a:r>
              <a:rPr lang="vi" sz="2000"/>
              <a:t>Lưu Trữ và tái phân phối tiếng nói.</a:t>
            </a:r>
            <a:endParaRPr sz="2000"/>
          </a:p>
          <a:p>
            <a:pPr indent="-355600" lvl="0" marL="457200" rtl="0" algn="l">
              <a:spcBef>
                <a:spcPts val="0"/>
              </a:spcBef>
              <a:spcAft>
                <a:spcPts val="0"/>
              </a:spcAft>
              <a:buSzPts val="2000"/>
              <a:buChar char="-"/>
            </a:pPr>
            <a:r>
              <a:rPr lang="vi" sz="2000"/>
              <a:t>Truyền dòng dữ liệu thời gian thực.</a:t>
            </a:r>
            <a:endParaRPr sz="2000"/>
          </a:p>
          <a:p>
            <a:pPr indent="-355600" lvl="0" marL="457200" rtl="0" algn="l">
              <a:spcBef>
                <a:spcPts val="0"/>
              </a:spcBef>
              <a:spcAft>
                <a:spcPts val="0"/>
              </a:spcAft>
              <a:buSzPts val="2000"/>
              <a:buChar char="-"/>
            </a:pPr>
            <a:r>
              <a:rPr lang="vi" sz="2000"/>
              <a:t>Tùy chỉnh và điều khiển tiếng nói được phát.</a:t>
            </a:r>
            <a:endParaRPr sz="2000"/>
          </a:p>
          <a:p>
            <a:pPr indent="-355600" lvl="0" marL="457200" rtl="0" algn="l">
              <a:spcBef>
                <a:spcPts val="0"/>
              </a:spcBef>
              <a:spcAft>
                <a:spcPts val="0"/>
              </a:spcAft>
              <a:buSzPts val="2000"/>
              <a:buChar char="-"/>
            </a:pPr>
            <a:r>
              <a:rPr lang="vi" sz="2000"/>
              <a:t>Chi phí thấp.</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Trường hợp sử dụng</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AutoNum type="arabicPeriod"/>
            </a:pPr>
            <a:r>
              <a:rPr lang="vi"/>
              <a:t>Tạo nội dung:</a:t>
            </a:r>
            <a:endParaRPr/>
          </a:p>
          <a:p>
            <a:pPr indent="-311150" lvl="0" marL="457200" rtl="0" algn="l">
              <a:spcBef>
                <a:spcPts val="0"/>
              </a:spcBef>
              <a:spcAft>
                <a:spcPts val="0"/>
              </a:spcAft>
              <a:buSzPts val="1300"/>
              <a:buChar char="-"/>
            </a:pPr>
            <a:r>
              <a:rPr lang="vi"/>
              <a:t>Amazon Polly có thể tạo tiếng nói ở hàng chục thứ tiếng, đơn giản hóa việc thêm tiếng nói cho ứng dụng có đối tượng toàn càu như nguồn RSS, trang Web hay video.</a:t>
            </a:r>
            <a:endParaRPr/>
          </a:p>
          <a:p>
            <a:pPr indent="-311150" lvl="0" marL="457200" rtl="0" algn="l">
              <a:spcBef>
                <a:spcPts val="0"/>
              </a:spcBef>
              <a:spcAft>
                <a:spcPts val="0"/>
              </a:spcAft>
              <a:buSzPts val="1300"/>
              <a:buChar char="-"/>
            </a:pPr>
            <a:r>
              <a:rPr lang="vi"/>
              <a:t>Ví dụ: Chuyển đổi một bài viết sáng bài nói và cho khả năng download về dưới dạng file mp3,...</a:t>
            </a:r>
            <a:endParaRPr/>
          </a:p>
          <a:p>
            <a:pPr indent="-311150" lvl="0" marL="457200" rtl="0" algn="l">
              <a:spcBef>
                <a:spcPts val="0"/>
              </a:spcBef>
              <a:spcAft>
                <a:spcPts val="0"/>
              </a:spcAft>
              <a:buSzPts val="1300"/>
              <a:buAutoNum type="arabicPeriod"/>
            </a:pPr>
            <a:r>
              <a:rPr lang="vi"/>
              <a:t>Học trực tuyến</a:t>
            </a:r>
            <a:endParaRPr/>
          </a:p>
          <a:p>
            <a:pPr indent="-311150" lvl="0" marL="457200" rtl="0" algn="l">
              <a:spcBef>
                <a:spcPts val="0"/>
              </a:spcBef>
              <a:spcAft>
                <a:spcPts val="0"/>
              </a:spcAft>
              <a:buSzPts val="1300"/>
              <a:buChar char="-"/>
            </a:pPr>
            <a:r>
              <a:rPr lang="vi"/>
              <a:t>Amazon Polly cho phép các nhà phát triển đưa vào ứng dụng của họ một trải nghiệm thị giác nâng cao, như cử động mặt khớp tiếng nói được tạo, hay làm nổi bật chữ kiểu karaoke. Amazon Polly đơn giản hóa việc yêu cầu thêm một luồng siêu dữ liệu thông tin về khoảnh khắc mà câu, từ hay âm thanh được phát âm.</a:t>
            </a:r>
            <a:endParaRPr/>
          </a:p>
          <a:p>
            <a:pPr indent="-311150" lvl="0" marL="457200" rtl="0" algn="l">
              <a:spcBef>
                <a:spcPts val="0"/>
              </a:spcBef>
              <a:spcAft>
                <a:spcPts val="0"/>
              </a:spcAft>
              <a:buSzPts val="1300"/>
              <a:buChar char="-"/>
            </a:pPr>
            <a:r>
              <a:rPr lang="vi"/>
              <a:t>Ví dụ: App học tiếng anh Doulingo,...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Trường hợp sử dụng</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3.  Điện Thoại</a:t>
            </a:r>
            <a:endParaRPr/>
          </a:p>
          <a:p>
            <a:pPr indent="-311150" lvl="0" marL="457200" rtl="0" algn="l">
              <a:spcBef>
                <a:spcPts val="1200"/>
              </a:spcBef>
              <a:spcAft>
                <a:spcPts val="0"/>
              </a:spcAft>
              <a:buSzPts val="1300"/>
              <a:buChar char="-"/>
            </a:pPr>
            <a:r>
              <a:rPr lang="vi"/>
              <a:t>Với Amazon Polly, trung tâm liên lạc của bạn có thể gặp gỡ khách hàng với giọng nói tự nhiên. Bạn có thể lưu và dùng lại tiếng nói được phát ra cho người gọi của Amazon Polly qua các hệ thống trả lời giọng nói tương tác (IVR) như Amazon Connect. Ngoài ra, bạn có thể dùng API của Amazon Polly để đưa ra các thông tin thời gian thực tự động như tình trạng dịch vụ, truy vấn tài khoản và hóa đơn, địa chỉ và thông tin liên lạc.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7650" y="681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Tổng quan project</a:t>
            </a:r>
            <a:endParaRPr/>
          </a:p>
        </p:txBody>
      </p:sp>
      <p:sp>
        <p:nvSpPr>
          <p:cNvPr id="131" name="Google Shape;131;p20"/>
          <p:cNvSpPr txBox="1"/>
          <p:nvPr>
            <p:ph idx="1" type="body"/>
          </p:nvPr>
        </p:nvSpPr>
        <p:spPr>
          <a:xfrm>
            <a:off x="729450" y="1452925"/>
            <a:ext cx="7688700" cy="28872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vi" sz="2000"/>
              <a:t>- Ở project của nhóm em, nhóm sẽ xây dựng một website chứa nội dung là những bài blogs về những địa điểm tổ chức âm nhạc nổi tiếng, kết hợp với Amazon Polly để chuyển đổi nội dung bài blog đó thành giọng nói, cùng với việc kết hợp translate nội dung ra nhiều ngôn ngữ khác nhau sẽ giúp cho project tiếp cận được với nhiều người hơn.</a:t>
            </a:r>
            <a:endParaRPr sz="2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572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Cài đặt project</a:t>
            </a:r>
            <a:endParaRPr/>
          </a:p>
        </p:txBody>
      </p:sp>
      <p:sp>
        <p:nvSpPr>
          <p:cNvPr id="137" name="Google Shape;137;p21"/>
          <p:cNvSpPr txBox="1"/>
          <p:nvPr>
            <p:ph idx="1" type="body"/>
          </p:nvPr>
        </p:nvSpPr>
        <p:spPr>
          <a:xfrm>
            <a:off x="729450" y="1193150"/>
            <a:ext cx="7688700" cy="314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  Cấu hình Cognito, IAM:</a:t>
            </a:r>
            <a:endParaRPr/>
          </a:p>
          <a:p>
            <a:pPr indent="0" lvl="0" marL="0" rtl="0" algn="l">
              <a:spcBef>
                <a:spcPts val="1200"/>
              </a:spcBef>
              <a:spcAft>
                <a:spcPts val="1200"/>
              </a:spcAft>
              <a:buNone/>
            </a:pPr>
            <a:r>
              <a:rPr lang="vi"/>
              <a:t>- Bước 1: Tạo Identity pool trên AWS Cognito</a:t>
            </a:r>
            <a:endParaRPr/>
          </a:p>
        </p:txBody>
      </p:sp>
      <p:pic>
        <p:nvPicPr>
          <p:cNvPr id="138" name="Google Shape;138;p21"/>
          <p:cNvPicPr preferRelativeResize="0"/>
          <p:nvPr/>
        </p:nvPicPr>
        <p:blipFill>
          <a:blip r:embed="rId3">
            <a:alphaModFix/>
          </a:blip>
          <a:stretch>
            <a:fillRect/>
          </a:stretch>
        </p:blipFill>
        <p:spPr>
          <a:xfrm>
            <a:off x="1297550" y="1977350"/>
            <a:ext cx="6114700" cy="287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