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Lst>
  <p:notesMasterIdLst>
    <p:notesMasterId r:id="rId16"/>
  </p:notesMasterIdLst>
  <p:sldIdLst>
    <p:sldId id="256" r:id="rId5"/>
    <p:sldId id="261" r:id="rId6"/>
    <p:sldId id="323" r:id="rId7"/>
    <p:sldId id="324" r:id="rId8"/>
    <p:sldId id="325" r:id="rId9"/>
    <p:sldId id="269" r:id="rId10"/>
    <p:sldId id="329" r:id="rId11"/>
    <p:sldId id="331" r:id="rId12"/>
    <p:sldId id="322" r:id="rId13"/>
    <p:sldId id="258" r:id="rId14"/>
    <p:sldId id="320" r:id="rId15"/>
  </p:sldIdLst>
  <p:sldSz cx="9144000" cy="5143500" type="screen16x9"/>
  <p:notesSz cx="6858000" cy="9144000"/>
  <p:embeddedFontLst>
    <p:embeddedFont>
      <p:font typeface="Advent Pro SemiBold" panose="020B0604020202020204" charset="0"/>
      <p:regular r:id="rId17"/>
      <p:bold r:id="rId18"/>
    </p:embeddedFont>
    <p:embeddedFont>
      <p:font typeface="Calibri" panose="020F0502020204030204" pitchFamily="34" charset="0"/>
      <p:regular r:id="rId19"/>
      <p:bold r:id="rId20"/>
      <p:italic r:id="rId21"/>
      <p:boldItalic r:id="rId22"/>
    </p:embeddedFont>
    <p:embeddedFont>
      <p:font typeface="Fira Sans Condensed Medium" panose="020B0603050000020004" pitchFamily="34" charset="0"/>
      <p:regular r:id="rId23"/>
      <p:bold r:id="rId24"/>
      <p:italic r:id="rId25"/>
      <p:boldItalic r:id="rId26"/>
    </p:embeddedFont>
    <p:embeddedFont>
      <p:font typeface="Fira Sans Extra Condensed Medium" panose="020B0604020202020204" charset="0"/>
      <p:regular r:id="rId27"/>
      <p:bold r:id="rId28"/>
      <p:italic r:id="rId29"/>
      <p:boldItalic r:id="rId30"/>
    </p:embeddedFont>
    <p:embeddedFont>
      <p:font typeface="Livvic Light" pitchFamily="2" charset="0"/>
      <p:regular r:id="rId31"/>
      <p:italic r:id="rId32"/>
    </p:embeddedFont>
    <p:embeddedFont>
      <p:font typeface="Maven Pro" panose="020B0604020202020204" charset="0"/>
      <p:regular r:id="rId33"/>
      <p:bold r:id="rId34"/>
    </p:embeddedFont>
    <p:embeddedFont>
      <p:font typeface="Nunito Light" pitchFamily="2" charset="0"/>
      <p:regular r:id="rId35"/>
      <p:italic r:id="rId36"/>
    </p:embeddedFont>
    <p:embeddedFont>
      <p:font typeface="Open Sans" panose="020B0606030504020204" pitchFamily="34" charset="0"/>
      <p:regular r:id="rId37"/>
      <p:bold r:id="rId38"/>
      <p:italic r:id="rId39"/>
      <p:boldItalic r:id="rId40"/>
    </p:embeddedFont>
    <p:embeddedFont>
      <p:font typeface="Share Tech" panose="020B060402020202020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A4D4B7-85BF-4A30-9E08-9C9A98E032F7}">
  <a:tblStyle styleId="{53A4D4B7-85BF-4A30-9E08-9C9A98E032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794" autoAdjust="0"/>
  </p:normalViewPr>
  <p:slideViewPr>
    <p:cSldViewPr snapToGrid="0" showGuides="1">
      <p:cViewPr varScale="1">
        <p:scale>
          <a:sx n="76" d="100"/>
          <a:sy n="76" d="100"/>
        </p:scale>
        <p:origin x="1000"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notesMaster" Target="notesMasters/notesMaster1.xml"/><Relationship Id="rId29"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6.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0" Type="http://schemas.openxmlformats.org/officeDocument/2006/relationships/font" Target="fonts/font4.fntdata"/><Relationship Id="rId41"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vi-VN">
              <a:solidFill>
                <a:schemeClr val="bg1"/>
              </a:solidFill>
            </a:endParaRPr>
          </a:p>
        </p:txBody>
      </p:sp>
    </p:spTree>
    <p:extLst>
      <p:ext uri="{BB962C8B-B14F-4D97-AF65-F5344CB8AC3E}">
        <p14:creationId xmlns:p14="http://schemas.microsoft.com/office/powerpoint/2010/main" val="2819412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sz="1100">
                <a:solidFill>
                  <a:schemeClr val="bg1"/>
                </a:solidFill>
              </a:rPr>
              <a:t>P</a:t>
            </a:r>
            <a:r>
              <a:rPr lang="en-US" sz="1100" err="1">
                <a:solidFill>
                  <a:schemeClr val="bg1"/>
                </a:solidFill>
              </a:rPr>
              <a:t>ractical</a:t>
            </a:r>
            <a:r>
              <a:rPr lang="en-US" sz="1100">
                <a:solidFill>
                  <a:schemeClr val="bg1"/>
                </a:solidFill>
              </a:rPr>
              <a:t> </a:t>
            </a:r>
            <a:r>
              <a:rPr lang="vi-VN" sz="1100">
                <a:solidFill>
                  <a:schemeClr val="bg1"/>
                </a:solidFill>
              </a:rPr>
              <a:t>S</a:t>
            </a:r>
            <a:r>
              <a:rPr lang="en-US" sz="1100">
                <a:solidFill>
                  <a:schemeClr val="bg1"/>
                </a:solidFill>
              </a:rPr>
              <a:t>warm </a:t>
            </a:r>
            <a:r>
              <a:rPr lang="vi-VN" sz="1100">
                <a:solidFill>
                  <a:schemeClr val="bg1"/>
                </a:solidFill>
              </a:rPr>
              <a:t>O</a:t>
            </a:r>
            <a:r>
              <a:rPr lang="en-US" sz="1100" err="1">
                <a:solidFill>
                  <a:schemeClr val="bg1"/>
                </a:solidFill>
              </a:rPr>
              <a:t>ptimization</a:t>
            </a:r>
            <a:r>
              <a:rPr lang="en-US" sz="1100">
                <a:solidFill>
                  <a:schemeClr val="bg1"/>
                </a:solidFill>
              </a:rPr>
              <a:t> </a:t>
            </a:r>
            <a:r>
              <a:rPr lang="vi-VN" sz="1100">
                <a:solidFill>
                  <a:schemeClr val="bg1"/>
                </a:solidFill>
              </a:rPr>
              <a:t>+</a:t>
            </a:r>
            <a:r>
              <a:rPr lang="en-US" sz="1100">
                <a:solidFill>
                  <a:schemeClr val="bg1"/>
                </a:solidFill>
              </a:rPr>
              <a:t> </a:t>
            </a:r>
            <a:r>
              <a:rPr lang="vi-VN" sz="1100">
                <a:solidFill>
                  <a:schemeClr val="bg1"/>
                </a:solidFill>
              </a:rPr>
              <a:t>SVM</a:t>
            </a:r>
            <a:endParaRPr lang="en-US" sz="1100">
              <a:solidFill>
                <a:schemeClr val="bg1"/>
              </a:solidFill>
            </a:endParaRPr>
          </a:p>
          <a:p>
            <a:pPr marL="158750" indent="0">
              <a:buNone/>
            </a:pPr>
            <a:r>
              <a:rPr lang="en-US" sz="1100">
                <a:solidFill>
                  <a:schemeClr val="bg1"/>
                </a:solidFill>
              </a:rPr>
              <a:t>Genetic Algorithm</a:t>
            </a:r>
          </a:p>
          <a:p>
            <a:pPr marL="158750" indent="0">
              <a:buNone/>
            </a:pPr>
            <a:r>
              <a:rPr lang="vi-VN" sz="1800">
                <a:effectLst/>
                <a:latin typeface="Times New Roman" panose="02020603050405020304" pitchFamily="18" charset="0"/>
                <a:ea typeface="SimSun" panose="02010600030101010101" pitchFamily="2" charset="-122"/>
              </a:rPr>
              <a:t>Recurrent Neural Networks </a:t>
            </a:r>
            <a:endParaRPr lang="vi-VN">
              <a:solidFill>
                <a:schemeClr val="bg1"/>
              </a:solidFill>
            </a:endParaRPr>
          </a:p>
        </p:txBody>
      </p:sp>
    </p:spTree>
    <p:extLst>
      <p:ext uri="{BB962C8B-B14F-4D97-AF65-F5344CB8AC3E}">
        <p14:creationId xmlns:p14="http://schemas.microsoft.com/office/powerpoint/2010/main" val="1654989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a:solidFill>
                  <a:schemeClr val="bg1"/>
                </a:solidFill>
              </a:rPr>
              <a:t>Đầu tiên, là phần giới thiệu </a:t>
            </a:r>
          </a:p>
          <a:p>
            <a:pPr marL="158750" indent="0">
              <a:buNone/>
            </a:pPr>
            <a:r>
              <a:rPr lang="vi-VN">
                <a:solidFill>
                  <a:schemeClr val="bg1"/>
                </a:solidFill>
              </a:rPr>
              <a:t>Như thầy cô và các bạn có thể thấy ở đây, rất quen thuộc với chúng ta phải không nào, đây là giao diện của phần mềm wireshark là phầm mềm chuyên dùng để bắt gói tin mà chúng ta đã từng tiếp xúc sử dụng hoặc đã từng học ở trường</a:t>
            </a:r>
          </a:p>
          <a:p>
            <a:pPr marL="158750" indent="0">
              <a:buNone/>
            </a:pPr>
            <a:r>
              <a:rPr lang="vi-VN">
                <a:solidFill>
                  <a:schemeClr val="bg1"/>
                </a:solidFill>
              </a:rPr>
              <a:t>Các bạn có nhớ từng dòng ở đây đây không nào. Đúng vậy, từng dòng là từng gói tin bắt được từ mạng internet của chúng ta</a:t>
            </a:r>
          </a:p>
          <a:p>
            <a:pPr marL="158750" indent="0">
              <a:buNone/>
            </a:pPr>
            <a:r>
              <a:rPr lang="vi-VN">
                <a:solidFill>
                  <a:schemeClr val="bg1"/>
                </a:solidFill>
              </a:rPr>
              <a:t>Các gói tin ở đây bao gồm rất nhiều cột như là cổng gửi, cổng nhận, ip gửi ip nhận, content, http code,..</a:t>
            </a:r>
          </a:p>
          <a:p>
            <a:pPr marL="158750" indent="0">
              <a:buNone/>
            </a:pPr>
            <a:r>
              <a:rPr lang="vi-VN">
                <a:solidFill>
                  <a:schemeClr val="bg1"/>
                </a:solidFill>
              </a:rPr>
              <a:t>Nếu em nhớ không nhầm thì mỗi gói tin tối đa khoảng cỡ 65,535 byte đúng không nào.</a:t>
            </a:r>
          </a:p>
          <a:p>
            <a:pPr marL="158750" indent="0">
              <a:buNone/>
            </a:pPr>
            <a:r>
              <a:rPr lang="vi-VN">
                <a:solidFill>
                  <a:schemeClr val="bg1"/>
                </a:solidFill>
              </a:rPr>
              <a:t>Ngoài ra, mỗi gói tin này khi đến các server xử lí phát hiện các độc hại còn mang theo các thông tin(các cột khác) như num_root, các thông tin xác thực như is_host_login, is_host_login và rất nhiều thông tin và cột khác.</a:t>
            </a:r>
          </a:p>
          <a:p>
            <a:pPr marL="158750" indent="0">
              <a:buNone/>
            </a:pPr>
            <a:r>
              <a:rPr lang="vi-VN">
                <a:solidFill>
                  <a:schemeClr val="bg1"/>
                </a:solidFill>
              </a:rPr>
              <a:t>Đó là về chiều ngang của dữ liệu cần xử lí</a:t>
            </a:r>
          </a:p>
          <a:p>
            <a:pPr marL="158750" indent="0">
              <a:buNone/>
            </a:pPr>
            <a:r>
              <a:rPr lang="vi-VN">
                <a:solidFill>
                  <a:schemeClr val="bg1"/>
                </a:solidFill>
              </a:rPr>
              <a:t>Còn về chiều dọc ta lấy ví dụ đơn giản như sau</a:t>
            </a:r>
          </a:p>
          <a:p>
            <a:pPr marL="158750" indent="0">
              <a:buNone/>
            </a:pPr>
            <a:r>
              <a:rPr lang="vi-VN">
                <a:solidFill>
                  <a:schemeClr val="bg1"/>
                </a:solidFill>
              </a:rPr>
              <a:t>1 gói tin khi nói vừa nãy nếu em nhớ không nhầm là đâu đó tầm 65.535 byte và lấy mạng internet khá thấp khoảng 10MB/s</a:t>
            </a:r>
          </a:p>
          <a:p>
            <a:pPr marL="158750" indent="0">
              <a:buNone/>
            </a:pPr>
            <a:r>
              <a:rPr lang="vi-VN">
                <a:solidFill>
                  <a:schemeClr val="bg1"/>
                </a:solidFill>
              </a:rPr>
              <a:t>Vậy thì nếu lấy 10mb/s chia cho kích thước một gói tin tầm 65.535byte thì tầm khoảng 153 gói tin trên một giây</a:t>
            </a:r>
          </a:p>
          <a:p>
            <a:pPr marL="158750" indent="0">
              <a:buNone/>
            </a:pPr>
            <a:r>
              <a:rPr lang="vi-VN">
                <a:solidFill>
                  <a:schemeClr val="bg1"/>
                </a:solidFill>
              </a:rPr>
              <a:t>Đó cũng hẳn là một con số lớn đúng không nào</a:t>
            </a:r>
          </a:p>
          <a:p>
            <a:pPr marL="158750" indent="0">
              <a:buNone/>
            </a:pPr>
            <a:r>
              <a:rPr lang="vi-VN">
                <a:solidFill>
                  <a:schemeClr val="bg1"/>
                </a:solidFill>
              </a:rPr>
              <a:t>Tuy nhiên, đó là còn chưa kể đến băng thông cũng như chiều ngang của mạng, đồng thời trong cuộc sống hiện nay của chúng ta nói chung và thời đại công nghệ số IoT kết nối vạn vật nói riêng. Trong một giây hay mili giây, có rất nhiều thiết bị cùng request tới một máy chủ và lưu lại rất nhiều record ở đó.</a:t>
            </a:r>
          </a:p>
          <a:p>
            <a:pPr marL="158750" indent="0">
              <a:buNone/>
            </a:pPr>
            <a:r>
              <a:rPr lang="vi-VN">
                <a:solidFill>
                  <a:schemeClr val="bg1"/>
                </a:solidFill>
              </a:rPr>
              <a:t>Đó là còn chưa kể đến các chuẩn kết nối hiện nay như 4g, 5g lên tới 1gb/s cho tốc độ tải xuống và 90mb/s cho tốc độ tải lên theo báo cáo của nhà mạng vnpt và còn hơn thế nữa ở các nhà mạng trên thế giới. Ngoài ra, còn có các chuẩn kết nối như ethernet đạt được hơn 10gb/s/</a:t>
            </a:r>
          </a:p>
          <a:p>
            <a:pPr marL="158750" indent="0">
              <a:buNone/>
            </a:pPr>
            <a:endParaRPr lang="vi-VN">
              <a:solidFill>
                <a:schemeClr val="bg1"/>
              </a:solidFill>
            </a:endParaRPr>
          </a:p>
          <a:p>
            <a:pPr marL="158750" indent="0">
              <a:buNone/>
            </a:pPr>
            <a:r>
              <a:rPr lang="vi-VN">
                <a:solidFill>
                  <a:schemeClr val="bg1"/>
                </a:solidFill>
              </a:rPr>
              <a:t>Vậy thì, với số lượng dữ liệu tương đối lớn và phức tạp như vậy, cùng với càng ngày có càng nhiều các cuộc tấn công kiểu mới 0-day, không thể nào sử dụng các luật cơ bản cũng như các từ điển, chữ ký định trước để phát hiện mã độc từ internet một cách tối ưu. </a:t>
            </a:r>
          </a:p>
          <a:p>
            <a:pPr marL="158750" indent="0">
              <a:buNone/>
            </a:pPr>
            <a:r>
              <a:rPr lang="vi-VN">
                <a:solidFill>
                  <a:schemeClr val="bg1"/>
                </a:solidFill>
              </a:rPr>
              <a:t>Đó là khi các thuật toán cũnng như ML/DL vào cuộc.</a:t>
            </a:r>
          </a:p>
          <a:p>
            <a:pPr marL="158750" indent="0">
              <a:buNone/>
            </a:pPr>
            <a:r>
              <a:rPr lang="vi-VN">
                <a:solidFill>
                  <a:schemeClr val="bg1"/>
                </a:solidFill>
              </a:rPr>
              <a:t>Tuy nhiên, với các hệ thống phát hiện độc hại từ internet, nhất là các hệ thống hoạt động realtime như thế này, cần phải học tập và tái học tập một cách liên tục không ngừng nghỉ thì ngoài những thông số đo độ chính xác như accracy, precision, recall, f1score và vô số độ đo khác cao không là chưa đủ</a:t>
            </a:r>
          </a:p>
          <a:p>
            <a:pPr marL="158750" indent="0">
              <a:buNone/>
            </a:pPr>
            <a:r>
              <a:rPr lang="vi-VN">
                <a:solidFill>
                  <a:schemeClr val="bg1"/>
                </a:solidFill>
              </a:rPr>
              <a:t>Một hệ thống phát hiện mã độc hoạt động mạnh mẽ các yếu tố như thời gian thực thi ngắn và sử dụng tài nguyên thấp nhất có thể.</a:t>
            </a:r>
          </a:p>
          <a:p>
            <a:pPr marL="158750" indent="0">
              <a:buNone/>
            </a:pPr>
            <a:r>
              <a:rPr lang="vi-VN">
                <a:solidFill>
                  <a:schemeClr val="bg1"/>
                </a:solidFill>
              </a:rPr>
              <a:t>Việc sử dụng tài nguyên thấp nhất có thể còn khiến cho các weak-access-point triển khai một hệ thống phát hiện mã độc trên bản thân nó.</a:t>
            </a:r>
          </a:p>
          <a:p>
            <a:pPr marL="158750" indent="0">
              <a:buNone/>
            </a:pPr>
            <a:r>
              <a:rPr lang="vi-VN">
                <a:solidFill>
                  <a:schemeClr val="bg1"/>
                </a:solidFill>
              </a:rPr>
              <a:t>Vậy thuật toán nào phù hợp với các yêu cầu trên?</a:t>
            </a:r>
          </a:p>
          <a:p>
            <a:pPr marL="158750" indent="0">
              <a:buNone/>
            </a:pPr>
            <a:r>
              <a:rPr lang="vi-VN">
                <a:solidFill>
                  <a:schemeClr val="bg1"/>
                </a:solidFill>
              </a:rPr>
              <a:t>Để hiểu rõ hơn chúng ta cần phải đi tiếp vào phần tiếp theo là phần 2 các yếu tố liên quan dữ liệu và phát triển mô hình. </a:t>
            </a:r>
          </a:p>
        </p:txBody>
      </p:sp>
    </p:spTree>
    <p:extLst>
      <p:ext uri="{BB962C8B-B14F-4D97-AF65-F5344CB8AC3E}">
        <p14:creationId xmlns:p14="http://schemas.microsoft.com/office/powerpoint/2010/main" val="92457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Ở đây, nhóm chúng em đưa bài toán về dạng phân lớp đa lớp</a:t>
            </a:r>
          </a:p>
          <a:p>
            <a:pPr marL="0" lvl="0" indent="0" algn="l" rtl="0">
              <a:spcBef>
                <a:spcPts val="0"/>
              </a:spcBef>
              <a:spcAft>
                <a:spcPts val="0"/>
              </a:spcAft>
              <a:buNone/>
            </a:pPr>
            <a:r>
              <a:rPr lang="vi-VN"/>
              <a:t>Để cho dữ liệu có thể khách quan nhất có thể, nhóm chúng em sử dụng 4 bộ dataset bao gồm KDD99, NSL-KDD, CIC-IDS2017, UNSW-NB15 để chạy các mô hình</a:t>
            </a:r>
          </a:p>
          <a:p>
            <a:pPr marL="0" lvl="0" indent="0" algn="l" rtl="0">
              <a:spcBef>
                <a:spcPts val="0"/>
              </a:spcBef>
              <a:spcAft>
                <a:spcPts val="0"/>
              </a:spcAft>
              <a:buNone/>
            </a:pPr>
            <a:r>
              <a:rPr lang="vi-VN"/>
              <a:t>Ở đây, để tăng thêm phần khác quan để review về các mô hình, nhóm chúng em chỉ sử dụng một số phương pháp datapreprocessing đơn giản như chuẩn hóa dữ liệu (đưa dạng dữ liệu dạng catogory về numeric), min-max normalization, label encode</a:t>
            </a:r>
          </a:p>
          <a:p>
            <a:pPr marL="0" lvl="0" indent="0" algn="l" rtl="0">
              <a:spcBef>
                <a:spcPts val="0"/>
              </a:spcBef>
              <a:spcAft>
                <a:spcPts val="0"/>
              </a:spcAft>
              <a:buNone/>
            </a:pPr>
            <a:endParaRPr lang="vi-VN"/>
          </a:p>
          <a:p>
            <a:pPr marL="0" lvl="0" indent="0" algn="l" rtl="0">
              <a:spcBef>
                <a:spcPts val="0"/>
              </a:spcBef>
              <a:spcAft>
                <a:spcPts val="0"/>
              </a:spcAft>
              <a:buNone/>
            </a:pPr>
            <a:r>
              <a:rPr lang="vi-VN"/>
              <a:t>Đồng thời, đối với các bộ dataset khá lớn như KDD99 và CICIDS2017, chúng em thực hiện sampling data ra 10% để chạy các mô hình. Dữ liệu được sampling đảm bảo được sự phân bố các class tương đương với bộ dữ liệu gốc. Và slit các bộ train, test với tiêu chí tương tự</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a:solidFill>
                  <a:schemeClr val="bg1"/>
                </a:solidFill>
              </a:rPr>
              <a:t>Đầu tiên, là phần giới thiệu </a:t>
            </a:r>
          </a:p>
          <a:p>
            <a:pPr marL="158750" indent="0">
              <a:buNone/>
            </a:pPr>
            <a:r>
              <a:rPr lang="vi-VN">
                <a:solidFill>
                  <a:schemeClr val="bg1"/>
                </a:solidFill>
              </a:rPr>
              <a:t>Như thầy cô và các bạn có thể thấy ở đây, rất quen thuộc với chúng ta phải không nào, đây là giao diện của phần mềm wireshark là phầm mềm chuyên dùng để bắt gói tin mà chúng ta đã từng tiếp xúc sử dụng hoặc đã từng học ở trường</a:t>
            </a:r>
          </a:p>
          <a:p>
            <a:pPr marL="158750" indent="0">
              <a:buNone/>
            </a:pPr>
            <a:r>
              <a:rPr lang="vi-VN">
                <a:solidFill>
                  <a:schemeClr val="bg1"/>
                </a:solidFill>
              </a:rPr>
              <a:t>Các bạn có nhớ từng dòng ở đây đây không nào. Đúng vậy, từng dòng là từng gói tin bắt được từ mạng internet của chúng ta</a:t>
            </a:r>
          </a:p>
          <a:p>
            <a:pPr marL="158750" indent="0">
              <a:buNone/>
            </a:pPr>
            <a:r>
              <a:rPr lang="vi-VN">
                <a:solidFill>
                  <a:schemeClr val="bg1"/>
                </a:solidFill>
              </a:rPr>
              <a:t>Các gói tin ở đây bao gồm rất nhiều cột như là cổng gửi, cổng nhận, ip gửi ip nhận, content, http code,..</a:t>
            </a:r>
          </a:p>
          <a:p>
            <a:pPr marL="158750" indent="0">
              <a:buNone/>
            </a:pPr>
            <a:r>
              <a:rPr lang="vi-VN">
                <a:solidFill>
                  <a:schemeClr val="bg1"/>
                </a:solidFill>
              </a:rPr>
              <a:t>Nếu em nhớ không nhầm thì mỗi gói tin tối đa khoảng cỡ 65,535 byte đúng không nào.</a:t>
            </a:r>
          </a:p>
          <a:p>
            <a:pPr marL="158750" indent="0">
              <a:buNone/>
            </a:pPr>
            <a:r>
              <a:rPr lang="vi-VN">
                <a:solidFill>
                  <a:schemeClr val="bg1"/>
                </a:solidFill>
              </a:rPr>
              <a:t>Ngoài ra, mỗi gói tin này khi đến các server xử lí phát hiện các độc hại còn mang theo các thông tin(các cột khác) như num_root, các thông tin xác thực như is_host_login, is_host_login và rất nhiều thông tin và cột khác.</a:t>
            </a:r>
          </a:p>
          <a:p>
            <a:pPr marL="158750" indent="0">
              <a:buNone/>
            </a:pPr>
            <a:r>
              <a:rPr lang="vi-VN">
                <a:solidFill>
                  <a:schemeClr val="bg1"/>
                </a:solidFill>
              </a:rPr>
              <a:t>Đó là về chiều ngang của dữ liệu cần xử lí</a:t>
            </a:r>
          </a:p>
          <a:p>
            <a:pPr marL="158750" indent="0">
              <a:buNone/>
            </a:pPr>
            <a:r>
              <a:rPr lang="vi-VN">
                <a:solidFill>
                  <a:schemeClr val="bg1"/>
                </a:solidFill>
              </a:rPr>
              <a:t>Còn về chiều dọc ta lấy ví dụ đơn giản như sau</a:t>
            </a:r>
          </a:p>
          <a:p>
            <a:pPr marL="158750" indent="0">
              <a:buNone/>
            </a:pPr>
            <a:r>
              <a:rPr lang="vi-VN">
                <a:solidFill>
                  <a:schemeClr val="bg1"/>
                </a:solidFill>
              </a:rPr>
              <a:t>1 gói tin khi nói vừa nãy nếu em nhớ không nhầm là đâu đó tầm 65.535 byte và lấy mạng internet khá thấp khoảng 10MB/s</a:t>
            </a:r>
          </a:p>
          <a:p>
            <a:pPr marL="158750" indent="0">
              <a:buNone/>
            </a:pPr>
            <a:r>
              <a:rPr lang="vi-VN">
                <a:solidFill>
                  <a:schemeClr val="bg1"/>
                </a:solidFill>
              </a:rPr>
              <a:t>Vậy thì nếu lấy 10mb/s chia cho kích thước một gói tin tầm 65.535byte thì tầm khoảng 153 gói tin trên một giây</a:t>
            </a:r>
          </a:p>
          <a:p>
            <a:pPr marL="158750" indent="0">
              <a:buNone/>
            </a:pPr>
            <a:r>
              <a:rPr lang="vi-VN">
                <a:solidFill>
                  <a:schemeClr val="bg1"/>
                </a:solidFill>
              </a:rPr>
              <a:t>Đó cũng hẳn là một con số lớn đúng không nào</a:t>
            </a:r>
          </a:p>
          <a:p>
            <a:pPr marL="158750" indent="0">
              <a:buNone/>
            </a:pPr>
            <a:r>
              <a:rPr lang="vi-VN">
                <a:solidFill>
                  <a:schemeClr val="bg1"/>
                </a:solidFill>
              </a:rPr>
              <a:t>Tuy nhiên, đó là còn chưa kể đến băng thông cũng như chiều ngang của mạng, đồng thời trong cuộc sống hiện nay của chúng ta nói chung và thời đại công nghệ số IoT kết nối vạn vật nói riêng. Trong một giây hay mili giây, có rất nhiều thiết bị cùng request tới một máy chủ và lưu lại rất nhiều record ở đó.</a:t>
            </a:r>
          </a:p>
          <a:p>
            <a:pPr marL="158750" indent="0">
              <a:buNone/>
            </a:pPr>
            <a:r>
              <a:rPr lang="vi-VN">
                <a:solidFill>
                  <a:schemeClr val="bg1"/>
                </a:solidFill>
              </a:rPr>
              <a:t>Đó là còn chưa kể đến các chuẩn kết nối hiện nay như 4g, 5g lên tới 1gb/s cho tốc độ tải xuống và 90mb/s cho tốc độ tải lên theo báo cáo của nhà mạng vnpt và còn hơn thế nữa ở các nhà mạng trên thế giới. Ngoài ra, còn có các chuẩn kết nối như ethernet đạt được hơn 10gb/s/</a:t>
            </a:r>
          </a:p>
          <a:p>
            <a:pPr marL="158750" indent="0">
              <a:buNone/>
            </a:pPr>
            <a:endParaRPr lang="vi-VN">
              <a:solidFill>
                <a:schemeClr val="bg1"/>
              </a:solidFill>
            </a:endParaRPr>
          </a:p>
          <a:p>
            <a:pPr marL="158750" indent="0">
              <a:buNone/>
            </a:pPr>
            <a:r>
              <a:rPr lang="vi-VN">
                <a:solidFill>
                  <a:schemeClr val="bg1"/>
                </a:solidFill>
              </a:rPr>
              <a:t>Vậy thì, với số lượng dữ liệu tương đối lớn và phức tạp như vậy, cùng với càng ngày có càng nhiều các cuộc tấn công kiểu mới 0-day, không thể nào sử dụng các luật cơ bản cũng như các từ điển, chữ ký định trước để phát hiện mã độc từ internet một cách tối ưu. </a:t>
            </a:r>
          </a:p>
          <a:p>
            <a:pPr marL="158750" indent="0">
              <a:buNone/>
            </a:pPr>
            <a:r>
              <a:rPr lang="vi-VN">
                <a:solidFill>
                  <a:schemeClr val="bg1"/>
                </a:solidFill>
              </a:rPr>
              <a:t>Đó là khi các thuật toán cũnng như ML/DL vào cuộc.</a:t>
            </a:r>
          </a:p>
          <a:p>
            <a:pPr marL="158750" indent="0">
              <a:buNone/>
            </a:pPr>
            <a:r>
              <a:rPr lang="vi-VN">
                <a:solidFill>
                  <a:schemeClr val="bg1"/>
                </a:solidFill>
              </a:rPr>
              <a:t>Tuy nhiên, với các hệ thống phát hiện độc hại từ internet, nhất là các hệ thống hoạt động realtime như thế này, cần phải học tập và tái học tập một cách liên tục không ngừng nghỉ thì ngoài những thông số đo độ chính xác như accracy, precision, recall, f1score và vô số độ đo khác cao không là chưa đủ</a:t>
            </a:r>
          </a:p>
          <a:p>
            <a:pPr marL="158750" indent="0">
              <a:buNone/>
            </a:pPr>
            <a:r>
              <a:rPr lang="vi-VN">
                <a:solidFill>
                  <a:schemeClr val="bg1"/>
                </a:solidFill>
              </a:rPr>
              <a:t>Một hệ thống phát hiện mã độc hoạt động mạnh mẽ các yếu tố như thời gian thực thi ngắn và sử dụng tài nguyên thấp nhất có thể.</a:t>
            </a:r>
          </a:p>
          <a:p>
            <a:pPr marL="158750" indent="0">
              <a:buNone/>
            </a:pPr>
            <a:r>
              <a:rPr lang="vi-VN">
                <a:solidFill>
                  <a:schemeClr val="bg1"/>
                </a:solidFill>
              </a:rPr>
              <a:t>Việc sử dụng tài nguyên thấp nhất có thể còn khiến cho các weak-access-point triển khai một hệ thống phát hiện mã độc trên bản thân nó.</a:t>
            </a:r>
          </a:p>
          <a:p>
            <a:pPr marL="158750" indent="0">
              <a:buNone/>
            </a:pPr>
            <a:r>
              <a:rPr lang="vi-VN">
                <a:solidFill>
                  <a:schemeClr val="bg1"/>
                </a:solidFill>
              </a:rPr>
              <a:t>Vậy thuật toán nào phù hợp với các yêu cầu trên?</a:t>
            </a:r>
          </a:p>
          <a:p>
            <a:pPr marL="158750" indent="0">
              <a:buNone/>
            </a:pPr>
            <a:r>
              <a:rPr lang="vi-VN">
                <a:solidFill>
                  <a:schemeClr val="bg1"/>
                </a:solidFill>
              </a:rPr>
              <a:t>Để hiểu rõ hơn chúng ta cần phải đi tiếp vào phần tiếp theo là phần 2 các yếu tố liên quan dữ liệu và phát triển mô hình. </a:t>
            </a:r>
          </a:p>
        </p:txBody>
      </p:sp>
    </p:spTree>
    <p:extLst>
      <p:ext uri="{BB962C8B-B14F-4D97-AF65-F5344CB8AC3E}">
        <p14:creationId xmlns:p14="http://schemas.microsoft.com/office/powerpoint/2010/main" val="3034416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vi-VN">
                <a:solidFill>
                  <a:schemeClr val="bg1"/>
                </a:solidFill>
              </a:rPr>
              <a:t>Đầu tiên, là phần giới thiệu </a:t>
            </a:r>
          </a:p>
          <a:p>
            <a:pPr marL="158750" indent="0">
              <a:buNone/>
            </a:pPr>
            <a:r>
              <a:rPr lang="vi-VN">
                <a:solidFill>
                  <a:schemeClr val="bg1"/>
                </a:solidFill>
              </a:rPr>
              <a:t>Như thầy cô và các bạn có thể thấy ở đây, rất quen thuộc với chúng ta phải không nào, đây là giao diện của phần mềm wireshark là phầm mềm chuyên dùng để bắt gói tin mà chúng ta đã từng tiếp xúc sử dụng hoặc đã từng học ở trường</a:t>
            </a:r>
          </a:p>
          <a:p>
            <a:pPr marL="158750" indent="0">
              <a:buNone/>
            </a:pPr>
            <a:r>
              <a:rPr lang="vi-VN">
                <a:solidFill>
                  <a:schemeClr val="bg1"/>
                </a:solidFill>
              </a:rPr>
              <a:t>Các bạn có nhớ từng dòng ở đây đây không nào. Đúng vậy, từng dòng là từng gói tin bắt được từ mạng internet của chúng ta</a:t>
            </a:r>
          </a:p>
          <a:p>
            <a:pPr marL="158750" indent="0">
              <a:buNone/>
            </a:pPr>
            <a:r>
              <a:rPr lang="vi-VN">
                <a:solidFill>
                  <a:schemeClr val="bg1"/>
                </a:solidFill>
              </a:rPr>
              <a:t>Các gói tin ở đây bao gồm rất nhiều cột như là cổng gửi, cổng nhận, ip gửi ip nhận, content, http code,..</a:t>
            </a:r>
          </a:p>
          <a:p>
            <a:pPr marL="158750" indent="0">
              <a:buNone/>
            </a:pPr>
            <a:r>
              <a:rPr lang="vi-VN">
                <a:solidFill>
                  <a:schemeClr val="bg1"/>
                </a:solidFill>
              </a:rPr>
              <a:t>Nếu em nhớ không nhầm thì mỗi gói tin tối đa khoảng cỡ 65,535 byte đúng không nào.</a:t>
            </a:r>
          </a:p>
          <a:p>
            <a:pPr marL="158750" indent="0">
              <a:buNone/>
            </a:pPr>
            <a:r>
              <a:rPr lang="vi-VN">
                <a:solidFill>
                  <a:schemeClr val="bg1"/>
                </a:solidFill>
              </a:rPr>
              <a:t>Ngoài ra, mỗi gói tin này khi đến các server xử lí phát hiện các độc hại còn mang theo các thông tin(các cột khác) như num_root, các thông tin xác thực như is_host_login, is_host_login và rất nhiều thông tin và cột khác.</a:t>
            </a:r>
          </a:p>
          <a:p>
            <a:pPr marL="158750" indent="0">
              <a:buNone/>
            </a:pPr>
            <a:r>
              <a:rPr lang="vi-VN">
                <a:solidFill>
                  <a:schemeClr val="bg1"/>
                </a:solidFill>
              </a:rPr>
              <a:t>Đó là về chiều ngang của dữ liệu cần xử lí</a:t>
            </a:r>
          </a:p>
          <a:p>
            <a:pPr marL="158750" indent="0">
              <a:buNone/>
            </a:pPr>
            <a:r>
              <a:rPr lang="vi-VN">
                <a:solidFill>
                  <a:schemeClr val="bg1"/>
                </a:solidFill>
              </a:rPr>
              <a:t>Còn về chiều dọc ta lấy ví dụ đơn giản như sau</a:t>
            </a:r>
          </a:p>
          <a:p>
            <a:pPr marL="158750" indent="0">
              <a:buNone/>
            </a:pPr>
            <a:r>
              <a:rPr lang="vi-VN">
                <a:solidFill>
                  <a:schemeClr val="bg1"/>
                </a:solidFill>
              </a:rPr>
              <a:t>1 gói tin khi nói vừa nãy nếu em nhớ không nhầm là đâu đó tầm 65.535 byte và lấy mạng internet khá thấp khoảng 10MB/s</a:t>
            </a:r>
          </a:p>
          <a:p>
            <a:pPr marL="158750" indent="0">
              <a:buNone/>
            </a:pPr>
            <a:r>
              <a:rPr lang="vi-VN">
                <a:solidFill>
                  <a:schemeClr val="bg1"/>
                </a:solidFill>
              </a:rPr>
              <a:t>Vậy thì nếu lấy 10mb/s chia cho kích thước một gói tin tầm 65.535byte thì tầm khoảng 153 gói tin trên một giây</a:t>
            </a:r>
          </a:p>
          <a:p>
            <a:pPr marL="158750" indent="0">
              <a:buNone/>
            </a:pPr>
            <a:r>
              <a:rPr lang="vi-VN">
                <a:solidFill>
                  <a:schemeClr val="bg1"/>
                </a:solidFill>
              </a:rPr>
              <a:t>Đó cũng hẳn là một con số lớn đúng không nào</a:t>
            </a:r>
          </a:p>
          <a:p>
            <a:pPr marL="158750" indent="0">
              <a:buNone/>
            </a:pPr>
            <a:r>
              <a:rPr lang="vi-VN">
                <a:solidFill>
                  <a:schemeClr val="bg1"/>
                </a:solidFill>
              </a:rPr>
              <a:t>Tuy nhiên, đó là còn chưa kể đến băng thông cũng như chiều ngang của mạng, đồng thời trong cuộc sống hiện nay của chúng ta nói chung và thời đại công nghệ số IoT kết nối vạn vật nói riêng. Trong một giây hay mili giây, có rất nhiều thiết bị cùng request tới một máy chủ và lưu lại rất nhiều record ở đó.</a:t>
            </a:r>
          </a:p>
          <a:p>
            <a:pPr marL="158750" indent="0">
              <a:buNone/>
            </a:pPr>
            <a:r>
              <a:rPr lang="vi-VN">
                <a:solidFill>
                  <a:schemeClr val="bg1"/>
                </a:solidFill>
              </a:rPr>
              <a:t>Đó là còn chưa kể đến các chuẩn kết nối hiện nay như 4g, 5g lên tới 1gb/s cho tốc độ tải xuống và 90mb/s cho tốc độ tải lên theo báo cáo của nhà mạng vnpt và còn hơn thế nữa ở các nhà mạng trên thế giới. Ngoài ra, còn có các chuẩn kết nối như ethernet đạt được hơn 10gb/s/</a:t>
            </a:r>
          </a:p>
          <a:p>
            <a:pPr marL="158750" indent="0">
              <a:buNone/>
            </a:pPr>
            <a:endParaRPr lang="vi-VN">
              <a:solidFill>
                <a:schemeClr val="bg1"/>
              </a:solidFill>
            </a:endParaRPr>
          </a:p>
          <a:p>
            <a:pPr marL="158750" indent="0">
              <a:buNone/>
            </a:pPr>
            <a:r>
              <a:rPr lang="vi-VN">
                <a:solidFill>
                  <a:schemeClr val="bg1"/>
                </a:solidFill>
              </a:rPr>
              <a:t>Vậy thì, với số lượng dữ liệu tương đối lớn và phức tạp như vậy, cùng với càng ngày có càng nhiều các cuộc tấn công kiểu mới 0-day, không thể nào sử dụng các luật cơ bản cũng như các từ điển, chữ ký định trước để phát hiện mã độc từ internet một cách tối ưu. </a:t>
            </a:r>
          </a:p>
          <a:p>
            <a:pPr marL="158750" indent="0">
              <a:buNone/>
            </a:pPr>
            <a:r>
              <a:rPr lang="vi-VN">
                <a:solidFill>
                  <a:schemeClr val="bg1"/>
                </a:solidFill>
              </a:rPr>
              <a:t>Đó là khi các thuật toán cũnng như ML/DL vào cuộc.</a:t>
            </a:r>
          </a:p>
          <a:p>
            <a:pPr marL="158750" indent="0">
              <a:buNone/>
            </a:pPr>
            <a:r>
              <a:rPr lang="vi-VN">
                <a:solidFill>
                  <a:schemeClr val="bg1"/>
                </a:solidFill>
              </a:rPr>
              <a:t>Tuy nhiên, với các hệ thống phát hiện độc hại từ internet, nhất là các hệ thống hoạt động realtime như thế này, cần phải học tập và tái học tập một cách liên tục không ngừng nghỉ thì ngoài những thông số đo độ chính xác như accracy, precision, recall, f1score và vô số độ đo khác cao không là chưa đủ</a:t>
            </a:r>
          </a:p>
          <a:p>
            <a:pPr marL="158750" indent="0">
              <a:buNone/>
            </a:pPr>
            <a:r>
              <a:rPr lang="vi-VN">
                <a:solidFill>
                  <a:schemeClr val="bg1"/>
                </a:solidFill>
              </a:rPr>
              <a:t>Một hệ thống phát hiện mã độc hoạt động mạnh mẽ các yếu tố như thời gian thực thi ngắn và sử dụng tài nguyên thấp nhất có thể.</a:t>
            </a:r>
          </a:p>
          <a:p>
            <a:pPr marL="158750" indent="0">
              <a:buNone/>
            </a:pPr>
            <a:r>
              <a:rPr lang="vi-VN">
                <a:solidFill>
                  <a:schemeClr val="bg1"/>
                </a:solidFill>
              </a:rPr>
              <a:t>Việc sử dụng tài nguyên thấp nhất có thể còn khiến cho các weak-access-point triển khai một hệ thống phát hiện mã độc trên bản thân nó.</a:t>
            </a:r>
          </a:p>
          <a:p>
            <a:pPr marL="158750" indent="0">
              <a:buNone/>
            </a:pPr>
            <a:r>
              <a:rPr lang="vi-VN">
                <a:solidFill>
                  <a:schemeClr val="bg1"/>
                </a:solidFill>
              </a:rPr>
              <a:t>Vậy thuật toán nào phù hợp với các yêu cầu trên?</a:t>
            </a:r>
          </a:p>
          <a:p>
            <a:pPr marL="158750" indent="0">
              <a:buNone/>
            </a:pPr>
            <a:r>
              <a:rPr lang="vi-VN">
                <a:solidFill>
                  <a:schemeClr val="bg1"/>
                </a:solidFill>
              </a:rPr>
              <a:t>Để hiểu rõ hơn chúng ta cần phải đi tiếp vào phần tiếp theo là phần 2 các yếu tố liên quan dữ liệu và phát triển mô hình. </a:t>
            </a:r>
          </a:p>
        </p:txBody>
      </p:sp>
    </p:spTree>
    <p:extLst>
      <p:ext uri="{BB962C8B-B14F-4D97-AF65-F5344CB8AC3E}">
        <p14:creationId xmlns:p14="http://schemas.microsoft.com/office/powerpoint/2010/main" val="4138837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p>
            <a:fld id="{5C506841-A82D-4969-8C0F-04EE0110CB7C}"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1C12D-670D-4239-B32B-CEA69F0A3CB5}" type="slidenum">
              <a:rPr lang="en-US" smtClean="0"/>
              <a:t>‹#›</a:t>
            </a:fld>
            <a:endParaRPr lang="en-US"/>
          </a:p>
        </p:txBody>
      </p:sp>
    </p:spTree>
    <p:extLst>
      <p:ext uri="{BB962C8B-B14F-4D97-AF65-F5344CB8AC3E}">
        <p14:creationId xmlns:p14="http://schemas.microsoft.com/office/powerpoint/2010/main" val="188221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9" r:id="rId4"/>
    <p:sldLayoutId id="2147483663" r:id="rId5"/>
    <p:sldLayoutId id="2147483666" r:id="rId6"/>
    <p:sldLayoutId id="2147483667" r:id="rId7"/>
    <p:sldLayoutId id="2147483668"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095369" y="472741"/>
            <a:ext cx="6953243"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Tìm hiểu các thuật toán phát hiện xâm nhập</a:t>
            </a:r>
            <a:endParaRP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63CFE031-98FF-B16B-927D-63674068ED83}"/>
              </a:ext>
            </a:extLst>
          </p:cNvPr>
          <p:cNvSpPr>
            <a:spLocks noGrp="1"/>
          </p:cNvSpPr>
          <p:nvPr>
            <p:ph type="subTitle" idx="1"/>
          </p:nvPr>
        </p:nvSpPr>
        <p:spPr>
          <a:xfrm>
            <a:off x="2910457" y="2302881"/>
            <a:ext cx="3295500" cy="792600"/>
          </a:xfrm>
        </p:spPr>
        <p:txBody>
          <a:bodyPr/>
          <a:lstStyle/>
          <a:p>
            <a:r>
              <a:rPr lang="vi-VN"/>
              <a:t>IE105.N14.CNCL</a:t>
            </a:r>
            <a:endParaRPr lang="en-US"/>
          </a:p>
        </p:txBody>
      </p:sp>
      <p:sp>
        <p:nvSpPr>
          <p:cNvPr id="2" name="TextBox 1">
            <a:extLst>
              <a:ext uri="{FF2B5EF4-FFF2-40B4-BE49-F238E27FC236}">
                <a16:creationId xmlns:a16="http://schemas.microsoft.com/office/drawing/2014/main" id="{D69B7082-7962-C56C-8B74-0F3DE1280212}"/>
              </a:ext>
            </a:extLst>
          </p:cNvPr>
          <p:cNvSpPr txBox="1"/>
          <p:nvPr/>
        </p:nvSpPr>
        <p:spPr>
          <a:xfrm>
            <a:off x="5419029" y="3441108"/>
            <a:ext cx="3588742" cy="1200329"/>
          </a:xfrm>
          <a:prstGeom prst="rect">
            <a:avLst/>
          </a:prstGeom>
          <a:noFill/>
        </p:spPr>
        <p:txBody>
          <a:bodyPr wrap="square" rtlCol="0">
            <a:spAutoFit/>
          </a:bodyPr>
          <a:lstStyle/>
          <a:p>
            <a:r>
              <a:rPr lang="vi-VN" sz="1800">
                <a:solidFill>
                  <a:schemeClr val="bg1"/>
                </a:solidFill>
              </a:rPr>
              <a:t>Sinh viên:</a:t>
            </a:r>
          </a:p>
          <a:p>
            <a:r>
              <a:rPr lang="vi-VN" sz="1800">
                <a:solidFill>
                  <a:schemeClr val="bg1"/>
                </a:solidFill>
              </a:rPr>
              <a:t>  20521180 - Trương Quốc Đạt</a:t>
            </a:r>
          </a:p>
          <a:p>
            <a:r>
              <a:rPr lang="vi-VN" sz="1800">
                <a:solidFill>
                  <a:schemeClr val="bg1"/>
                </a:solidFill>
              </a:rPr>
              <a:t>  20521598 - Huỳnh Tuấn Minh</a:t>
            </a:r>
          </a:p>
          <a:p>
            <a:r>
              <a:rPr lang="vi-VN" sz="1800">
                <a:solidFill>
                  <a:schemeClr val="bg1"/>
                </a:solidFill>
              </a:rPr>
              <a:t>  20521634 - Phạm Nguyên Nam</a:t>
            </a:r>
            <a:endParaRPr lang="en-US" sz="1800">
              <a:solidFill>
                <a:schemeClr val="bg1"/>
              </a:solidFill>
            </a:endParaRPr>
          </a:p>
        </p:txBody>
      </p:sp>
      <p:sp>
        <p:nvSpPr>
          <p:cNvPr id="4" name="Hộp Văn bản 3">
            <a:extLst>
              <a:ext uri="{FF2B5EF4-FFF2-40B4-BE49-F238E27FC236}">
                <a16:creationId xmlns:a16="http://schemas.microsoft.com/office/drawing/2014/main" id="{7533A0B2-6321-62BD-5B54-F9C0D71358A2}"/>
              </a:ext>
            </a:extLst>
          </p:cNvPr>
          <p:cNvSpPr txBox="1"/>
          <p:nvPr/>
        </p:nvSpPr>
        <p:spPr>
          <a:xfrm>
            <a:off x="1770504" y="3169997"/>
            <a:ext cx="3491312" cy="369332"/>
          </a:xfrm>
          <a:prstGeom prst="rect">
            <a:avLst/>
          </a:prstGeom>
          <a:noFill/>
        </p:spPr>
        <p:txBody>
          <a:bodyPr wrap="square" rtlCol="0">
            <a:spAutoFit/>
          </a:bodyPr>
          <a:lstStyle/>
          <a:p>
            <a:r>
              <a:rPr lang="vi-VN" sz="1800">
                <a:solidFill>
                  <a:schemeClr val="bg1"/>
                </a:solidFill>
              </a:rPr>
              <a:t>GVHD: TS. Nguyễn Tấn Cầm</a:t>
            </a:r>
            <a:endParaRPr lang="en-US" sz="1800">
              <a:solidFill>
                <a:schemeClr val="bg1"/>
              </a:solidFill>
            </a:endParaRPr>
          </a:p>
        </p:txBody>
      </p:sp>
      <p:sp>
        <p:nvSpPr>
          <p:cNvPr id="5" name="TextBox 4">
            <a:extLst>
              <a:ext uri="{FF2B5EF4-FFF2-40B4-BE49-F238E27FC236}">
                <a16:creationId xmlns:a16="http://schemas.microsoft.com/office/drawing/2014/main" id="{14C2BB2E-B177-4BDF-B13A-B5C478097688}"/>
              </a:ext>
            </a:extLst>
          </p:cNvPr>
          <p:cNvSpPr txBox="1"/>
          <p:nvPr/>
        </p:nvSpPr>
        <p:spPr>
          <a:xfrm>
            <a:off x="8815715" y="4759695"/>
            <a:ext cx="540395" cy="320040"/>
          </a:xfrm>
          <a:prstGeom prst="rect">
            <a:avLst/>
          </a:prstGeom>
          <a:noFill/>
        </p:spPr>
        <p:txBody>
          <a:bodyPr wrap="square" rtlCol="0">
            <a:spAutoFit/>
          </a:bodyPr>
          <a:lstStyle/>
          <a:p>
            <a:r>
              <a:rPr lang="vi-VN">
                <a:solidFill>
                  <a:schemeClr val="bg1"/>
                </a:solidFill>
              </a:rPr>
              <a:t>1</a:t>
            </a:r>
            <a:endParaRPr lang="en-US">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9" name="Google Shape;479;p27"/>
          <p:cNvSpPr txBox="1">
            <a:spLocks noGrp="1"/>
          </p:cNvSpPr>
          <p:nvPr>
            <p:ph type="ctrTitle" idx="7"/>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IV. </a:t>
            </a:r>
            <a:r>
              <a:rPr lang="vi-VN"/>
              <a:t>Kết luận</a:t>
            </a:r>
            <a:endParaRPr/>
          </a:p>
        </p:txBody>
      </p:sp>
      <p:sp>
        <p:nvSpPr>
          <p:cNvPr id="23" name="Google Shape;479;p27">
            <a:extLst>
              <a:ext uri="{FF2B5EF4-FFF2-40B4-BE49-F238E27FC236}">
                <a16:creationId xmlns:a16="http://schemas.microsoft.com/office/drawing/2014/main" id="{6165C98E-1DFC-CC63-2D6D-EC3FE8E0BA11}"/>
              </a:ext>
            </a:extLst>
          </p:cNvPr>
          <p:cNvSpPr txBox="1">
            <a:spLocks/>
          </p:cNvSpPr>
          <p:nvPr/>
        </p:nvSpPr>
        <p:spPr>
          <a:xfrm>
            <a:off x="618825" y="1253894"/>
            <a:ext cx="7070670" cy="2913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vi-VN" sz="2000">
                <a:latin typeface="Calibri" panose="020F0502020204030204" pitchFamily="34" charset="0"/>
                <a:ea typeface="Calibri" panose="020F0502020204030204" pitchFamily="34" charset="0"/>
                <a:cs typeface="Calibri" panose="020F0502020204030204" pitchFamily="34" charset="0"/>
              </a:rPr>
              <a:t>- Tùy vào yêu cầu bài toán, cần lựa chọn thuật toán phù hợp và tối ưu.</a:t>
            </a:r>
          </a:p>
          <a:p>
            <a:endParaRPr lang="vi-VN" sz="2000">
              <a:latin typeface="Calibri" panose="020F0502020204030204" pitchFamily="34" charset="0"/>
              <a:ea typeface="Calibri" panose="020F0502020204030204" pitchFamily="34" charset="0"/>
              <a:cs typeface="Calibri" panose="020F0502020204030204" pitchFamily="34" charset="0"/>
            </a:endParaRPr>
          </a:p>
          <a:p>
            <a:r>
              <a:rPr lang="vi-VN" sz="2000">
                <a:latin typeface="Calibri" panose="020F0502020204030204" pitchFamily="34" charset="0"/>
                <a:ea typeface="Calibri" panose="020F0502020204030204" pitchFamily="34" charset="0"/>
                <a:cs typeface="Calibri" panose="020F0502020204030204" pitchFamily="34" charset="0"/>
              </a:rPr>
              <a:t>- Mỗi thuật toán và các model khác nhau cần lựa chọn các kĩ thuật Data preprocessing và Feature engineering hợp lý.</a:t>
            </a:r>
          </a:p>
          <a:p>
            <a:endParaRPr lang="vi-VN" sz="2000">
              <a:latin typeface="Calibri" panose="020F0502020204030204" pitchFamily="34" charset="0"/>
              <a:ea typeface="Calibri" panose="020F0502020204030204" pitchFamily="34" charset="0"/>
              <a:cs typeface="Calibri" panose="020F0502020204030204" pitchFamily="34" charset="0"/>
            </a:endParaRPr>
          </a:p>
          <a:p>
            <a:r>
              <a:rPr lang="vi-VN" sz="2000">
                <a:latin typeface="Calibri" panose="020F0502020204030204" pitchFamily="34" charset="0"/>
                <a:ea typeface="Calibri" panose="020F0502020204030204" pitchFamily="34" charset="0"/>
                <a:cs typeface="Calibri" panose="020F0502020204030204" pitchFamily="34" charset="0"/>
              </a:rPr>
              <a:t>- Hiện nay, Machine Learning và Deep Learning đang ngày càng thể hiện được tầm quan trọng cũng như vai trò không thể thiếu của mình. </a:t>
            </a:r>
            <a:r>
              <a:rPr lang="vi-VN" sz="2000">
                <a:effectLst/>
                <a:latin typeface="Times New Roman" panose="02020603050405020304" pitchFamily="18" charset="0"/>
                <a:ea typeface="SimSun" panose="02010600030101010101" pitchFamily="2" charset="-122"/>
              </a:rPr>
              <a:t>Nhất là trong các hệ thống phát hiện xâm nhập.</a:t>
            </a:r>
            <a:endParaRPr lang="en-US" sz="200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D675BCA-863E-B86E-CEB1-B9EF4DD5371A}"/>
              </a:ext>
            </a:extLst>
          </p:cNvPr>
          <p:cNvSpPr txBox="1"/>
          <p:nvPr/>
        </p:nvSpPr>
        <p:spPr>
          <a:xfrm>
            <a:off x="8815715" y="4759695"/>
            <a:ext cx="540395" cy="320040"/>
          </a:xfrm>
          <a:prstGeom prst="rect">
            <a:avLst/>
          </a:prstGeom>
          <a:noFill/>
        </p:spPr>
        <p:txBody>
          <a:bodyPr wrap="square" rtlCol="0">
            <a:spAutoFit/>
          </a:bodyPr>
          <a:lstStyle/>
          <a:p>
            <a:r>
              <a:rPr lang="vi-VN">
                <a:solidFill>
                  <a:schemeClr val="bg1"/>
                </a:solidFill>
              </a:rPr>
              <a:t>9</a:t>
            </a:r>
            <a:endParaRPr lang="en-US">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6D0B5B-28FC-CD67-1F9E-5E109630112E}"/>
              </a:ext>
            </a:extLst>
          </p:cNvPr>
          <p:cNvSpPr>
            <a:spLocks noGrp="1"/>
          </p:cNvSpPr>
          <p:nvPr>
            <p:ph type="ctrTitle" idx="7"/>
          </p:nvPr>
        </p:nvSpPr>
        <p:spPr>
          <a:xfrm>
            <a:off x="2788848" y="2140547"/>
            <a:ext cx="4576200" cy="577800"/>
          </a:xfrm>
        </p:spPr>
        <p:txBody>
          <a:bodyPr/>
          <a:lstStyle/>
          <a:p>
            <a:r>
              <a:rPr lang="vi-VN"/>
              <a:t>Thanks for listening!!</a:t>
            </a:r>
            <a:endParaRPr lang="en-US"/>
          </a:p>
        </p:txBody>
      </p:sp>
      <p:sp>
        <p:nvSpPr>
          <p:cNvPr id="13" name="TextBox 12">
            <a:extLst>
              <a:ext uri="{FF2B5EF4-FFF2-40B4-BE49-F238E27FC236}">
                <a16:creationId xmlns:a16="http://schemas.microsoft.com/office/drawing/2014/main" id="{0AB11120-CB3B-B45C-32C2-24A153F771C3}"/>
              </a:ext>
            </a:extLst>
          </p:cNvPr>
          <p:cNvSpPr txBox="1"/>
          <p:nvPr/>
        </p:nvSpPr>
        <p:spPr>
          <a:xfrm>
            <a:off x="8811507" y="4748265"/>
            <a:ext cx="540395" cy="320040"/>
          </a:xfrm>
          <a:prstGeom prst="rect">
            <a:avLst/>
          </a:prstGeom>
          <a:noFill/>
        </p:spPr>
        <p:txBody>
          <a:bodyPr wrap="square" rtlCol="0">
            <a:spAutoFit/>
          </a:bodyPr>
          <a:lstStyle/>
          <a:p>
            <a:r>
              <a:rPr lang="vi-VN">
                <a:solidFill>
                  <a:schemeClr val="bg1"/>
                </a:solidFill>
              </a:rPr>
              <a:t>10</a:t>
            </a:r>
            <a:endParaRPr lang="en-US">
              <a:solidFill>
                <a:schemeClr val="bg1"/>
              </a:solidFill>
            </a:endParaRPr>
          </a:p>
        </p:txBody>
      </p:sp>
    </p:spTree>
    <p:extLst>
      <p:ext uri="{BB962C8B-B14F-4D97-AF65-F5344CB8AC3E}">
        <p14:creationId xmlns:p14="http://schemas.microsoft.com/office/powerpoint/2010/main" val="55094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5" name="Google Shape;605;p30"/>
          <p:cNvSpPr txBox="1">
            <a:spLocks noGrp="1"/>
          </p:cNvSpPr>
          <p:nvPr>
            <p:ph type="subTitle" idx="1"/>
          </p:nvPr>
        </p:nvSpPr>
        <p:spPr>
          <a:xfrm>
            <a:off x="669871" y="1009127"/>
            <a:ext cx="2610224"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400"/>
              <a:t>I. Giới thiệu</a:t>
            </a:r>
            <a:r>
              <a:rPr lang="en-US" sz="3400"/>
              <a:t> </a:t>
            </a:r>
          </a:p>
        </p:txBody>
      </p:sp>
      <p:sp>
        <p:nvSpPr>
          <p:cNvPr id="606" name="Google Shape;606;p30"/>
          <p:cNvSpPr txBox="1">
            <a:spLocks noGrp="1"/>
          </p:cNvSpPr>
          <p:nvPr>
            <p:ph type="subTitle" idx="3"/>
          </p:nvPr>
        </p:nvSpPr>
        <p:spPr>
          <a:xfrm>
            <a:off x="744507" y="1588627"/>
            <a:ext cx="7654986" cy="5886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400"/>
              <a:t>II. Các thuật toán phát hiện xâm nhập</a:t>
            </a:r>
            <a:endParaRPr lang="en-US" sz="3400"/>
          </a:p>
        </p:txBody>
      </p:sp>
      <p:sp>
        <p:nvSpPr>
          <p:cNvPr id="607" name="Google Shape;607;p30"/>
          <p:cNvSpPr txBox="1">
            <a:spLocks noGrp="1"/>
          </p:cNvSpPr>
          <p:nvPr>
            <p:ph type="subTitle" idx="5"/>
          </p:nvPr>
        </p:nvSpPr>
        <p:spPr>
          <a:xfrm>
            <a:off x="198664" y="2179154"/>
            <a:ext cx="2917456"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400"/>
              <a:t>III.</a:t>
            </a:r>
            <a:r>
              <a:rPr lang="en-US" sz="3400"/>
              <a:t>Demo</a:t>
            </a:r>
          </a:p>
        </p:txBody>
      </p:sp>
      <p:sp>
        <p:nvSpPr>
          <p:cNvPr id="603" name="Google Shape;603;p30"/>
          <p:cNvSpPr txBox="1">
            <a:spLocks noGrp="1"/>
          </p:cNvSpPr>
          <p:nvPr>
            <p:ph type="subTitle" idx="7"/>
          </p:nvPr>
        </p:nvSpPr>
        <p:spPr>
          <a:xfrm>
            <a:off x="266301" y="2811795"/>
            <a:ext cx="3417364"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400"/>
              <a:t>IV. Kết luận</a:t>
            </a:r>
            <a:endParaRPr lang="en-US" sz="3400"/>
          </a:p>
        </p:txBody>
      </p:sp>
      <p:sp>
        <p:nvSpPr>
          <p:cNvPr id="3" name="TextBox 2">
            <a:extLst>
              <a:ext uri="{FF2B5EF4-FFF2-40B4-BE49-F238E27FC236}">
                <a16:creationId xmlns:a16="http://schemas.microsoft.com/office/drawing/2014/main" id="{537F8812-D2A0-C559-DCE2-D570B67C30D0}"/>
              </a:ext>
            </a:extLst>
          </p:cNvPr>
          <p:cNvSpPr txBox="1"/>
          <p:nvPr/>
        </p:nvSpPr>
        <p:spPr>
          <a:xfrm>
            <a:off x="8815715" y="4759695"/>
            <a:ext cx="540395" cy="320040"/>
          </a:xfrm>
          <a:prstGeom prst="rect">
            <a:avLst/>
          </a:prstGeom>
          <a:noFill/>
        </p:spPr>
        <p:txBody>
          <a:bodyPr wrap="square" rtlCol="0">
            <a:spAutoFit/>
          </a:bodyPr>
          <a:lstStyle/>
          <a:p>
            <a:r>
              <a:rPr lang="vi-VN">
                <a:solidFill>
                  <a:schemeClr val="bg1"/>
                </a:solidFill>
              </a:rPr>
              <a:t>2</a:t>
            </a:r>
            <a:endParaRPr 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0F3D2E4-98CD-68C1-4B2D-79840483E85D}"/>
              </a:ext>
            </a:extLst>
          </p:cNvPr>
          <p:cNvSpPr>
            <a:spLocks noGrp="1"/>
          </p:cNvSpPr>
          <p:nvPr>
            <p:ph type="ctrTitle"/>
          </p:nvPr>
        </p:nvSpPr>
        <p:spPr/>
        <p:txBody>
          <a:bodyPr/>
          <a:lstStyle/>
          <a:p>
            <a:r>
              <a:rPr lang="en-US"/>
              <a:t>I. </a:t>
            </a:r>
            <a:r>
              <a:rPr lang="vi-VN"/>
              <a:t>Giới thiệu</a:t>
            </a:r>
            <a:endParaRPr lang="en-US"/>
          </a:p>
        </p:txBody>
      </p:sp>
      <p:sp>
        <p:nvSpPr>
          <p:cNvPr id="3" name="TextBox 2">
            <a:extLst>
              <a:ext uri="{FF2B5EF4-FFF2-40B4-BE49-F238E27FC236}">
                <a16:creationId xmlns:a16="http://schemas.microsoft.com/office/drawing/2014/main" id="{417498ED-189A-E882-E7DC-0A9102D1D9F4}"/>
              </a:ext>
            </a:extLst>
          </p:cNvPr>
          <p:cNvSpPr txBox="1"/>
          <p:nvPr/>
        </p:nvSpPr>
        <p:spPr>
          <a:xfrm>
            <a:off x="8815715" y="4759695"/>
            <a:ext cx="540395" cy="320040"/>
          </a:xfrm>
          <a:prstGeom prst="rect">
            <a:avLst/>
          </a:prstGeom>
          <a:noFill/>
        </p:spPr>
        <p:txBody>
          <a:bodyPr wrap="square" rtlCol="0">
            <a:spAutoFit/>
          </a:bodyPr>
          <a:lstStyle/>
          <a:p>
            <a:r>
              <a:rPr lang="vi-VN">
                <a:solidFill>
                  <a:schemeClr val="bg1"/>
                </a:solidFill>
              </a:rPr>
              <a:t>3</a:t>
            </a:r>
            <a:endParaRPr lang="en-US">
              <a:solidFill>
                <a:schemeClr val="bg1"/>
              </a:solidFill>
            </a:endParaRPr>
          </a:p>
        </p:txBody>
      </p:sp>
      <p:sp>
        <p:nvSpPr>
          <p:cNvPr id="2" name="TextBox 1">
            <a:extLst>
              <a:ext uri="{FF2B5EF4-FFF2-40B4-BE49-F238E27FC236}">
                <a16:creationId xmlns:a16="http://schemas.microsoft.com/office/drawing/2014/main" id="{8F11BF30-5529-1CFE-59E4-E692F62CF5B4}"/>
              </a:ext>
            </a:extLst>
          </p:cNvPr>
          <p:cNvSpPr txBox="1"/>
          <p:nvPr/>
        </p:nvSpPr>
        <p:spPr>
          <a:xfrm>
            <a:off x="730826" y="1104900"/>
            <a:ext cx="5399809" cy="3139321"/>
          </a:xfrm>
          <a:prstGeom prst="rect">
            <a:avLst/>
          </a:prstGeom>
          <a:noFill/>
        </p:spPr>
        <p:txBody>
          <a:bodyPr wrap="square" rtlCol="0">
            <a:spAutoFit/>
          </a:bodyPr>
          <a:lstStyle/>
          <a:p>
            <a:r>
              <a:rPr lang="vi-VN" sz="1800">
                <a:solidFill>
                  <a:schemeClr val="bg1"/>
                </a:solidFill>
              </a:rPr>
              <a:t>- Với sự phát triển của công nghệ thông tin nói chung và Internet of Things (IoT) nói riêng đang mang lại những lợi ích to lớn cho chúng ta</a:t>
            </a:r>
            <a:r>
              <a:rPr lang="en-US" sz="1800">
                <a:solidFill>
                  <a:schemeClr val="bg1"/>
                </a:solidFill>
              </a:rPr>
              <a:t> </a:t>
            </a:r>
            <a:r>
              <a:rPr lang="vi-VN" sz="1800">
                <a:solidFill>
                  <a:schemeClr val="bg1"/>
                </a:solidFill>
              </a:rPr>
              <a:t>nhưng bên cạnh đó còn ẩn chưa những nguy hiểm tiềm tàng, những cuộc tấn công xâm nhập và lây nhiễm các mã độc hại.</a:t>
            </a:r>
          </a:p>
          <a:p>
            <a:endParaRPr lang="vi-VN" sz="1800">
              <a:solidFill>
                <a:schemeClr val="bg1"/>
              </a:solidFill>
            </a:endParaRPr>
          </a:p>
          <a:p>
            <a:r>
              <a:rPr lang="vi-VN" sz="1800">
                <a:solidFill>
                  <a:schemeClr val="bg1"/>
                </a:solidFill>
              </a:rPr>
              <a:t>- Cần có những thuật toán tối ưu cho việc phát hiện và ngăn chặn các cuộc tấn công xâm nhập trên để bảo vệ chúng ta khỏi các mã độc hại đến từ Internet.</a:t>
            </a:r>
          </a:p>
        </p:txBody>
      </p:sp>
    </p:spTree>
    <p:extLst>
      <p:ext uri="{BB962C8B-B14F-4D97-AF65-F5344CB8AC3E}">
        <p14:creationId xmlns:p14="http://schemas.microsoft.com/office/powerpoint/2010/main" val="53385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0F3D2E4-98CD-68C1-4B2D-79840483E85D}"/>
              </a:ext>
            </a:extLst>
          </p:cNvPr>
          <p:cNvSpPr>
            <a:spLocks noGrp="1"/>
          </p:cNvSpPr>
          <p:nvPr>
            <p:ph type="ctrTitle"/>
          </p:nvPr>
        </p:nvSpPr>
        <p:spPr>
          <a:xfrm>
            <a:off x="618824" y="411675"/>
            <a:ext cx="6426211" cy="577800"/>
          </a:xfrm>
        </p:spPr>
        <p:txBody>
          <a:bodyPr/>
          <a:lstStyle/>
          <a:p>
            <a:r>
              <a:rPr lang="en-US"/>
              <a:t>II. </a:t>
            </a:r>
            <a:r>
              <a:rPr lang="vi-VN"/>
              <a:t>Các thuật toán phát hiện xâm nhập</a:t>
            </a:r>
            <a:endParaRPr lang="en-US"/>
          </a:p>
        </p:txBody>
      </p:sp>
      <p:sp>
        <p:nvSpPr>
          <p:cNvPr id="3" name="TextBox 2">
            <a:extLst>
              <a:ext uri="{FF2B5EF4-FFF2-40B4-BE49-F238E27FC236}">
                <a16:creationId xmlns:a16="http://schemas.microsoft.com/office/drawing/2014/main" id="{417498ED-189A-E882-E7DC-0A9102D1D9F4}"/>
              </a:ext>
            </a:extLst>
          </p:cNvPr>
          <p:cNvSpPr txBox="1"/>
          <p:nvPr/>
        </p:nvSpPr>
        <p:spPr>
          <a:xfrm>
            <a:off x="8815715" y="4759695"/>
            <a:ext cx="540395" cy="320040"/>
          </a:xfrm>
          <a:prstGeom prst="rect">
            <a:avLst/>
          </a:prstGeom>
          <a:noFill/>
        </p:spPr>
        <p:txBody>
          <a:bodyPr wrap="square" rtlCol="0">
            <a:spAutoFit/>
          </a:bodyPr>
          <a:lstStyle/>
          <a:p>
            <a:r>
              <a:rPr lang="vi-VN">
                <a:solidFill>
                  <a:schemeClr val="bg1"/>
                </a:solidFill>
              </a:rPr>
              <a:t>4</a:t>
            </a:r>
            <a:endParaRPr lang="en-US">
              <a:solidFill>
                <a:schemeClr val="bg1"/>
              </a:solidFill>
            </a:endParaRPr>
          </a:p>
        </p:txBody>
      </p:sp>
      <p:sp>
        <p:nvSpPr>
          <p:cNvPr id="2" name="TextBox 1">
            <a:extLst>
              <a:ext uri="{FF2B5EF4-FFF2-40B4-BE49-F238E27FC236}">
                <a16:creationId xmlns:a16="http://schemas.microsoft.com/office/drawing/2014/main" id="{B1DF11EA-73F7-D63C-09B0-A616C78019C0}"/>
              </a:ext>
            </a:extLst>
          </p:cNvPr>
          <p:cNvSpPr txBox="1"/>
          <p:nvPr/>
        </p:nvSpPr>
        <p:spPr>
          <a:xfrm>
            <a:off x="685800" y="1198418"/>
            <a:ext cx="7509164" cy="3416320"/>
          </a:xfrm>
          <a:prstGeom prst="rect">
            <a:avLst/>
          </a:prstGeom>
          <a:noFill/>
        </p:spPr>
        <p:txBody>
          <a:bodyPr wrap="square" rtlCol="0">
            <a:spAutoFit/>
          </a:bodyPr>
          <a:lstStyle/>
          <a:p>
            <a:pPr marL="285750" indent="-285750">
              <a:buFontTx/>
              <a:buChar char="-"/>
            </a:pPr>
            <a:r>
              <a:rPr lang="vi-VN" sz="1800" b="1">
                <a:solidFill>
                  <a:schemeClr val="bg1"/>
                </a:solidFill>
              </a:rPr>
              <a:t>Các thuật toán không có khả năng dự đoán</a:t>
            </a:r>
            <a:r>
              <a:rPr lang="vi-VN" sz="1800">
                <a:solidFill>
                  <a:schemeClr val="bg1"/>
                </a:solidFill>
              </a:rPr>
              <a:t>: dựa trên các luật cố định đã có sẵn để phát hiện xâm nhập</a:t>
            </a:r>
            <a:r>
              <a:rPr lang="en-US" sz="1800">
                <a:solidFill>
                  <a:schemeClr val="bg1"/>
                </a:solidFill>
              </a:rPr>
              <a:t>: SNORT, </a:t>
            </a:r>
            <a:r>
              <a:rPr lang="vi-VN" sz="1800">
                <a:solidFill>
                  <a:schemeClr val="bg1"/>
                </a:solidFill>
              </a:rPr>
              <a:t>Aho-Conrasick</a:t>
            </a:r>
            <a:r>
              <a:rPr lang="en-US" sz="1800">
                <a:solidFill>
                  <a:schemeClr val="bg1"/>
                </a:solidFill>
              </a:rPr>
              <a:t>,..</a:t>
            </a:r>
            <a:endParaRPr lang="vi-VN" sz="1800">
              <a:solidFill>
                <a:schemeClr val="bg1"/>
              </a:solidFill>
            </a:endParaRPr>
          </a:p>
          <a:p>
            <a:pPr marL="285750" indent="-285750">
              <a:buFontTx/>
              <a:buChar char="-"/>
            </a:pPr>
            <a:endParaRPr lang="vi-VN" sz="1800">
              <a:solidFill>
                <a:schemeClr val="bg1"/>
              </a:solidFill>
            </a:endParaRPr>
          </a:p>
          <a:p>
            <a:pPr marL="285750" indent="-285750">
              <a:buFontTx/>
              <a:buChar char="-"/>
            </a:pPr>
            <a:r>
              <a:rPr lang="vi-VN" sz="1800" b="1">
                <a:solidFill>
                  <a:schemeClr val="bg1"/>
                </a:solidFill>
              </a:rPr>
              <a:t>Các thuật toán có khả năng dự đoán</a:t>
            </a:r>
            <a:r>
              <a:rPr lang="vi-VN" sz="1800">
                <a:solidFill>
                  <a:schemeClr val="bg1"/>
                </a:solidFill>
              </a:rPr>
              <a:t>: sử dụng các thuật toán Machine Learning, Deep Learning để học những quy luật từ dữ liệu có sẵn và thực hiện dự đoán, phát hiện xâm nhập mới và cũ dựa vào những quy luật đó.</a:t>
            </a:r>
          </a:p>
          <a:p>
            <a:pPr marL="285750" indent="-285750">
              <a:buFontTx/>
              <a:buChar char="-"/>
            </a:pPr>
            <a:endParaRPr lang="vi-VN" sz="1800">
              <a:solidFill>
                <a:schemeClr val="bg1"/>
              </a:solidFill>
            </a:endParaRPr>
          </a:p>
          <a:p>
            <a:pPr marL="285750" indent="-285750">
              <a:buFontTx/>
              <a:buChar char="-"/>
            </a:pPr>
            <a:r>
              <a:rPr lang="vi-VN" sz="1800">
                <a:solidFill>
                  <a:schemeClr val="bg1"/>
                </a:solidFill>
              </a:rPr>
              <a:t>- Các mô hình đơn giản: Decision Tree, Random Forest, </a:t>
            </a:r>
            <a:r>
              <a:rPr lang="en-US" sz="1800">
                <a:solidFill>
                  <a:schemeClr val="bg1"/>
                </a:solidFill>
              </a:rPr>
              <a:t>RNN, </a:t>
            </a:r>
            <a:r>
              <a:rPr lang="vi-VN" sz="1800">
                <a:solidFill>
                  <a:schemeClr val="bg1"/>
                </a:solidFill>
              </a:rPr>
              <a:t>K-mean Clustering, G</a:t>
            </a:r>
            <a:r>
              <a:rPr lang="en-US" sz="1800">
                <a:solidFill>
                  <a:schemeClr val="bg1"/>
                </a:solidFill>
              </a:rPr>
              <a:t>AN</a:t>
            </a:r>
            <a:r>
              <a:rPr lang="vi-VN" sz="1800">
                <a:solidFill>
                  <a:schemeClr val="bg1"/>
                </a:solidFill>
              </a:rPr>
              <a:t>,..</a:t>
            </a:r>
          </a:p>
          <a:p>
            <a:pPr marL="285750" indent="-285750">
              <a:buFontTx/>
              <a:buChar char="-"/>
            </a:pPr>
            <a:endParaRPr lang="vi-VN" sz="1800">
              <a:solidFill>
                <a:schemeClr val="bg1"/>
              </a:solidFill>
            </a:endParaRPr>
          </a:p>
          <a:p>
            <a:pPr marL="285750" indent="-285750">
              <a:buFontTx/>
              <a:buChar char="-"/>
            </a:pPr>
            <a:r>
              <a:rPr lang="vi-VN" sz="1800">
                <a:solidFill>
                  <a:schemeClr val="bg1"/>
                </a:solidFill>
              </a:rPr>
              <a:t>- Các mô hình phức tạp: PSO+SVM, GA+Fuzzy Logic,..</a:t>
            </a:r>
          </a:p>
        </p:txBody>
      </p:sp>
    </p:spTree>
    <p:extLst>
      <p:ext uri="{BB962C8B-B14F-4D97-AF65-F5344CB8AC3E}">
        <p14:creationId xmlns:p14="http://schemas.microsoft.com/office/powerpoint/2010/main" val="679390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0F3D2E4-98CD-68C1-4B2D-79840483E85D}"/>
              </a:ext>
            </a:extLst>
          </p:cNvPr>
          <p:cNvSpPr>
            <a:spLocks noGrp="1"/>
          </p:cNvSpPr>
          <p:nvPr>
            <p:ph type="ctrTitle"/>
          </p:nvPr>
        </p:nvSpPr>
        <p:spPr>
          <a:xfrm>
            <a:off x="618824" y="411675"/>
            <a:ext cx="6426211" cy="577800"/>
          </a:xfrm>
        </p:spPr>
        <p:txBody>
          <a:bodyPr/>
          <a:lstStyle/>
          <a:p>
            <a:r>
              <a:rPr lang="en-US"/>
              <a:t>II. </a:t>
            </a:r>
            <a:r>
              <a:rPr lang="vi-VN"/>
              <a:t>Các thuật toán phát hiện xâm nhập</a:t>
            </a:r>
            <a:endParaRPr lang="en-US"/>
          </a:p>
        </p:txBody>
      </p:sp>
      <p:sp>
        <p:nvSpPr>
          <p:cNvPr id="3" name="TextBox 2">
            <a:extLst>
              <a:ext uri="{FF2B5EF4-FFF2-40B4-BE49-F238E27FC236}">
                <a16:creationId xmlns:a16="http://schemas.microsoft.com/office/drawing/2014/main" id="{417498ED-189A-E882-E7DC-0A9102D1D9F4}"/>
              </a:ext>
            </a:extLst>
          </p:cNvPr>
          <p:cNvSpPr txBox="1"/>
          <p:nvPr/>
        </p:nvSpPr>
        <p:spPr>
          <a:xfrm>
            <a:off x="8815715" y="4759695"/>
            <a:ext cx="540395" cy="320040"/>
          </a:xfrm>
          <a:prstGeom prst="rect">
            <a:avLst/>
          </a:prstGeom>
          <a:noFill/>
        </p:spPr>
        <p:txBody>
          <a:bodyPr wrap="square" rtlCol="0">
            <a:spAutoFit/>
          </a:bodyPr>
          <a:lstStyle/>
          <a:p>
            <a:r>
              <a:rPr lang="vi-VN">
                <a:solidFill>
                  <a:schemeClr val="bg1"/>
                </a:solidFill>
              </a:rPr>
              <a:t>4</a:t>
            </a:r>
            <a:endParaRPr lang="en-US">
              <a:solidFill>
                <a:schemeClr val="bg1"/>
              </a:solidFill>
            </a:endParaRPr>
          </a:p>
        </p:txBody>
      </p:sp>
      <p:sp>
        <p:nvSpPr>
          <p:cNvPr id="5" name="Rectangle 4">
            <a:extLst>
              <a:ext uri="{FF2B5EF4-FFF2-40B4-BE49-F238E27FC236}">
                <a16:creationId xmlns:a16="http://schemas.microsoft.com/office/drawing/2014/main" id="{EE402B99-C958-25B4-43A3-45807BAC060C}"/>
              </a:ext>
            </a:extLst>
          </p:cNvPr>
          <p:cNvSpPr/>
          <p:nvPr/>
        </p:nvSpPr>
        <p:spPr>
          <a:xfrm>
            <a:off x="457199" y="1756908"/>
            <a:ext cx="1510145" cy="43641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vi-VN">
                <a:solidFill>
                  <a:schemeClr val="tx1">
                    <a:lumMod val="50000"/>
                  </a:schemeClr>
                </a:solidFill>
              </a:rPr>
              <a:t>Dữ liệu đầu vào</a:t>
            </a:r>
            <a:endParaRPr lang="en-US">
              <a:solidFill>
                <a:schemeClr val="tx1">
                  <a:lumMod val="50000"/>
                </a:schemeClr>
              </a:solidFill>
            </a:endParaRPr>
          </a:p>
        </p:txBody>
      </p:sp>
      <p:sp>
        <p:nvSpPr>
          <p:cNvPr id="6" name="Rectangle 5">
            <a:extLst>
              <a:ext uri="{FF2B5EF4-FFF2-40B4-BE49-F238E27FC236}">
                <a16:creationId xmlns:a16="http://schemas.microsoft.com/office/drawing/2014/main" id="{2F096CEE-A595-2639-B77B-890E185654BD}"/>
              </a:ext>
            </a:extLst>
          </p:cNvPr>
          <p:cNvSpPr/>
          <p:nvPr/>
        </p:nvSpPr>
        <p:spPr>
          <a:xfrm>
            <a:off x="242454" y="3013364"/>
            <a:ext cx="1939636" cy="4413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vi-VN"/>
              <a:t>Dữ liệu đầu vào nhiễu</a:t>
            </a:r>
            <a:endParaRPr lang="en-US"/>
          </a:p>
        </p:txBody>
      </p:sp>
      <p:sp>
        <p:nvSpPr>
          <p:cNvPr id="7" name="Rectangle 6">
            <a:extLst>
              <a:ext uri="{FF2B5EF4-FFF2-40B4-BE49-F238E27FC236}">
                <a16:creationId xmlns:a16="http://schemas.microsoft.com/office/drawing/2014/main" id="{FD859FE4-D053-6367-55D6-3978A1A9B50A}"/>
              </a:ext>
            </a:extLst>
          </p:cNvPr>
          <p:cNvSpPr/>
          <p:nvPr/>
        </p:nvSpPr>
        <p:spPr>
          <a:xfrm>
            <a:off x="2812473" y="3013364"/>
            <a:ext cx="1842654" cy="4649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vi-VN"/>
              <a:t>Sinh dữ liệu giả</a:t>
            </a:r>
            <a:endParaRPr lang="en-US"/>
          </a:p>
        </p:txBody>
      </p:sp>
      <p:sp>
        <p:nvSpPr>
          <p:cNvPr id="8" name="TextBox 7">
            <a:extLst>
              <a:ext uri="{FF2B5EF4-FFF2-40B4-BE49-F238E27FC236}">
                <a16:creationId xmlns:a16="http://schemas.microsoft.com/office/drawing/2014/main" id="{E6163D79-4EFF-F904-ED73-42B15C13B16F}"/>
              </a:ext>
            </a:extLst>
          </p:cNvPr>
          <p:cNvSpPr txBox="1"/>
          <p:nvPr/>
        </p:nvSpPr>
        <p:spPr>
          <a:xfrm>
            <a:off x="3338944" y="4252431"/>
            <a:ext cx="1101436" cy="307777"/>
          </a:xfrm>
          <a:prstGeom prst="rect">
            <a:avLst/>
          </a:prstGeom>
          <a:noFill/>
        </p:spPr>
        <p:txBody>
          <a:bodyPr wrap="square" rtlCol="0">
            <a:spAutoFit/>
          </a:bodyPr>
          <a:lstStyle/>
          <a:p>
            <a:r>
              <a:rPr lang="vi-VN">
                <a:solidFill>
                  <a:schemeClr val="bg1"/>
                </a:solidFill>
              </a:rPr>
              <a:t>Generator</a:t>
            </a:r>
            <a:endParaRPr lang="en-US">
              <a:solidFill>
                <a:schemeClr val="bg1"/>
              </a:solidFill>
            </a:endParaRPr>
          </a:p>
        </p:txBody>
      </p:sp>
      <p:sp>
        <p:nvSpPr>
          <p:cNvPr id="9" name="TextBox 8">
            <a:extLst>
              <a:ext uri="{FF2B5EF4-FFF2-40B4-BE49-F238E27FC236}">
                <a16:creationId xmlns:a16="http://schemas.microsoft.com/office/drawing/2014/main" id="{5CFF5083-6074-C7AA-6C36-0439BB84C3DD}"/>
              </a:ext>
            </a:extLst>
          </p:cNvPr>
          <p:cNvSpPr txBox="1"/>
          <p:nvPr/>
        </p:nvSpPr>
        <p:spPr>
          <a:xfrm>
            <a:off x="5396345" y="4252432"/>
            <a:ext cx="1219200" cy="307777"/>
          </a:xfrm>
          <a:prstGeom prst="rect">
            <a:avLst/>
          </a:prstGeom>
          <a:noFill/>
        </p:spPr>
        <p:txBody>
          <a:bodyPr wrap="square" rtlCol="0">
            <a:spAutoFit/>
          </a:bodyPr>
          <a:lstStyle/>
          <a:p>
            <a:r>
              <a:rPr lang="vi-VN">
                <a:solidFill>
                  <a:schemeClr val="bg1"/>
                </a:solidFill>
              </a:rPr>
              <a:t>Discriminator</a:t>
            </a:r>
            <a:endParaRPr lang="en-US">
              <a:solidFill>
                <a:schemeClr val="bg1"/>
              </a:solidFill>
            </a:endParaRPr>
          </a:p>
        </p:txBody>
      </p:sp>
      <p:sp>
        <p:nvSpPr>
          <p:cNvPr id="10" name="Rectangle 9">
            <a:extLst>
              <a:ext uri="{FF2B5EF4-FFF2-40B4-BE49-F238E27FC236}">
                <a16:creationId xmlns:a16="http://schemas.microsoft.com/office/drawing/2014/main" id="{F5C70677-C87C-81E9-C44C-158C2F0CDD32}"/>
              </a:ext>
            </a:extLst>
          </p:cNvPr>
          <p:cNvSpPr/>
          <p:nvPr/>
        </p:nvSpPr>
        <p:spPr>
          <a:xfrm>
            <a:off x="5043052" y="2305106"/>
            <a:ext cx="1814946" cy="436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bg2"/>
                </a:solidFill>
              </a:rPr>
              <a:t>Huấn luyện</a:t>
            </a:r>
            <a:endParaRPr lang="en-US">
              <a:solidFill>
                <a:schemeClr val="bg2"/>
              </a:solidFill>
            </a:endParaRPr>
          </a:p>
        </p:txBody>
      </p:sp>
      <p:cxnSp>
        <p:nvCxnSpPr>
          <p:cNvPr id="15" name="Straight Arrow Connector 14">
            <a:extLst>
              <a:ext uri="{FF2B5EF4-FFF2-40B4-BE49-F238E27FC236}">
                <a16:creationId xmlns:a16="http://schemas.microsoft.com/office/drawing/2014/main" id="{FB7DFDF3-918B-3959-D44E-B2F702DC647C}"/>
              </a:ext>
            </a:extLst>
          </p:cNvPr>
          <p:cNvCxnSpPr>
            <a:cxnSpLocks/>
            <a:stCxn id="6" idx="3"/>
            <a:endCxn id="7" idx="1"/>
          </p:cNvCxnSpPr>
          <p:nvPr/>
        </p:nvCxnSpPr>
        <p:spPr>
          <a:xfrm>
            <a:off x="2182090" y="3234040"/>
            <a:ext cx="630383" cy="11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8CAF1FD-C3BB-36A7-EDA5-6C8653B5BD44}"/>
              </a:ext>
            </a:extLst>
          </p:cNvPr>
          <p:cNvCxnSpPr>
            <a:cxnSpLocks/>
            <a:stCxn id="7" idx="3"/>
            <a:endCxn id="10" idx="1"/>
          </p:cNvCxnSpPr>
          <p:nvPr/>
        </p:nvCxnSpPr>
        <p:spPr>
          <a:xfrm flipV="1">
            <a:off x="4655127" y="2523315"/>
            <a:ext cx="387925" cy="722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245AE73-E992-2A95-223E-0906CF623FE8}"/>
              </a:ext>
            </a:extLst>
          </p:cNvPr>
          <p:cNvSpPr/>
          <p:nvPr/>
        </p:nvSpPr>
        <p:spPr>
          <a:xfrm>
            <a:off x="7613070" y="2305106"/>
            <a:ext cx="1191424" cy="43641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bg2"/>
                </a:solidFill>
              </a:rPr>
              <a:t>Nhãn đầu ra</a:t>
            </a:r>
            <a:endParaRPr lang="en-US">
              <a:solidFill>
                <a:schemeClr val="bg2"/>
              </a:solidFill>
            </a:endParaRPr>
          </a:p>
        </p:txBody>
      </p:sp>
      <p:cxnSp>
        <p:nvCxnSpPr>
          <p:cNvPr id="58" name="Straight Arrow Connector 57">
            <a:extLst>
              <a:ext uri="{FF2B5EF4-FFF2-40B4-BE49-F238E27FC236}">
                <a16:creationId xmlns:a16="http://schemas.microsoft.com/office/drawing/2014/main" id="{3E2DAFBE-8855-BA24-184F-792D87EC194B}"/>
              </a:ext>
            </a:extLst>
          </p:cNvPr>
          <p:cNvCxnSpPr>
            <a:stCxn id="10" idx="3"/>
            <a:endCxn id="47" idx="1"/>
          </p:cNvCxnSpPr>
          <p:nvPr/>
        </p:nvCxnSpPr>
        <p:spPr>
          <a:xfrm>
            <a:off x="6857998" y="2523315"/>
            <a:ext cx="755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69F22E-BFF5-307B-AF67-86AC52296383}"/>
              </a:ext>
            </a:extLst>
          </p:cNvPr>
          <p:cNvCxnSpPr/>
          <p:nvPr/>
        </p:nvCxnSpPr>
        <p:spPr>
          <a:xfrm>
            <a:off x="7235534" y="1210759"/>
            <a:ext cx="0" cy="358076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6EDBFDC-C33B-D2A4-C711-2A05C210EEE5}"/>
              </a:ext>
            </a:extLst>
          </p:cNvPr>
          <p:cNvSpPr txBox="1"/>
          <p:nvPr/>
        </p:nvSpPr>
        <p:spPr>
          <a:xfrm>
            <a:off x="7855524" y="4258912"/>
            <a:ext cx="1219200" cy="307777"/>
          </a:xfrm>
          <a:prstGeom prst="rect">
            <a:avLst/>
          </a:prstGeom>
          <a:noFill/>
        </p:spPr>
        <p:txBody>
          <a:bodyPr wrap="square" rtlCol="0">
            <a:spAutoFit/>
          </a:bodyPr>
          <a:lstStyle/>
          <a:p>
            <a:r>
              <a:rPr lang="vi-VN">
                <a:solidFill>
                  <a:schemeClr val="bg1"/>
                </a:solidFill>
              </a:rPr>
              <a:t>Detect</a:t>
            </a:r>
            <a:endParaRPr lang="en-US">
              <a:solidFill>
                <a:schemeClr val="bg1"/>
              </a:solidFill>
            </a:endParaRPr>
          </a:p>
        </p:txBody>
      </p:sp>
      <p:sp>
        <p:nvSpPr>
          <p:cNvPr id="62" name="TextBox 61">
            <a:extLst>
              <a:ext uri="{FF2B5EF4-FFF2-40B4-BE49-F238E27FC236}">
                <a16:creationId xmlns:a16="http://schemas.microsoft.com/office/drawing/2014/main" id="{4F9C8144-592A-C76E-AD53-737CC9057B66}"/>
              </a:ext>
            </a:extLst>
          </p:cNvPr>
          <p:cNvSpPr txBox="1"/>
          <p:nvPr/>
        </p:nvSpPr>
        <p:spPr>
          <a:xfrm>
            <a:off x="619992" y="1010349"/>
            <a:ext cx="2576945" cy="523220"/>
          </a:xfrm>
          <a:prstGeom prst="rect">
            <a:avLst/>
          </a:prstGeom>
          <a:noFill/>
        </p:spPr>
        <p:txBody>
          <a:bodyPr wrap="square" rtlCol="0">
            <a:spAutoFit/>
          </a:bodyPr>
          <a:lstStyle/>
          <a:p>
            <a:r>
              <a:rPr lang="vi-VN" b="0" i="0">
                <a:solidFill>
                  <a:schemeClr val="bg1"/>
                </a:solidFill>
                <a:effectLst/>
                <a:latin typeface="Open Sans" panose="020B0606030504020204" pitchFamily="34" charset="0"/>
              </a:rPr>
              <a:t>GAN (</a:t>
            </a:r>
            <a:r>
              <a:rPr lang="vi-VN">
                <a:solidFill>
                  <a:schemeClr val="bg1"/>
                </a:solidFill>
                <a:latin typeface="Open Sans" panose="020B0606030504020204" pitchFamily="34" charset="0"/>
              </a:rPr>
              <a:t>G</a:t>
            </a:r>
            <a:r>
              <a:rPr lang="en-US" b="0" i="0" err="1">
                <a:solidFill>
                  <a:schemeClr val="bg1"/>
                </a:solidFill>
                <a:effectLst/>
                <a:latin typeface="Open Sans" panose="020B0606030504020204" pitchFamily="34" charset="0"/>
              </a:rPr>
              <a:t>enerative</a:t>
            </a:r>
            <a:r>
              <a:rPr lang="en-US" b="0" i="0">
                <a:solidFill>
                  <a:schemeClr val="bg1"/>
                </a:solidFill>
                <a:effectLst/>
                <a:latin typeface="Open Sans" panose="020B0606030504020204" pitchFamily="34" charset="0"/>
              </a:rPr>
              <a:t> </a:t>
            </a:r>
            <a:r>
              <a:rPr lang="vi-VN" b="0" i="0">
                <a:solidFill>
                  <a:schemeClr val="bg1"/>
                </a:solidFill>
                <a:effectLst/>
                <a:latin typeface="Open Sans" panose="020B0606030504020204" pitchFamily="34" charset="0"/>
              </a:rPr>
              <a:t>A</a:t>
            </a:r>
            <a:r>
              <a:rPr lang="en-US" b="0" i="0" err="1">
                <a:solidFill>
                  <a:schemeClr val="bg1"/>
                </a:solidFill>
                <a:effectLst/>
                <a:latin typeface="Open Sans" panose="020B0606030504020204" pitchFamily="34" charset="0"/>
              </a:rPr>
              <a:t>dversarial</a:t>
            </a:r>
            <a:r>
              <a:rPr lang="en-US" b="0" i="0">
                <a:solidFill>
                  <a:schemeClr val="bg1"/>
                </a:solidFill>
                <a:effectLst/>
                <a:latin typeface="Open Sans" panose="020B0606030504020204" pitchFamily="34" charset="0"/>
              </a:rPr>
              <a:t> </a:t>
            </a:r>
            <a:r>
              <a:rPr lang="vi-VN">
                <a:solidFill>
                  <a:schemeClr val="bg1"/>
                </a:solidFill>
                <a:latin typeface="Open Sans" panose="020B0606030504020204" pitchFamily="34" charset="0"/>
              </a:rPr>
              <a:t>N</a:t>
            </a:r>
            <a:r>
              <a:rPr lang="vi-VN" b="0" i="0">
                <a:solidFill>
                  <a:schemeClr val="bg1"/>
                </a:solidFill>
                <a:effectLst/>
                <a:latin typeface="Open Sans" panose="020B0606030504020204" pitchFamily="34" charset="0"/>
              </a:rPr>
              <a:t>etwork)</a:t>
            </a:r>
            <a:endParaRPr lang="en-US">
              <a:solidFill>
                <a:schemeClr val="bg1"/>
              </a:solidFill>
            </a:endParaRPr>
          </a:p>
        </p:txBody>
      </p:sp>
      <p:cxnSp>
        <p:nvCxnSpPr>
          <p:cNvPr id="64" name="Straight Arrow Connector 63">
            <a:extLst>
              <a:ext uri="{FF2B5EF4-FFF2-40B4-BE49-F238E27FC236}">
                <a16:creationId xmlns:a16="http://schemas.microsoft.com/office/drawing/2014/main" id="{A165E672-BA89-CE88-98D0-A7D8091DB647}"/>
              </a:ext>
            </a:extLst>
          </p:cNvPr>
          <p:cNvCxnSpPr>
            <a:stCxn id="5" idx="3"/>
            <a:endCxn id="10" idx="1"/>
          </p:cNvCxnSpPr>
          <p:nvPr/>
        </p:nvCxnSpPr>
        <p:spPr>
          <a:xfrm>
            <a:off x="1967344" y="1975117"/>
            <a:ext cx="3075708" cy="548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86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15510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3587838" y="2976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p:nvPr/>
        </p:nvCxnSpPr>
        <p:spPr>
          <a:xfrm>
            <a:off x="5624588"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p:nvPr/>
        </p:nvCxnSpPr>
        <p:spPr>
          <a:xfrm>
            <a:off x="7661338" y="2976550"/>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618823" y="411675"/>
            <a:ext cx="602443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II. </a:t>
            </a:r>
            <a:r>
              <a:rPr lang="vi-VN"/>
              <a:t>Các thuật toán phát hiện xâm nhập</a:t>
            </a:r>
            <a:endParaRPr/>
          </a:p>
        </p:txBody>
      </p:sp>
      <p:sp>
        <p:nvSpPr>
          <p:cNvPr id="1110" name="Google Shape;1110;p38"/>
          <p:cNvSpPr txBox="1">
            <a:spLocks noGrp="1"/>
          </p:cNvSpPr>
          <p:nvPr>
            <p:ph type="ctrTitle" idx="4294967295"/>
          </p:nvPr>
        </p:nvSpPr>
        <p:spPr>
          <a:xfrm>
            <a:off x="2982675" y="3709988"/>
            <a:ext cx="1285875" cy="4270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chemeClr val="accent2"/>
                </a:solidFill>
              </a:rPr>
              <a:t>NSL-KDD</a:t>
            </a:r>
            <a:endParaRPr sz="2400">
              <a:solidFill>
                <a:schemeClr val="accent2"/>
              </a:solidFill>
            </a:endParaRPr>
          </a:p>
        </p:txBody>
      </p:sp>
      <p:sp>
        <p:nvSpPr>
          <p:cNvPr id="1111" name="Google Shape;1111;p38"/>
          <p:cNvSpPr txBox="1">
            <a:spLocks noGrp="1"/>
          </p:cNvSpPr>
          <p:nvPr>
            <p:ph type="ctrTitle" idx="4294967295"/>
          </p:nvPr>
        </p:nvSpPr>
        <p:spPr>
          <a:xfrm>
            <a:off x="908150" y="2039701"/>
            <a:ext cx="1285875" cy="4286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chemeClr val="accent1"/>
                </a:solidFill>
              </a:rPr>
              <a:t>KDD99</a:t>
            </a:r>
            <a:br>
              <a:rPr lang="en-US" sz="2400">
                <a:solidFill>
                  <a:schemeClr val="accent1"/>
                </a:solidFill>
              </a:rPr>
            </a:br>
            <a:endParaRPr lang="en-US" sz="2400">
              <a:solidFill>
                <a:schemeClr val="accent1"/>
              </a:solidFill>
            </a:endParaRPr>
          </a:p>
        </p:txBody>
      </p:sp>
      <p:sp>
        <p:nvSpPr>
          <p:cNvPr id="1112" name="Google Shape;1112;p38"/>
          <p:cNvSpPr txBox="1">
            <a:spLocks noGrp="1"/>
          </p:cNvSpPr>
          <p:nvPr>
            <p:ph type="ctrTitle" idx="4294967295"/>
          </p:nvPr>
        </p:nvSpPr>
        <p:spPr>
          <a:xfrm>
            <a:off x="6763430" y="3709988"/>
            <a:ext cx="1795816" cy="4270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chemeClr val="accent3"/>
                </a:solidFill>
              </a:rPr>
              <a:t>UNSW-NB15</a:t>
            </a:r>
          </a:p>
        </p:txBody>
      </p:sp>
      <p:sp>
        <p:nvSpPr>
          <p:cNvPr id="1113" name="Google Shape;1113;p38"/>
          <p:cNvSpPr txBox="1">
            <a:spLocks noGrp="1"/>
          </p:cNvSpPr>
          <p:nvPr>
            <p:ph type="ctrTitle" idx="4294967295"/>
          </p:nvPr>
        </p:nvSpPr>
        <p:spPr>
          <a:xfrm>
            <a:off x="4719173" y="2003488"/>
            <a:ext cx="1619560" cy="4286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chemeClr val="accent4"/>
                </a:solidFill>
              </a:rPr>
              <a:t>CICIDS2017</a:t>
            </a:r>
            <a:br>
              <a:rPr lang="en-US" sz="2400">
                <a:solidFill>
                  <a:schemeClr val="accent4"/>
                </a:solidFill>
              </a:rPr>
            </a:br>
            <a:endParaRPr sz="2400">
              <a:solidFill>
                <a:schemeClr val="accent4"/>
              </a:solidFill>
            </a:endParaRPr>
          </a:p>
        </p:txBody>
      </p:sp>
      <p:cxnSp>
        <p:nvCxnSpPr>
          <p:cNvPr id="1089" name="Google Shape;1089;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372725"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3401092"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5429458"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7457825" y="2731350"/>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2E9B9C30-CFFA-7614-61FC-4AC7C3365850}"/>
              </a:ext>
            </a:extLst>
          </p:cNvPr>
          <p:cNvSpPr txBox="1"/>
          <p:nvPr/>
        </p:nvSpPr>
        <p:spPr>
          <a:xfrm>
            <a:off x="8815715" y="4759695"/>
            <a:ext cx="540395" cy="320040"/>
          </a:xfrm>
          <a:prstGeom prst="rect">
            <a:avLst/>
          </a:prstGeom>
          <a:noFill/>
        </p:spPr>
        <p:txBody>
          <a:bodyPr wrap="square" rtlCol="0">
            <a:spAutoFit/>
          </a:bodyPr>
          <a:lstStyle/>
          <a:p>
            <a:r>
              <a:rPr lang="vi-VN">
                <a:solidFill>
                  <a:schemeClr val="bg1"/>
                </a:solidFill>
              </a:rPr>
              <a:t>5</a:t>
            </a:r>
            <a:endParaRPr lang="en-US">
              <a:solidFill>
                <a:schemeClr val="bg1"/>
              </a:solidFill>
            </a:endParaRPr>
          </a:p>
        </p:txBody>
      </p:sp>
      <p:grpSp>
        <p:nvGrpSpPr>
          <p:cNvPr id="20" name="Group 19">
            <a:extLst>
              <a:ext uri="{FF2B5EF4-FFF2-40B4-BE49-F238E27FC236}">
                <a16:creationId xmlns:a16="http://schemas.microsoft.com/office/drawing/2014/main" id="{49E5B037-39E9-DD17-845F-2DA24446D650}"/>
              </a:ext>
            </a:extLst>
          </p:cNvPr>
          <p:cNvGrpSpPr/>
          <p:nvPr/>
        </p:nvGrpSpPr>
        <p:grpSpPr>
          <a:xfrm>
            <a:off x="990600" y="877616"/>
            <a:ext cx="6241473" cy="4265884"/>
            <a:chOff x="990600" y="877616"/>
            <a:chExt cx="6241473" cy="4265884"/>
          </a:xfrm>
        </p:grpSpPr>
        <p:sp>
          <p:nvSpPr>
            <p:cNvPr id="21" name="Rectangle 20">
              <a:extLst>
                <a:ext uri="{FF2B5EF4-FFF2-40B4-BE49-F238E27FC236}">
                  <a16:creationId xmlns:a16="http://schemas.microsoft.com/office/drawing/2014/main" id="{DEB292A8-8289-8D34-3B09-588E14F211BE}"/>
                </a:ext>
              </a:extLst>
            </p:cNvPr>
            <p:cNvSpPr/>
            <p:nvPr/>
          </p:nvSpPr>
          <p:spPr>
            <a:xfrm>
              <a:off x="990600" y="877616"/>
              <a:ext cx="6241473" cy="4265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Chart, line chart&#10;&#10;Description automatically generated">
              <a:extLst>
                <a:ext uri="{FF2B5EF4-FFF2-40B4-BE49-F238E27FC236}">
                  <a16:creationId xmlns:a16="http://schemas.microsoft.com/office/drawing/2014/main" id="{4D369524-B355-178C-23A5-8A41B9FB9060}"/>
                </a:ext>
              </a:extLst>
            </p:cNvPr>
            <p:cNvPicPr>
              <a:picLocks noChangeAspect="1"/>
            </p:cNvPicPr>
            <p:nvPr/>
          </p:nvPicPr>
          <p:blipFill>
            <a:blip r:embed="rId3"/>
            <a:stretch>
              <a:fillRect/>
            </a:stretch>
          </p:blipFill>
          <p:spPr>
            <a:xfrm>
              <a:off x="1039090" y="877616"/>
              <a:ext cx="6144491" cy="4265884"/>
            </a:xfrm>
            <a:prstGeom prst="rect">
              <a:avLst/>
            </a:prstGeom>
          </p:spPr>
        </p:pic>
      </p:grpSp>
      <p:grpSp>
        <p:nvGrpSpPr>
          <p:cNvPr id="23" name="Group 22">
            <a:extLst>
              <a:ext uri="{FF2B5EF4-FFF2-40B4-BE49-F238E27FC236}">
                <a16:creationId xmlns:a16="http://schemas.microsoft.com/office/drawing/2014/main" id="{8073E79E-751A-DEAA-78D0-0299733D9E2E}"/>
              </a:ext>
            </a:extLst>
          </p:cNvPr>
          <p:cNvGrpSpPr/>
          <p:nvPr/>
        </p:nvGrpSpPr>
        <p:grpSpPr>
          <a:xfrm>
            <a:off x="976746" y="877616"/>
            <a:ext cx="6255328" cy="4265884"/>
            <a:chOff x="976746" y="877616"/>
            <a:chExt cx="6255328" cy="4265884"/>
          </a:xfrm>
        </p:grpSpPr>
        <p:sp>
          <p:nvSpPr>
            <p:cNvPr id="24" name="Rectangle 23">
              <a:extLst>
                <a:ext uri="{FF2B5EF4-FFF2-40B4-BE49-F238E27FC236}">
                  <a16:creationId xmlns:a16="http://schemas.microsoft.com/office/drawing/2014/main" id="{3B0A6E83-3B86-DE85-307A-CC1C6090B79F}"/>
                </a:ext>
              </a:extLst>
            </p:cNvPr>
            <p:cNvSpPr/>
            <p:nvPr/>
          </p:nvSpPr>
          <p:spPr>
            <a:xfrm>
              <a:off x="976746" y="877616"/>
              <a:ext cx="6255328" cy="4265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Chart, line chart&#10;&#10;Description automatically generated">
              <a:extLst>
                <a:ext uri="{FF2B5EF4-FFF2-40B4-BE49-F238E27FC236}">
                  <a16:creationId xmlns:a16="http://schemas.microsoft.com/office/drawing/2014/main" id="{A39EB66D-5C4E-77DC-6C2E-3E82C38658B2}"/>
                </a:ext>
              </a:extLst>
            </p:cNvPr>
            <p:cNvPicPr>
              <a:picLocks noChangeAspect="1"/>
            </p:cNvPicPr>
            <p:nvPr/>
          </p:nvPicPr>
          <p:blipFill>
            <a:blip r:embed="rId4"/>
            <a:stretch>
              <a:fillRect/>
            </a:stretch>
          </p:blipFill>
          <p:spPr>
            <a:xfrm>
              <a:off x="993425" y="879399"/>
              <a:ext cx="6145129" cy="4262317"/>
            </a:xfrm>
            <a:prstGeom prst="rect">
              <a:avLst/>
            </a:prstGeom>
          </p:spPr>
        </p:pic>
      </p:grpSp>
      <p:grpSp>
        <p:nvGrpSpPr>
          <p:cNvPr id="26" name="Group 25">
            <a:extLst>
              <a:ext uri="{FF2B5EF4-FFF2-40B4-BE49-F238E27FC236}">
                <a16:creationId xmlns:a16="http://schemas.microsoft.com/office/drawing/2014/main" id="{A85BC537-A009-D2A5-811C-5AD3F2AF1F82}"/>
              </a:ext>
            </a:extLst>
          </p:cNvPr>
          <p:cNvGrpSpPr/>
          <p:nvPr/>
        </p:nvGrpSpPr>
        <p:grpSpPr>
          <a:xfrm>
            <a:off x="1018310" y="877616"/>
            <a:ext cx="6213764" cy="4265884"/>
            <a:chOff x="1018310" y="877616"/>
            <a:chExt cx="6213764" cy="4265884"/>
          </a:xfrm>
        </p:grpSpPr>
        <p:sp>
          <p:nvSpPr>
            <p:cNvPr id="27" name="Rectangle 26">
              <a:extLst>
                <a:ext uri="{FF2B5EF4-FFF2-40B4-BE49-F238E27FC236}">
                  <a16:creationId xmlns:a16="http://schemas.microsoft.com/office/drawing/2014/main" id="{84E635AA-A8BB-9106-E456-D79E223B157A}"/>
                </a:ext>
              </a:extLst>
            </p:cNvPr>
            <p:cNvSpPr/>
            <p:nvPr/>
          </p:nvSpPr>
          <p:spPr>
            <a:xfrm>
              <a:off x="1018310" y="877616"/>
              <a:ext cx="6213764" cy="4265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Chart&#10;&#10;Description automatically generated">
              <a:extLst>
                <a:ext uri="{FF2B5EF4-FFF2-40B4-BE49-F238E27FC236}">
                  <a16:creationId xmlns:a16="http://schemas.microsoft.com/office/drawing/2014/main" id="{5D281734-1164-E852-6236-67787DD02879}"/>
                </a:ext>
              </a:extLst>
            </p:cNvPr>
            <p:cNvPicPr>
              <a:picLocks noChangeAspect="1"/>
            </p:cNvPicPr>
            <p:nvPr/>
          </p:nvPicPr>
          <p:blipFill>
            <a:blip r:embed="rId5"/>
            <a:stretch>
              <a:fillRect/>
            </a:stretch>
          </p:blipFill>
          <p:spPr>
            <a:xfrm>
              <a:off x="1052946" y="893548"/>
              <a:ext cx="6144491" cy="423401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9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8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9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8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111"/>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084"/>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090"/>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09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085"/>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11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113"/>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086"/>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096"/>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089"/>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099"/>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08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11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2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 grpId="0"/>
      <p:bldP spid="1110" grpId="1"/>
      <p:bldP spid="1111" grpId="0"/>
      <p:bldP spid="1111" grpId="1"/>
      <p:bldP spid="1112" grpId="0"/>
      <p:bldP spid="1112" grpId="1"/>
      <p:bldP spid="1113" grpId="0"/>
      <p:bldP spid="111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0F3D2E4-98CD-68C1-4B2D-79840483E85D}"/>
              </a:ext>
            </a:extLst>
          </p:cNvPr>
          <p:cNvSpPr>
            <a:spLocks noGrp="1"/>
          </p:cNvSpPr>
          <p:nvPr>
            <p:ph type="ctrTitle"/>
          </p:nvPr>
        </p:nvSpPr>
        <p:spPr>
          <a:xfrm>
            <a:off x="618824" y="411675"/>
            <a:ext cx="6426211" cy="577800"/>
          </a:xfrm>
        </p:spPr>
        <p:txBody>
          <a:bodyPr/>
          <a:lstStyle/>
          <a:p>
            <a:r>
              <a:rPr lang="en-US"/>
              <a:t>II. </a:t>
            </a:r>
            <a:r>
              <a:rPr lang="vi-VN"/>
              <a:t>Các thuật toán phát hiện xâm nhập</a:t>
            </a:r>
            <a:endParaRPr lang="en-US"/>
          </a:p>
        </p:txBody>
      </p:sp>
      <p:sp>
        <p:nvSpPr>
          <p:cNvPr id="3" name="TextBox 2">
            <a:extLst>
              <a:ext uri="{FF2B5EF4-FFF2-40B4-BE49-F238E27FC236}">
                <a16:creationId xmlns:a16="http://schemas.microsoft.com/office/drawing/2014/main" id="{417498ED-189A-E882-E7DC-0A9102D1D9F4}"/>
              </a:ext>
            </a:extLst>
          </p:cNvPr>
          <p:cNvSpPr txBox="1"/>
          <p:nvPr/>
        </p:nvSpPr>
        <p:spPr>
          <a:xfrm>
            <a:off x="8815715" y="4759695"/>
            <a:ext cx="540395" cy="320040"/>
          </a:xfrm>
          <a:prstGeom prst="rect">
            <a:avLst/>
          </a:prstGeom>
          <a:noFill/>
        </p:spPr>
        <p:txBody>
          <a:bodyPr wrap="square" rtlCol="0">
            <a:spAutoFit/>
          </a:bodyPr>
          <a:lstStyle/>
          <a:p>
            <a:r>
              <a:rPr lang="vi-VN">
                <a:solidFill>
                  <a:schemeClr val="bg1"/>
                </a:solidFill>
              </a:rPr>
              <a:t>6</a:t>
            </a:r>
            <a:endParaRPr lang="en-US">
              <a:solidFill>
                <a:schemeClr val="bg1"/>
              </a:solidFill>
            </a:endParaRPr>
          </a:p>
        </p:txBody>
      </p:sp>
      <p:grpSp>
        <p:nvGrpSpPr>
          <p:cNvPr id="4" name="Group 3">
            <a:extLst>
              <a:ext uri="{FF2B5EF4-FFF2-40B4-BE49-F238E27FC236}">
                <a16:creationId xmlns:a16="http://schemas.microsoft.com/office/drawing/2014/main" id="{E662BA26-48A0-6F43-90D0-43DEA6194179}"/>
              </a:ext>
            </a:extLst>
          </p:cNvPr>
          <p:cNvGrpSpPr/>
          <p:nvPr/>
        </p:nvGrpSpPr>
        <p:grpSpPr>
          <a:xfrm>
            <a:off x="706583" y="989475"/>
            <a:ext cx="2348344" cy="2302002"/>
            <a:chOff x="990600" y="877616"/>
            <a:chExt cx="6241473" cy="4265884"/>
          </a:xfrm>
        </p:grpSpPr>
        <p:sp>
          <p:nvSpPr>
            <p:cNvPr id="5" name="Rectangle 4">
              <a:extLst>
                <a:ext uri="{FF2B5EF4-FFF2-40B4-BE49-F238E27FC236}">
                  <a16:creationId xmlns:a16="http://schemas.microsoft.com/office/drawing/2014/main" id="{5C0EE2B9-4FB1-BEEE-DBA3-3170B66D2CDC}"/>
                </a:ext>
              </a:extLst>
            </p:cNvPr>
            <p:cNvSpPr/>
            <p:nvPr/>
          </p:nvSpPr>
          <p:spPr>
            <a:xfrm>
              <a:off x="990600" y="877616"/>
              <a:ext cx="6241473" cy="4265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line chart&#10;&#10;Description automatically generated">
              <a:extLst>
                <a:ext uri="{FF2B5EF4-FFF2-40B4-BE49-F238E27FC236}">
                  <a16:creationId xmlns:a16="http://schemas.microsoft.com/office/drawing/2014/main" id="{B91E959C-98EC-A768-65BE-0DE684BDA48E}"/>
                </a:ext>
              </a:extLst>
            </p:cNvPr>
            <p:cNvPicPr>
              <a:picLocks noChangeAspect="1"/>
            </p:cNvPicPr>
            <p:nvPr/>
          </p:nvPicPr>
          <p:blipFill>
            <a:blip r:embed="rId3"/>
            <a:stretch>
              <a:fillRect/>
            </a:stretch>
          </p:blipFill>
          <p:spPr>
            <a:xfrm>
              <a:off x="1039090" y="877616"/>
              <a:ext cx="6144491" cy="4265884"/>
            </a:xfrm>
            <a:prstGeom prst="rect">
              <a:avLst/>
            </a:prstGeom>
          </p:spPr>
        </p:pic>
      </p:grpSp>
      <p:grpSp>
        <p:nvGrpSpPr>
          <p:cNvPr id="10" name="Group 9">
            <a:extLst>
              <a:ext uri="{FF2B5EF4-FFF2-40B4-BE49-F238E27FC236}">
                <a16:creationId xmlns:a16="http://schemas.microsoft.com/office/drawing/2014/main" id="{1138958B-79AC-614A-3424-63E6F89954E1}"/>
              </a:ext>
            </a:extLst>
          </p:cNvPr>
          <p:cNvGrpSpPr/>
          <p:nvPr/>
        </p:nvGrpSpPr>
        <p:grpSpPr>
          <a:xfrm>
            <a:off x="3406950" y="989475"/>
            <a:ext cx="2330100" cy="2302002"/>
            <a:chOff x="976746" y="877616"/>
            <a:chExt cx="6255328" cy="4265884"/>
          </a:xfrm>
        </p:grpSpPr>
        <p:sp>
          <p:nvSpPr>
            <p:cNvPr id="12" name="Rectangle 11">
              <a:extLst>
                <a:ext uri="{FF2B5EF4-FFF2-40B4-BE49-F238E27FC236}">
                  <a16:creationId xmlns:a16="http://schemas.microsoft.com/office/drawing/2014/main" id="{576EF59E-D386-5996-76CE-16D4C4E8187E}"/>
                </a:ext>
              </a:extLst>
            </p:cNvPr>
            <p:cNvSpPr/>
            <p:nvPr/>
          </p:nvSpPr>
          <p:spPr>
            <a:xfrm>
              <a:off x="976746" y="877616"/>
              <a:ext cx="6255328" cy="4265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hart, line chart&#10;&#10;Description automatically generated">
              <a:extLst>
                <a:ext uri="{FF2B5EF4-FFF2-40B4-BE49-F238E27FC236}">
                  <a16:creationId xmlns:a16="http://schemas.microsoft.com/office/drawing/2014/main" id="{5897049F-94E0-0523-4899-4C21DF4387CB}"/>
                </a:ext>
              </a:extLst>
            </p:cNvPr>
            <p:cNvPicPr>
              <a:picLocks noChangeAspect="1"/>
            </p:cNvPicPr>
            <p:nvPr/>
          </p:nvPicPr>
          <p:blipFill>
            <a:blip r:embed="rId4"/>
            <a:stretch>
              <a:fillRect/>
            </a:stretch>
          </p:blipFill>
          <p:spPr>
            <a:xfrm>
              <a:off x="993425" y="879399"/>
              <a:ext cx="6145129" cy="4262317"/>
            </a:xfrm>
            <a:prstGeom prst="rect">
              <a:avLst/>
            </a:prstGeom>
          </p:spPr>
        </p:pic>
      </p:grpSp>
      <p:grpSp>
        <p:nvGrpSpPr>
          <p:cNvPr id="14" name="Group 13">
            <a:extLst>
              <a:ext uri="{FF2B5EF4-FFF2-40B4-BE49-F238E27FC236}">
                <a16:creationId xmlns:a16="http://schemas.microsoft.com/office/drawing/2014/main" id="{D0BCE885-E52C-41E4-2BFA-63A7F081A07B}"/>
              </a:ext>
            </a:extLst>
          </p:cNvPr>
          <p:cNvGrpSpPr/>
          <p:nvPr/>
        </p:nvGrpSpPr>
        <p:grpSpPr>
          <a:xfrm>
            <a:off x="6089073" y="989475"/>
            <a:ext cx="2371222" cy="2300077"/>
            <a:chOff x="1018310" y="877616"/>
            <a:chExt cx="6213764" cy="4265884"/>
          </a:xfrm>
        </p:grpSpPr>
        <p:sp>
          <p:nvSpPr>
            <p:cNvPr id="15" name="Rectangle 14">
              <a:extLst>
                <a:ext uri="{FF2B5EF4-FFF2-40B4-BE49-F238E27FC236}">
                  <a16:creationId xmlns:a16="http://schemas.microsoft.com/office/drawing/2014/main" id="{E627E3DF-02FE-459E-C8DE-12C2BD030E7D}"/>
                </a:ext>
              </a:extLst>
            </p:cNvPr>
            <p:cNvSpPr/>
            <p:nvPr/>
          </p:nvSpPr>
          <p:spPr>
            <a:xfrm>
              <a:off x="1018310" y="877616"/>
              <a:ext cx="6213764" cy="4265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Chart&#10;&#10;Description automatically generated">
              <a:extLst>
                <a:ext uri="{FF2B5EF4-FFF2-40B4-BE49-F238E27FC236}">
                  <a16:creationId xmlns:a16="http://schemas.microsoft.com/office/drawing/2014/main" id="{CA335C06-2C1A-D38D-4A1B-09F4B04E41DE}"/>
                </a:ext>
              </a:extLst>
            </p:cNvPr>
            <p:cNvPicPr>
              <a:picLocks noChangeAspect="1"/>
            </p:cNvPicPr>
            <p:nvPr/>
          </p:nvPicPr>
          <p:blipFill>
            <a:blip r:embed="rId5"/>
            <a:stretch>
              <a:fillRect/>
            </a:stretch>
          </p:blipFill>
          <p:spPr>
            <a:xfrm>
              <a:off x="1052946" y="893548"/>
              <a:ext cx="6144491" cy="4234019"/>
            </a:xfrm>
            <a:prstGeom prst="rect">
              <a:avLst/>
            </a:prstGeom>
          </p:spPr>
        </p:pic>
      </p:grpSp>
      <p:sp>
        <p:nvSpPr>
          <p:cNvPr id="17" name="TextBox 16">
            <a:extLst>
              <a:ext uri="{FF2B5EF4-FFF2-40B4-BE49-F238E27FC236}">
                <a16:creationId xmlns:a16="http://schemas.microsoft.com/office/drawing/2014/main" id="{1129B85D-042C-452F-98AE-DFF3FD9DDF53}"/>
              </a:ext>
            </a:extLst>
          </p:cNvPr>
          <p:cNvSpPr txBox="1"/>
          <p:nvPr/>
        </p:nvSpPr>
        <p:spPr>
          <a:xfrm>
            <a:off x="724827" y="3622964"/>
            <a:ext cx="4339009" cy="738664"/>
          </a:xfrm>
          <a:prstGeom prst="rect">
            <a:avLst/>
          </a:prstGeom>
          <a:noFill/>
        </p:spPr>
        <p:txBody>
          <a:bodyPr wrap="square" rtlCol="0">
            <a:spAutoFit/>
          </a:bodyPr>
          <a:lstStyle/>
          <a:p>
            <a:r>
              <a:rPr lang="vi-VN">
                <a:solidFill>
                  <a:schemeClr val="bg1"/>
                </a:solidFill>
              </a:rPr>
              <a:t>Decision Tree, Extra Tree, Random Forest hoạt động ổn định, các độ đo Acurracy, F1-score cao và thời gian thực thi thấp.</a:t>
            </a:r>
            <a:endParaRPr lang="en-US">
              <a:solidFill>
                <a:schemeClr val="bg1"/>
              </a:solidFill>
            </a:endParaRPr>
          </a:p>
        </p:txBody>
      </p:sp>
    </p:spTree>
    <p:extLst>
      <p:ext uri="{BB962C8B-B14F-4D97-AF65-F5344CB8AC3E}">
        <p14:creationId xmlns:p14="http://schemas.microsoft.com/office/powerpoint/2010/main" val="341682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0F3D2E4-98CD-68C1-4B2D-79840483E85D}"/>
              </a:ext>
            </a:extLst>
          </p:cNvPr>
          <p:cNvSpPr>
            <a:spLocks noGrp="1"/>
          </p:cNvSpPr>
          <p:nvPr>
            <p:ph type="ctrTitle"/>
          </p:nvPr>
        </p:nvSpPr>
        <p:spPr>
          <a:xfrm>
            <a:off x="618824" y="411675"/>
            <a:ext cx="6426211" cy="577800"/>
          </a:xfrm>
        </p:spPr>
        <p:txBody>
          <a:bodyPr/>
          <a:lstStyle/>
          <a:p>
            <a:r>
              <a:rPr lang="en-US"/>
              <a:t>II. </a:t>
            </a:r>
            <a:r>
              <a:rPr lang="vi-VN"/>
              <a:t>Các thuật toán phát hiện xâm nhập</a:t>
            </a:r>
            <a:endParaRPr lang="en-US"/>
          </a:p>
        </p:txBody>
      </p:sp>
      <p:sp>
        <p:nvSpPr>
          <p:cNvPr id="3" name="TextBox 2">
            <a:extLst>
              <a:ext uri="{FF2B5EF4-FFF2-40B4-BE49-F238E27FC236}">
                <a16:creationId xmlns:a16="http://schemas.microsoft.com/office/drawing/2014/main" id="{417498ED-189A-E882-E7DC-0A9102D1D9F4}"/>
              </a:ext>
            </a:extLst>
          </p:cNvPr>
          <p:cNvSpPr txBox="1"/>
          <p:nvPr/>
        </p:nvSpPr>
        <p:spPr>
          <a:xfrm>
            <a:off x="8815715" y="4759695"/>
            <a:ext cx="540395" cy="320040"/>
          </a:xfrm>
          <a:prstGeom prst="rect">
            <a:avLst/>
          </a:prstGeom>
          <a:noFill/>
        </p:spPr>
        <p:txBody>
          <a:bodyPr wrap="square" rtlCol="0">
            <a:spAutoFit/>
          </a:bodyPr>
          <a:lstStyle/>
          <a:p>
            <a:r>
              <a:rPr lang="vi-VN">
                <a:solidFill>
                  <a:schemeClr val="bg1"/>
                </a:solidFill>
              </a:rPr>
              <a:t>7</a:t>
            </a:r>
            <a:endParaRPr lang="en-US">
              <a:solidFill>
                <a:schemeClr val="bg1"/>
              </a:solidFill>
            </a:endParaRPr>
          </a:p>
        </p:txBody>
      </p:sp>
      <p:graphicFrame>
        <p:nvGraphicFramePr>
          <p:cNvPr id="2" name="Table 4">
            <a:extLst>
              <a:ext uri="{FF2B5EF4-FFF2-40B4-BE49-F238E27FC236}">
                <a16:creationId xmlns:a16="http://schemas.microsoft.com/office/drawing/2014/main" id="{2064FA7A-3326-83B8-A1FF-E58117872EC9}"/>
              </a:ext>
            </a:extLst>
          </p:cNvPr>
          <p:cNvGraphicFramePr>
            <a:graphicFrameLocks noGrp="1"/>
          </p:cNvGraphicFramePr>
          <p:nvPr>
            <p:extLst>
              <p:ext uri="{D42A27DB-BD31-4B8C-83A1-F6EECF244321}">
                <p14:modId xmlns:p14="http://schemas.microsoft.com/office/powerpoint/2010/main" val="3129914390"/>
              </p:ext>
            </p:extLst>
          </p:nvPr>
        </p:nvGraphicFramePr>
        <p:xfrm>
          <a:off x="548370" y="1058546"/>
          <a:ext cx="6496665" cy="3295650"/>
        </p:xfrm>
        <a:graphic>
          <a:graphicData uri="http://schemas.openxmlformats.org/drawingml/2006/table">
            <a:tbl>
              <a:tblPr firstRow="1" bandRow="1">
                <a:tableStyleId>{073A0DAA-6AF3-43AB-8588-CEC1D06C72B9}</a:tableStyleId>
              </a:tblPr>
              <a:tblGrid>
                <a:gridCol w="1150374">
                  <a:extLst>
                    <a:ext uri="{9D8B030D-6E8A-4147-A177-3AD203B41FA5}">
                      <a16:colId xmlns:a16="http://schemas.microsoft.com/office/drawing/2014/main" val="3198699859"/>
                    </a:ext>
                  </a:extLst>
                </a:gridCol>
                <a:gridCol w="1541207">
                  <a:extLst>
                    <a:ext uri="{9D8B030D-6E8A-4147-A177-3AD203B41FA5}">
                      <a16:colId xmlns:a16="http://schemas.microsoft.com/office/drawing/2014/main" val="571280630"/>
                    </a:ext>
                  </a:extLst>
                </a:gridCol>
                <a:gridCol w="958646">
                  <a:extLst>
                    <a:ext uri="{9D8B030D-6E8A-4147-A177-3AD203B41FA5}">
                      <a16:colId xmlns:a16="http://schemas.microsoft.com/office/drawing/2014/main" val="1770043369"/>
                    </a:ext>
                  </a:extLst>
                </a:gridCol>
                <a:gridCol w="921774">
                  <a:extLst>
                    <a:ext uri="{9D8B030D-6E8A-4147-A177-3AD203B41FA5}">
                      <a16:colId xmlns:a16="http://schemas.microsoft.com/office/drawing/2014/main" val="1784526804"/>
                    </a:ext>
                  </a:extLst>
                </a:gridCol>
                <a:gridCol w="929148">
                  <a:extLst>
                    <a:ext uri="{9D8B030D-6E8A-4147-A177-3AD203B41FA5}">
                      <a16:colId xmlns:a16="http://schemas.microsoft.com/office/drawing/2014/main" val="3754721524"/>
                    </a:ext>
                  </a:extLst>
                </a:gridCol>
                <a:gridCol w="995516">
                  <a:extLst>
                    <a:ext uri="{9D8B030D-6E8A-4147-A177-3AD203B41FA5}">
                      <a16:colId xmlns:a16="http://schemas.microsoft.com/office/drawing/2014/main" val="1290100756"/>
                    </a:ext>
                  </a:extLst>
                </a:gridCol>
              </a:tblGrid>
              <a:tr h="278130">
                <a:tc>
                  <a:txBody>
                    <a:bodyPr/>
                    <a:lstStyle/>
                    <a:p>
                      <a:endParaRPr lang="en-US" sz="1000"/>
                    </a:p>
                  </a:txBody>
                  <a:tcPr marL="68580" marR="68580" marT="34290" marB="34290"/>
                </a:tc>
                <a:tc>
                  <a:txBody>
                    <a:bodyPr/>
                    <a:lstStyle/>
                    <a:p>
                      <a:r>
                        <a:rPr lang="en-US" sz="1000"/>
                        <a:t>Models</a:t>
                      </a:r>
                    </a:p>
                  </a:txBody>
                  <a:tcPr marL="68580" marR="68580" marT="34290" marB="34290"/>
                </a:tc>
                <a:tc>
                  <a:txBody>
                    <a:bodyPr/>
                    <a:lstStyle/>
                    <a:p>
                      <a:r>
                        <a:rPr lang="vi-VN" sz="1000"/>
                        <a:t>Acurracy</a:t>
                      </a:r>
                      <a:endParaRPr lang="en-US" sz="1000"/>
                    </a:p>
                  </a:txBody>
                  <a:tcPr marL="68580" marR="68580" marT="34290" marB="34290"/>
                </a:tc>
                <a:tc>
                  <a:txBody>
                    <a:bodyPr/>
                    <a:lstStyle/>
                    <a:p>
                      <a:r>
                        <a:rPr lang="en-US" sz="1000"/>
                        <a:t>Precision</a:t>
                      </a:r>
                    </a:p>
                  </a:txBody>
                  <a:tcPr marL="68580" marR="68580" marT="34290" marB="34290"/>
                </a:tc>
                <a:tc>
                  <a:txBody>
                    <a:bodyPr/>
                    <a:lstStyle/>
                    <a:p>
                      <a:r>
                        <a:rPr lang="en-US" sz="1000"/>
                        <a:t>Recall</a:t>
                      </a:r>
                    </a:p>
                  </a:txBody>
                  <a:tcPr marL="68580" marR="68580" marT="34290" marB="34290"/>
                </a:tc>
                <a:tc>
                  <a:txBody>
                    <a:bodyPr/>
                    <a:lstStyle/>
                    <a:p>
                      <a:r>
                        <a:rPr lang="en-US" sz="1000"/>
                        <a:t>F1-score</a:t>
                      </a:r>
                    </a:p>
                  </a:txBody>
                  <a:tcPr marL="68580" marR="68580" marT="34290" marB="34290"/>
                </a:tc>
                <a:extLst>
                  <a:ext uri="{0D108BD9-81ED-4DB2-BD59-A6C34878D82A}">
                    <a16:rowId xmlns:a16="http://schemas.microsoft.com/office/drawing/2014/main" val="2693292755"/>
                  </a:ext>
                </a:extLst>
              </a:tr>
              <a:tr h="377190">
                <a:tc rowSpan="4">
                  <a:txBody>
                    <a:bodyPr/>
                    <a:lstStyle/>
                    <a:p>
                      <a:r>
                        <a:rPr lang="vi-VN" sz="1000"/>
                        <a:t>Before Data</a:t>
                      </a:r>
                      <a:r>
                        <a:rPr lang="en-US" sz="1000"/>
                        <a:t> </a:t>
                      </a:r>
                      <a:r>
                        <a:rPr lang="vi-VN" sz="1000"/>
                        <a:t>P</a:t>
                      </a:r>
                      <a:r>
                        <a:rPr lang="en-US" sz="1000"/>
                        <a:t>reprocessing and </a:t>
                      </a:r>
                      <a:r>
                        <a:rPr lang="vi-VN" sz="1000"/>
                        <a:t>F</a:t>
                      </a:r>
                      <a:r>
                        <a:rPr lang="en-US" sz="1000" err="1"/>
                        <a:t>eature</a:t>
                      </a:r>
                      <a:r>
                        <a:rPr lang="en-US" sz="1000"/>
                        <a:t> </a:t>
                      </a:r>
                      <a:r>
                        <a:rPr lang="vi-VN" sz="1000"/>
                        <a:t>E</a:t>
                      </a:r>
                      <a:r>
                        <a:rPr lang="en-US" sz="1000" err="1"/>
                        <a:t>ngineering</a:t>
                      </a:r>
                      <a:endParaRPr lang="en-US" sz="1000"/>
                    </a:p>
                  </a:txBody>
                  <a:tcPr marL="68580" marR="68580" marT="34290" marB="34290"/>
                </a:tc>
                <a:tc>
                  <a:txBody>
                    <a:bodyPr/>
                    <a:lstStyle/>
                    <a:p>
                      <a:r>
                        <a:rPr lang="en-US" sz="1000"/>
                        <a:t>Decision Tree</a:t>
                      </a:r>
                    </a:p>
                  </a:txBody>
                  <a:tcPr marL="68580" marR="68580" marT="34290" marB="34290"/>
                </a:tc>
                <a:tc>
                  <a:txBody>
                    <a:bodyPr/>
                    <a:lstStyle/>
                    <a:p>
                      <a:r>
                        <a:rPr lang="en-US" sz="1000"/>
                        <a:t>0.9984226767158468</a:t>
                      </a:r>
                    </a:p>
                  </a:txBody>
                  <a:tcPr marL="68580" marR="68580" marT="34290" marB="34290"/>
                </a:tc>
                <a:tc>
                  <a:txBody>
                    <a:bodyPr/>
                    <a:lstStyle/>
                    <a:p>
                      <a:r>
                        <a:rPr lang="en-US" sz="1000"/>
                        <a:t>0.9984156195372882</a:t>
                      </a:r>
                    </a:p>
                  </a:txBody>
                  <a:tcPr marL="68580" marR="68580" marT="34290" marB="34290"/>
                </a:tc>
                <a:tc>
                  <a:txBody>
                    <a:bodyPr/>
                    <a:lstStyle/>
                    <a:p>
                      <a:r>
                        <a:rPr lang="en-US" sz="1000"/>
                        <a:t>0.9984226767158468</a:t>
                      </a:r>
                    </a:p>
                  </a:txBody>
                  <a:tcPr marL="68580" marR="68580" marT="34290" marB="34290"/>
                </a:tc>
                <a:tc>
                  <a:txBody>
                    <a:bodyPr/>
                    <a:lstStyle/>
                    <a:p>
                      <a:r>
                        <a:rPr lang="en-US" sz="1000"/>
                        <a:t>0.9984186022578849</a:t>
                      </a:r>
                    </a:p>
                  </a:txBody>
                  <a:tcPr marL="68580" marR="68580" marT="34290" marB="34290"/>
                </a:tc>
                <a:extLst>
                  <a:ext uri="{0D108BD9-81ED-4DB2-BD59-A6C34878D82A}">
                    <a16:rowId xmlns:a16="http://schemas.microsoft.com/office/drawing/2014/main" val="4215723343"/>
                  </a:ext>
                </a:extLst>
              </a:tr>
              <a:tr h="377190">
                <a:tc vMerge="1">
                  <a:txBody>
                    <a:bodyPr/>
                    <a:lstStyle/>
                    <a:p>
                      <a:endParaRPr lang="en-US"/>
                    </a:p>
                  </a:txBody>
                  <a:tcPr/>
                </a:tc>
                <a:tc>
                  <a:txBody>
                    <a:bodyPr/>
                    <a:lstStyle/>
                    <a:p>
                      <a:r>
                        <a:rPr lang="en-US" sz="1000"/>
                        <a:t>Extra Tree</a:t>
                      </a:r>
                    </a:p>
                  </a:txBody>
                  <a:tcPr marL="68580" marR="68580" marT="34290" marB="34290"/>
                </a:tc>
                <a:tc>
                  <a:txBody>
                    <a:bodyPr/>
                    <a:lstStyle/>
                    <a:p>
                      <a:r>
                        <a:rPr lang="en-US" sz="1000"/>
                        <a:t>0.9983873503265042</a:t>
                      </a:r>
                    </a:p>
                  </a:txBody>
                  <a:tcPr marL="68580" marR="68580" marT="34290" marB="34290"/>
                </a:tc>
                <a:tc>
                  <a:txBody>
                    <a:bodyPr/>
                    <a:lstStyle/>
                    <a:p>
                      <a:r>
                        <a:rPr lang="en-US" sz="1000"/>
                        <a:t>0.9983546022621328</a:t>
                      </a:r>
                    </a:p>
                  </a:txBody>
                  <a:tcPr marL="68580" marR="68580" marT="34290" marB="34290"/>
                </a:tc>
                <a:tc>
                  <a:txBody>
                    <a:bodyPr/>
                    <a:lstStyle/>
                    <a:p>
                      <a:r>
                        <a:rPr lang="en-US" sz="1000"/>
                        <a:t>0.9983873503265042</a:t>
                      </a:r>
                    </a:p>
                  </a:txBody>
                  <a:tcPr marL="68580" marR="68580" marT="34290" marB="34290"/>
                </a:tc>
                <a:tc>
                  <a:txBody>
                    <a:bodyPr/>
                    <a:lstStyle/>
                    <a:p>
                      <a:r>
                        <a:rPr lang="en-US" sz="1000"/>
                        <a:t>0.99836530810193</a:t>
                      </a:r>
                    </a:p>
                  </a:txBody>
                  <a:tcPr marL="68580" marR="68580" marT="34290" marB="34290"/>
                </a:tc>
                <a:extLst>
                  <a:ext uri="{0D108BD9-81ED-4DB2-BD59-A6C34878D82A}">
                    <a16:rowId xmlns:a16="http://schemas.microsoft.com/office/drawing/2014/main" val="2805863728"/>
                  </a:ext>
                </a:extLst>
              </a:tr>
              <a:tr h="377190">
                <a:tc vMerge="1">
                  <a:txBody>
                    <a:bodyPr/>
                    <a:lstStyle/>
                    <a:p>
                      <a:endParaRPr lang="en-US"/>
                    </a:p>
                  </a:txBody>
                  <a:tcPr/>
                </a:tc>
                <a:tc>
                  <a:txBody>
                    <a:bodyPr/>
                    <a:lstStyle/>
                    <a:p>
                      <a:r>
                        <a:rPr lang="en-US" sz="1000"/>
                        <a:t>Random Forest</a:t>
                      </a:r>
                    </a:p>
                  </a:txBody>
                  <a:tcPr marL="68580" marR="68580" marT="34290" marB="34290"/>
                </a:tc>
                <a:tc>
                  <a:txBody>
                    <a:bodyPr/>
                    <a:lstStyle/>
                    <a:p>
                      <a:r>
                        <a:rPr lang="en-US" sz="1000"/>
                        <a:t>0.9982760722000745</a:t>
                      </a:r>
                    </a:p>
                  </a:txBody>
                  <a:tcPr marL="68580" marR="68580" marT="34290" marB="34290"/>
                </a:tc>
                <a:tc>
                  <a:txBody>
                    <a:bodyPr/>
                    <a:lstStyle/>
                    <a:p>
                      <a:r>
                        <a:rPr lang="en-US" sz="1000"/>
                        <a:t>0.9982012517805925</a:t>
                      </a:r>
                    </a:p>
                  </a:txBody>
                  <a:tcPr marL="68580" marR="68580" marT="34290" marB="34290"/>
                </a:tc>
                <a:tc>
                  <a:txBody>
                    <a:bodyPr/>
                    <a:lstStyle/>
                    <a:p>
                      <a:r>
                        <a:rPr lang="en-US" sz="1000"/>
                        <a:t>0.9982760722000745</a:t>
                      </a:r>
                    </a:p>
                  </a:txBody>
                  <a:tcPr marL="68580" marR="68580" marT="34290" marB="34290"/>
                </a:tc>
                <a:tc>
                  <a:txBody>
                    <a:bodyPr/>
                    <a:lstStyle/>
                    <a:p>
                      <a:r>
                        <a:rPr lang="en-US" sz="1000"/>
                        <a:t>0.9981915615960308</a:t>
                      </a:r>
                    </a:p>
                  </a:txBody>
                  <a:tcPr marL="68580" marR="68580" marT="34290" marB="34290"/>
                </a:tc>
                <a:extLst>
                  <a:ext uri="{0D108BD9-81ED-4DB2-BD59-A6C34878D82A}">
                    <a16:rowId xmlns:a16="http://schemas.microsoft.com/office/drawing/2014/main" val="1649124432"/>
                  </a:ext>
                </a:extLst>
              </a:tr>
              <a:tr h="377190">
                <a:tc vMerge="1">
                  <a:txBody>
                    <a:bodyPr/>
                    <a:lstStyle/>
                    <a:p>
                      <a:endParaRPr lang="en-US" sz="1000" dirty="0"/>
                    </a:p>
                  </a:txBody>
                  <a:tcPr marL="68580" marR="68580" marT="34290" marB="34290"/>
                </a:tc>
                <a:tc>
                  <a:txBody>
                    <a:bodyPr/>
                    <a:lstStyle/>
                    <a:p>
                      <a:r>
                        <a:rPr lang="en-US" sz="1000"/>
                        <a:t>Stacking </a:t>
                      </a:r>
                      <a:r>
                        <a:rPr lang="en-US" sz="1000" err="1"/>
                        <a:t>XGBoost</a:t>
                      </a:r>
                      <a:endParaRPr lang="en-US" sz="1000"/>
                    </a:p>
                  </a:txBody>
                  <a:tcPr marL="68580" marR="68580" marT="34290" marB="34290"/>
                </a:tc>
                <a:tc>
                  <a:txBody>
                    <a:bodyPr/>
                    <a:lstStyle/>
                    <a:p>
                      <a:r>
                        <a:rPr lang="en-US" sz="1000"/>
                        <a:t>0.9984650683830582</a:t>
                      </a:r>
                    </a:p>
                  </a:txBody>
                  <a:tcPr marL="68580" marR="68580" marT="34290" marB="34290"/>
                </a:tc>
                <a:tc>
                  <a:txBody>
                    <a:bodyPr/>
                    <a:lstStyle/>
                    <a:p>
                      <a:r>
                        <a:rPr lang="en-US" sz="1000"/>
                        <a:t>0.9984371934178721</a:t>
                      </a:r>
                    </a:p>
                  </a:txBody>
                  <a:tcPr marL="68580" marR="68580" marT="34290" marB="34290"/>
                </a:tc>
                <a:tc>
                  <a:txBody>
                    <a:bodyPr/>
                    <a:lstStyle/>
                    <a:p>
                      <a:r>
                        <a:rPr lang="en-US" sz="1000"/>
                        <a:t>0.9984650683830582</a:t>
                      </a:r>
                    </a:p>
                  </a:txBody>
                  <a:tcPr marL="68580" marR="68580" marT="34290" marB="34290"/>
                </a:tc>
                <a:tc>
                  <a:txBody>
                    <a:bodyPr/>
                    <a:lstStyle/>
                    <a:p>
                      <a:r>
                        <a:rPr lang="en-US" sz="1000"/>
                        <a:t>0.9984385813663571</a:t>
                      </a:r>
                    </a:p>
                  </a:txBody>
                  <a:tcPr marL="68580" marR="68580" marT="34290" marB="34290"/>
                </a:tc>
                <a:extLst>
                  <a:ext uri="{0D108BD9-81ED-4DB2-BD59-A6C34878D82A}">
                    <a16:rowId xmlns:a16="http://schemas.microsoft.com/office/drawing/2014/main" val="3926847244"/>
                  </a:ext>
                </a:extLst>
              </a:tr>
              <a:tr h="377190">
                <a:tc rowSpan="4">
                  <a:txBody>
                    <a:bodyPr/>
                    <a:lstStyle/>
                    <a:p>
                      <a:r>
                        <a:rPr lang="vi-VN" sz="1000"/>
                        <a:t>After</a:t>
                      </a:r>
                      <a:r>
                        <a:rPr lang="en-US" sz="1000"/>
                        <a:t> </a:t>
                      </a:r>
                      <a:r>
                        <a:rPr lang="vi-VN" sz="1000"/>
                        <a:t>Data P</a:t>
                      </a:r>
                      <a:r>
                        <a:rPr lang="en-US" sz="1000"/>
                        <a:t>reprocessing and </a:t>
                      </a:r>
                      <a:r>
                        <a:rPr lang="vi-VN" sz="1000"/>
                        <a:t>F</a:t>
                      </a:r>
                      <a:r>
                        <a:rPr lang="en-US" sz="1000" err="1"/>
                        <a:t>eature</a:t>
                      </a:r>
                      <a:r>
                        <a:rPr lang="en-US" sz="1000"/>
                        <a:t> </a:t>
                      </a:r>
                      <a:r>
                        <a:rPr lang="vi-VN" sz="1000"/>
                        <a:t>E</a:t>
                      </a:r>
                      <a:r>
                        <a:rPr lang="en-US" sz="1000" err="1"/>
                        <a:t>ngineering</a:t>
                      </a:r>
                      <a:endParaRPr lang="en-US" sz="1000"/>
                    </a:p>
                  </a:txBody>
                  <a:tcPr marL="68580" marR="68580" marT="34290" marB="34290"/>
                </a:tc>
                <a:tc>
                  <a:txBody>
                    <a:bodyPr/>
                    <a:lstStyle/>
                    <a:p>
                      <a:r>
                        <a:rPr lang="en-US" sz="1000"/>
                        <a:t>Decision Tree</a:t>
                      </a:r>
                    </a:p>
                  </a:txBody>
                  <a:tcPr marL="68580" marR="68580" marT="34290" marB="34290"/>
                </a:tc>
                <a:tc>
                  <a:txBody>
                    <a:bodyPr/>
                    <a:lstStyle/>
                    <a:p>
                      <a:r>
                        <a:rPr lang="en-US" sz="1000"/>
                        <a:t>0.998385584007037</a:t>
                      </a:r>
                      <a:endParaRPr lang="en-US" sz="1000" b="1"/>
                    </a:p>
                  </a:txBody>
                  <a:tcPr marL="68580" marR="68580" marT="34290" marB="34290"/>
                </a:tc>
                <a:tc>
                  <a:txBody>
                    <a:bodyPr/>
                    <a:lstStyle/>
                    <a:p>
                      <a:r>
                        <a:rPr lang="en-US" sz="1000"/>
                        <a:t>0.9983859558390122</a:t>
                      </a:r>
                    </a:p>
                  </a:txBody>
                  <a:tcPr marL="68580" marR="68580" marT="34290" marB="34290"/>
                </a:tc>
                <a:tc>
                  <a:txBody>
                    <a:bodyPr/>
                    <a:lstStyle/>
                    <a:p>
                      <a:r>
                        <a:rPr lang="en-US" sz="1000"/>
                        <a:t>0.998385584007037</a:t>
                      </a:r>
                    </a:p>
                  </a:txBody>
                  <a:tcPr marL="68580" marR="68580" marT="34290" marB="34290"/>
                </a:tc>
                <a:tc>
                  <a:txBody>
                    <a:bodyPr/>
                    <a:lstStyle/>
                    <a:p>
                      <a:r>
                        <a:rPr lang="en-US" sz="1000"/>
                        <a:t>0.9983852234081466</a:t>
                      </a:r>
                    </a:p>
                  </a:txBody>
                  <a:tcPr marL="68580" marR="68580" marT="34290" marB="34290"/>
                </a:tc>
                <a:extLst>
                  <a:ext uri="{0D108BD9-81ED-4DB2-BD59-A6C34878D82A}">
                    <a16:rowId xmlns:a16="http://schemas.microsoft.com/office/drawing/2014/main" val="1221962749"/>
                  </a:ext>
                </a:extLst>
              </a:tr>
              <a:tr h="377190">
                <a:tc vMerge="1">
                  <a:txBody>
                    <a:bodyPr/>
                    <a:lstStyle/>
                    <a:p>
                      <a:endParaRPr lang="en-US"/>
                    </a:p>
                  </a:txBody>
                  <a:tcPr/>
                </a:tc>
                <a:tc>
                  <a:txBody>
                    <a:bodyPr/>
                    <a:lstStyle/>
                    <a:p>
                      <a:r>
                        <a:rPr lang="en-US" sz="1000"/>
                        <a:t>Extra Tree</a:t>
                      </a:r>
                    </a:p>
                  </a:txBody>
                  <a:tcPr marL="68580" marR="68580" marT="34290" marB="34290"/>
                </a:tc>
                <a:tc>
                  <a:txBody>
                    <a:bodyPr/>
                    <a:lstStyle/>
                    <a:p>
                      <a:r>
                        <a:rPr lang="en-US" sz="1000"/>
                        <a:t>0.998320230186753</a:t>
                      </a:r>
                    </a:p>
                  </a:txBody>
                  <a:tcPr marL="68580" marR="68580" marT="34290" marB="34290"/>
                </a:tc>
                <a:tc>
                  <a:txBody>
                    <a:bodyPr/>
                    <a:lstStyle/>
                    <a:p>
                      <a:r>
                        <a:rPr lang="en-US" sz="1000"/>
                        <a:t>0.9982918046441138</a:t>
                      </a:r>
                    </a:p>
                  </a:txBody>
                  <a:tcPr marL="68580" marR="68580" marT="34290" marB="34290"/>
                </a:tc>
                <a:tc>
                  <a:txBody>
                    <a:bodyPr/>
                    <a:lstStyle/>
                    <a:p>
                      <a:r>
                        <a:rPr lang="en-US" sz="1000"/>
                        <a:t>0.998320230186753</a:t>
                      </a:r>
                    </a:p>
                  </a:txBody>
                  <a:tcPr marL="68580" marR="68580" marT="34290" marB="34290"/>
                </a:tc>
                <a:tc>
                  <a:txBody>
                    <a:bodyPr/>
                    <a:lstStyle/>
                    <a:p>
                      <a:r>
                        <a:rPr lang="en-US" sz="1000"/>
                        <a:t>0.9983006276707554</a:t>
                      </a:r>
                    </a:p>
                  </a:txBody>
                  <a:tcPr marL="68580" marR="68580" marT="34290" marB="34290"/>
                </a:tc>
                <a:extLst>
                  <a:ext uri="{0D108BD9-81ED-4DB2-BD59-A6C34878D82A}">
                    <a16:rowId xmlns:a16="http://schemas.microsoft.com/office/drawing/2014/main" val="2940206610"/>
                  </a:ext>
                </a:extLst>
              </a:tr>
              <a:tr h="377190">
                <a:tc vMerge="1">
                  <a:txBody>
                    <a:bodyPr/>
                    <a:lstStyle/>
                    <a:p>
                      <a:endParaRPr lang="en-US"/>
                    </a:p>
                  </a:txBody>
                  <a:tcPr/>
                </a:tc>
                <a:tc>
                  <a:txBody>
                    <a:bodyPr/>
                    <a:lstStyle/>
                    <a:p>
                      <a:r>
                        <a:rPr lang="en-US" sz="1000"/>
                        <a:t>Random Forest</a:t>
                      </a:r>
                    </a:p>
                  </a:txBody>
                  <a:tcPr marL="68580" marR="68580" marT="34290" marB="34290"/>
                </a:tc>
                <a:tc>
                  <a:txBody>
                    <a:bodyPr/>
                    <a:lstStyle/>
                    <a:p>
                      <a:r>
                        <a:rPr lang="en-US" sz="1000"/>
                        <a:t>0.9985480853980137</a:t>
                      </a:r>
                    </a:p>
                  </a:txBody>
                  <a:tcPr marL="68580" marR="68580" marT="34290" marB="34290"/>
                </a:tc>
                <a:tc>
                  <a:txBody>
                    <a:bodyPr/>
                    <a:lstStyle/>
                    <a:p>
                      <a:r>
                        <a:rPr lang="en-US" sz="1000"/>
                        <a:t>0.9984969400092869</a:t>
                      </a:r>
                    </a:p>
                  </a:txBody>
                  <a:tcPr marL="68580" marR="68580" marT="34290" marB="34290"/>
                </a:tc>
                <a:tc>
                  <a:txBody>
                    <a:bodyPr/>
                    <a:lstStyle/>
                    <a:p>
                      <a:r>
                        <a:rPr lang="en-US" sz="1000"/>
                        <a:t>0.9985480853980137</a:t>
                      </a:r>
                    </a:p>
                  </a:txBody>
                  <a:tcPr marL="68580" marR="68580" marT="34290" marB="34290"/>
                </a:tc>
                <a:tc>
                  <a:txBody>
                    <a:bodyPr/>
                    <a:lstStyle/>
                    <a:p>
                      <a:r>
                        <a:rPr lang="en-US" sz="1000"/>
                        <a:t>0.9984882992246169</a:t>
                      </a:r>
                    </a:p>
                  </a:txBody>
                  <a:tcPr marL="68580" marR="68580" marT="34290" marB="34290"/>
                </a:tc>
                <a:extLst>
                  <a:ext uri="{0D108BD9-81ED-4DB2-BD59-A6C34878D82A}">
                    <a16:rowId xmlns:a16="http://schemas.microsoft.com/office/drawing/2014/main" val="2647129420"/>
                  </a:ext>
                </a:extLst>
              </a:tr>
              <a:tr h="377190">
                <a:tc vMerge="1">
                  <a:txBody>
                    <a:bodyPr/>
                    <a:lstStyle/>
                    <a:p>
                      <a:endParaRPr lang="en-US" sz="10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t>Stacking </a:t>
                      </a:r>
                      <a:r>
                        <a:rPr lang="en-US" sz="1000" err="1"/>
                        <a:t>XGBoost</a:t>
                      </a:r>
                      <a:endParaRPr lang="en-US" sz="1000"/>
                    </a:p>
                  </a:txBody>
                  <a:tcPr marL="68580" marR="68580" marT="34290" marB="34290"/>
                </a:tc>
                <a:tc>
                  <a:txBody>
                    <a:bodyPr/>
                    <a:lstStyle/>
                    <a:p>
                      <a:r>
                        <a:rPr lang="en-US" sz="1000"/>
                        <a:t>0.9983873503265042</a:t>
                      </a:r>
                    </a:p>
                  </a:txBody>
                  <a:tcPr marL="68580" marR="68580" marT="34290" marB="34290"/>
                </a:tc>
                <a:tc>
                  <a:txBody>
                    <a:bodyPr/>
                    <a:lstStyle/>
                    <a:p>
                      <a:r>
                        <a:rPr lang="en-US" sz="1000"/>
                        <a:t>0.9983580013128387</a:t>
                      </a:r>
                    </a:p>
                  </a:txBody>
                  <a:tcPr marL="68580" marR="68580" marT="34290" marB="34290"/>
                </a:tc>
                <a:tc>
                  <a:txBody>
                    <a:bodyPr/>
                    <a:lstStyle/>
                    <a:p>
                      <a:r>
                        <a:rPr lang="en-US" sz="1000"/>
                        <a:t>0.9983873503265042</a:t>
                      </a:r>
                    </a:p>
                  </a:txBody>
                  <a:tcPr marL="68580" marR="68580" marT="34290" marB="34290"/>
                </a:tc>
                <a:tc>
                  <a:txBody>
                    <a:bodyPr/>
                    <a:lstStyle/>
                    <a:p>
                      <a:r>
                        <a:rPr lang="en-US" sz="1000"/>
                        <a:t>0.998367521940887</a:t>
                      </a:r>
                    </a:p>
                  </a:txBody>
                  <a:tcPr marL="68580" marR="68580" marT="34290" marB="34290"/>
                </a:tc>
                <a:extLst>
                  <a:ext uri="{0D108BD9-81ED-4DB2-BD59-A6C34878D82A}">
                    <a16:rowId xmlns:a16="http://schemas.microsoft.com/office/drawing/2014/main" val="2319267424"/>
                  </a:ext>
                </a:extLst>
              </a:tr>
            </a:tbl>
          </a:graphicData>
        </a:graphic>
      </p:graphicFrame>
      <p:sp>
        <p:nvSpPr>
          <p:cNvPr id="7" name="TextBox 4">
            <a:extLst>
              <a:ext uri="{FF2B5EF4-FFF2-40B4-BE49-F238E27FC236}">
                <a16:creationId xmlns:a16="http://schemas.microsoft.com/office/drawing/2014/main" id="{430F5DC0-0CCE-4561-F0A1-DF811FE04124}"/>
              </a:ext>
            </a:extLst>
          </p:cNvPr>
          <p:cNvSpPr txBox="1"/>
          <p:nvPr/>
        </p:nvSpPr>
        <p:spPr>
          <a:xfrm>
            <a:off x="7295756" y="989475"/>
            <a:ext cx="1668411" cy="1546577"/>
          </a:xfrm>
          <a:prstGeom prst="rect">
            <a:avLst/>
          </a:prstGeom>
          <a:noFill/>
        </p:spPr>
        <p:txBody>
          <a:bodyPr wrap="square" rtlCol="0">
            <a:spAutoFit/>
          </a:bodyPr>
          <a:lstStyle/>
          <a:p>
            <a:pPr defTabSz="685800">
              <a:buClrTx/>
            </a:pPr>
            <a:r>
              <a:rPr lang="vi-VN" sz="1350" b="1" kern="1200">
                <a:solidFill>
                  <a:schemeClr val="bg1"/>
                </a:solidFill>
                <a:latin typeface="Calibri" panose="020F0502020204030204"/>
                <a:ea typeface="+mn-ea"/>
                <a:cs typeface="+mn-cs"/>
              </a:rPr>
              <a:t>Data </a:t>
            </a:r>
            <a:r>
              <a:rPr lang="en-US" sz="1350" b="1" kern="1200">
                <a:solidFill>
                  <a:schemeClr val="bg1"/>
                </a:solidFill>
                <a:latin typeface="Calibri" panose="020F0502020204030204"/>
                <a:ea typeface="+mn-ea"/>
                <a:cs typeface="+mn-cs"/>
              </a:rPr>
              <a:t>Preprocessing:</a:t>
            </a:r>
            <a:r>
              <a:rPr lang="en-US" sz="1350" kern="1200">
                <a:solidFill>
                  <a:schemeClr val="bg1"/>
                </a:solidFill>
                <a:latin typeface="Calibri" panose="020F0502020204030204"/>
                <a:ea typeface="+mn-ea"/>
                <a:cs typeface="+mn-cs"/>
              </a:rPr>
              <a:t> Min-Max Normalization, Padding values, Label encode, Oversampling (SMOTE)</a:t>
            </a:r>
          </a:p>
        </p:txBody>
      </p:sp>
      <p:sp>
        <p:nvSpPr>
          <p:cNvPr id="8" name="TextBox 5">
            <a:extLst>
              <a:ext uri="{FF2B5EF4-FFF2-40B4-BE49-F238E27FC236}">
                <a16:creationId xmlns:a16="http://schemas.microsoft.com/office/drawing/2014/main" id="{CD55F629-D436-1D8D-2E72-853B1C29813E}"/>
              </a:ext>
            </a:extLst>
          </p:cNvPr>
          <p:cNvSpPr txBox="1"/>
          <p:nvPr/>
        </p:nvSpPr>
        <p:spPr>
          <a:xfrm>
            <a:off x="7286538" y="2536052"/>
            <a:ext cx="1668411" cy="1338828"/>
          </a:xfrm>
          <a:prstGeom prst="rect">
            <a:avLst/>
          </a:prstGeom>
          <a:noFill/>
        </p:spPr>
        <p:txBody>
          <a:bodyPr wrap="square" rtlCol="0">
            <a:spAutoFit/>
          </a:bodyPr>
          <a:lstStyle/>
          <a:p>
            <a:pPr defTabSz="685800">
              <a:buClrTx/>
            </a:pPr>
            <a:r>
              <a:rPr lang="vi-VN" sz="1350" b="1" kern="1200">
                <a:solidFill>
                  <a:schemeClr val="bg1"/>
                </a:solidFill>
                <a:latin typeface="Calibri" panose="020F0502020204030204"/>
                <a:ea typeface="+mn-ea"/>
                <a:cs typeface="+mn-cs"/>
              </a:rPr>
              <a:t>Feature</a:t>
            </a:r>
            <a:r>
              <a:rPr lang="en-US" sz="1350" b="1" kern="1200">
                <a:solidFill>
                  <a:schemeClr val="bg1"/>
                </a:solidFill>
                <a:latin typeface="Calibri" panose="020F0502020204030204"/>
                <a:ea typeface="+mn-ea"/>
                <a:cs typeface="+mn-cs"/>
              </a:rPr>
              <a:t> Engineering: </a:t>
            </a:r>
            <a:r>
              <a:rPr lang="en-US" sz="1350" kern="1200">
                <a:solidFill>
                  <a:schemeClr val="bg1"/>
                </a:solidFill>
                <a:latin typeface="Calibri" panose="020F0502020204030204"/>
                <a:ea typeface="+mn-ea"/>
                <a:cs typeface="+mn-cs"/>
              </a:rPr>
              <a:t>Feature</a:t>
            </a:r>
            <a:r>
              <a:rPr lang="vi-VN" sz="1350" kern="1200">
                <a:solidFill>
                  <a:schemeClr val="bg1"/>
                </a:solidFill>
                <a:latin typeface="Calibri" panose="020F0502020204030204"/>
                <a:ea typeface="+mn-ea"/>
                <a:cs typeface="+mn-cs"/>
              </a:rPr>
              <a:t> selection</a:t>
            </a:r>
            <a:r>
              <a:rPr lang="en-US" sz="1350" kern="1200">
                <a:solidFill>
                  <a:schemeClr val="bg1"/>
                </a:solidFill>
                <a:latin typeface="Calibri" panose="020F0502020204030204"/>
                <a:ea typeface="+mn-ea"/>
                <a:cs typeface="+mn-cs"/>
              </a:rPr>
              <a:t> (</a:t>
            </a:r>
            <a:r>
              <a:rPr lang="vi-VN" sz="1350" kern="1200">
                <a:solidFill>
                  <a:schemeClr val="bg1"/>
                </a:solidFill>
                <a:latin typeface="Calibri" panose="020F0502020204030204"/>
                <a:ea typeface="+mn-ea"/>
                <a:cs typeface="+mn-cs"/>
              </a:rPr>
              <a:t>Feature </a:t>
            </a:r>
            <a:r>
              <a:rPr lang="en-US" sz="1350" kern="1200">
                <a:solidFill>
                  <a:schemeClr val="bg1"/>
                </a:solidFill>
                <a:latin typeface="Calibri" panose="020F0502020204030204"/>
              </a:rPr>
              <a:t>important </a:t>
            </a:r>
            <a:r>
              <a:rPr lang="en-US" sz="1350" kern="1200">
                <a:solidFill>
                  <a:schemeClr val="bg1"/>
                </a:solidFill>
                <a:latin typeface="Calibri" panose="020F0502020204030204"/>
                <a:ea typeface="+mn-ea"/>
                <a:cs typeface="+mn-cs"/>
              </a:rPr>
              <a:t>average score) and Oversampling (SMOTE), Gini index </a:t>
            </a:r>
            <a:endParaRPr lang="en-US" sz="1350" b="1" kern="1200">
              <a:solidFill>
                <a:schemeClr val="bg1"/>
              </a:solidFill>
              <a:latin typeface="Calibri" panose="020F0502020204030204"/>
              <a:ea typeface="+mn-ea"/>
              <a:cs typeface="+mn-cs"/>
            </a:endParaRPr>
          </a:p>
        </p:txBody>
      </p:sp>
    </p:spTree>
    <p:extLst>
      <p:ext uri="{BB962C8B-B14F-4D97-AF65-F5344CB8AC3E}">
        <p14:creationId xmlns:p14="http://schemas.microsoft.com/office/powerpoint/2010/main" val="300497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3994E5-E841-FFCB-2556-F1DEAEB0D29D}"/>
              </a:ext>
            </a:extLst>
          </p:cNvPr>
          <p:cNvSpPr>
            <a:spLocks noGrp="1"/>
          </p:cNvSpPr>
          <p:nvPr>
            <p:ph type="ctrTitle"/>
          </p:nvPr>
        </p:nvSpPr>
        <p:spPr/>
        <p:txBody>
          <a:bodyPr/>
          <a:lstStyle/>
          <a:p>
            <a:r>
              <a:rPr lang="vi-VN"/>
              <a:t>III. Demo</a:t>
            </a:r>
            <a:endParaRPr lang="en-US"/>
          </a:p>
        </p:txBody>
      </p:sp>
      <p:pic>
        <p:nvPicPr>
          <p:cNvPr id="5" name="Picture 2" descr="ARP – ADDRESS RESOLUTION PROTOCOL VÀ QUÁ TRÌNH PHÂN PHỐI GÓI TIN TRONG MẠNG  -">
            <a:extLst>
              <a:ext uri="{FF2B5EF4-FFF2-40B4-BE49-F238E27FC236}">
                <a16:creationId xmlns:a16="http://schemas.microsoft.com/office/drawing/2014/main" id="{BD521335-4A98-9AD0-3DCF-B2443C19C31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75680" y="1740487"/>
            <a:ext cx="3126555" cy="1435759"/>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10">
            <a:extLst>
              <a:ext uri="{FF2B5EF4-FFF2-40B4-BE49-F238E27FC236}">
                <a16:creationId xmlns:a16="http://schemas.microsoft.com/office/drawing/2014/main" id="{EA33F809-DDB1-8506-2F15-5D27CE236973}"/>
              </a:ext>
            </a:extLst>
          </p:cNvPr>
          <p:cNvPicPr>
            <a:picLocks noGrp="1" noChangeAspect="1"/>
          </p:cNvPicPr>
          <p:nvPr>
            <p:ph sz="quarter" idx="4"/>
          </p:nvPr>
        </p:nvPicPr>
        <p:blipFill>
          <a:blip r:embed="rId3"/>
          <a:stretch>
            <a:fillRect/>
          </a:stretch>
        </p:blipFill>
        <p:spPr>
          <a:xfrm>
            <a:off x="4637925" y="2203597"/>
            <a:ext cx="4506075" cy="878281"/>
          </a:xfrm>
        </p:spPr>
      </p:pic>
      <p:sp>
        <p:nvSpPr>
          <p:cNvPr id="8" name="TextBox 7">
            <a:extLst>
              <a:ext uri="{FF2B5EF4-FFF2-40B4-BE49-F238E27FC236}">
                <a16:creationId xmlns:a16="http://schemas.microsoft.com/office/drawing/2014/main" id="{F6B0758C-605E-D816-F885-216B1313A00B}"/>
              </a:ext>
            </a:extLst>
          </p:cNvPr>
          <p:cNvSpPr txBox="1"/>
          <p:nvPr/>
        </p:nvSpPr>
        <p:spPr>
          <a:xfrm>
            <a:off x="764438" y="1309761"/>
            <a:ext cx="4674412" cy="307777"/>
          </a:xfrm>
          <a:prstGeom prst="rect">
            <a:avLst/>
          </a:prstGeom>
          <a:noFill/>
        </p:spPr>
        <p:txBody>
          <a:bodyPr wrap="square">
            <a:spAutoFit/>
          </a:bodyPr>
          <a:lstStyle/>
          <a:p>
            <a:r>
              <a:rPr lang="en-US" b="1">
                <a:solidFill>
                  <a:schemeClr val="bg1"/>
                </a:solidFill>
              </a:rPr>
              <a:t>Socket()</a:t>
            </a:r>
            <a:r>
              <a:rPr lang="vi-VN" b="1">
                <a:solidFill>
                  <a:schemeClr val="bg1"/>
                </a:solidFill>
              </a:rPr>
              <a:t> The 3-way Handshake</a:t>
            </a:r>
            <a:r>
              <a:rPr lang="en-US" b="1">
                <a:solidFill>
                  <a:schemeClr val="bg1"/>
                </a:solidFill>
              </a:rPr>
              <a:t> </a:t>
            </a:r>
          </a:p>
        </p:txBody>
      </p:sp>
      <p:sp>
        <p:nvSpPr>
          <p:cNvPr id="12" name="TextBox 11">
            <a:extLst>
              <a:ext uri="{FF2B5EF4-FFF2-40B4-BE49-F238E27FC236}">
                <a16:creationId xmlns:a16="http://schemas.microsoft.com/office/drawing/2014/main" id="{51F6C87B-E704-D513-0C39-A59FC334D3BD}"/>
              </a:ext>
            </a:extLst>
          </p:cNvPr>
          <p:cNvSpPr txBox="1"/>
          <p:nvPr/>
        </p:nvSpPr>
        <p:spPr>
          <a:xfrm>
            <a:off x="6185001" y="1309760"/>
            <a:ext cx="4674412" cy="307777"/>
          </a:xfrm>
          <a:prstGeom prst="rect">
            <a:avLst/>
          </a:prstGeom>
          <a:noFill/>
        </p:spPr>
        <p:txBody>
          <a:bodyPr wrap="square">
            <a:spAutoFit/>
          </a:bodyPr>
          <a:lstStyle/>
          <a:p>
            <a:r>
              <a:rPr lang="vi-VN" b="1">
                <a:solidFill>
                  <a:schemeClr val="bg1">
                    <a:lumMod val="95000"/>
                  </a:schemeClr>
                </a:solidFill>
              </a:rPr>
              <a:t>Web application</a:t>
            </a:r>
            <a:endParaRPr lang="en-US" b="1">
              <a:solidFill>
                <a:schemeClr val="bg1">
                  <a:lumMod val="95000"/>
                </a:schemeClr>
              </a:solidFill>
            </a:endParaRPr>
          </a:p>
        </p:txBody>
      </p:sp>
      <p:pic>
        <p:nvPicPr>
          <p:cNvPr id="13" name="Content Placeholder 10">
            <a:extLst>
              <a:ext uri="{FF2B5EF4-FFF2-40B4-BE49-F238E27FC236}">
                <a16:creationId xmlns:a16="http://schemas.microsoft.com/office/drawing/2014/main" id="{5DC1B5A2-18D6-7E9D-E8B7-D2C8BBD96ACB}"/>
              </a:ext>
            </a:extLst>
          </p:cNvPr>
          <p:cNvPicPr>
            <a:picLocks noChangeAspect="1"/>
          </p:cNvPicPr>
          <p:nvPr/>
        </p:nvPicPr>
        <p:blipFill>
          <a:blip r:embed="rId3"/>
          <a:stretch>
            <a:fillRect/>
          </a:stretch>
        </p:blipFill>
        <p:spPr>
          <a:xfrm>
            <a:off x="4716390" y="1937823"/>
            <a:ext cx="4427612" cy="862987"/>
          </a:xfrm>
          <a:prstGeom prst="rect">
            <a:avLst/>
          </a:prstGeom>
        </p:spPr>
      </p:pic>
      <p:sp>
        <p:nvSpPr>
          <p:cNvPr id="4" name="TextBox 3">
            <a:extLst>
              <a:ext uri="{FF2B5EF4-FFF2-40B4-BE49-F238E27FC236}">
                <a16:creationId xmlns:a16="http://schemas.microsoft.com/office/drawing/2014/main" id="{BFF03422-1057-B556-F6F8-2DC4C74F55D5}"/>
              </a:ext>
            </a:extLst>
          </p:cNvPr>
          <p:cNvSpPr txBox="1"/>
          <p:nvPr/>
        </p:nvSpPr>
        <p:spPr>
          <a:xfrm>
            <a:off x="8815715" y="4759695"/>
            <a:ext cx="540395" cy="320040"/>
          </a:xfrm>
          <a:prstGeom prst="rect">
            <a:avLst/>
          </a:prstGeom>
          <a:noFill/>
        </p:spPr>
        <p:txBody>
          <a:bodyPr wrap="square" rtlCol="0">
            <a:spAutoFit/>
          </a:bodyPr>
          <a:lstStyle/>
          <a:p>
            <a:r>
              <a:rPr lang="vi-VN">
                <a:solidFill>
                  <a:schemeClr val="bg1"/>
                </a:solidFill>
              </a:rPr>
              <a:t>8</a:t>
            </a:r>
            <a:endParaRPr lang="en-US">
              <a:solidFill>
                <a:schemeClr val="bg1"/>
              </a:solidFill>
            </a:endParaRPr>
          </a:p>
        </p:txBody>
      </p:sp>
      <p:pic>
        <p:nvPicPr>
          <p:cNvPr id="2" name="Picture 1" descr="Graphical user interface&#10;&#10;Description automatically generated">
            <a:extLst>
              <a:ext uri="{FF2B5EF4-FFF2-40B4-BE49-F238E27FC236}">
                <a16:creationId xmlns:a16="http://schemas.microsoft.com/office/drawing/2014/main" id="{F830C83C-7226-4600-6E4E-645D6FDD5FE9}"/>
              </a:ext>
            </a:extLst>
          </p:cNvPr>
          <p:cNvPicPr>
            <a:picLocks noChangeAspect="1"/>
          </p:cNvPicPr>
          <p:nvPr/>
        </p:nvPicPr>
        <p:blipFill>
          <a:blip r:embed="rId4"/>
          <a:stretch>
            <a:fillRect/>
          </a:stretch>
        </p:blipFill>
        <p:spPr>
          <a:xfrm>
            <a:off x="886518" y="3299195"/>
            <a:ext cx="3089910" cy="1780540"/>
          </a:xfrm>
          <a:prstGeom prst="rect">
            <a:avLst/>
          </a:prstGeom>
        </p:spPr>
      </p:pic>
    </p:spTree>
    <p:extLst>
      <p:ext uri="{BB962C8B-B14F-4D97-AF65-F5344CB8AC3E}">
        <p14:creationId xmlns:p14="http://schemas.microsoft.com/office/powerpoint/2010/main" val="1756236635"/>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14824B041C1B9448B13C8CB9F5495299" ma:contentTypeVersion="13" ma:contentTypeDescription="Tạo tài liệu mới." ma:contentTypeScope="" ma:versionID="0393821ad1c85be0f6195cfe3e4c8dc0">
  <xsd:schema xmlns:xsd="http://www.w3.org/2001/XMLSchema" xmlns:xs="http://www.w3.org/2001/XMLSchema" xmlns:p="http://schemas.microsoft.com/office/2006/metadata/properties" xmlns:ns3="15466472-23e8-46f6-9a02-d1b0101cc19b" xmlns:ns4="565153f7-e6fa-4164-8663-0c8fda6c61a0" targetNamespace="http://schemas.microsoft.com/office/2006/metadata/properties" ma:root="true" ma:fieldsID="8fc4fd80735fc59677dc48f400a604b7" ns3:_="" ns4:_="">
    <xsd:import namespace="15466472-23e8-46f6-9a02-d1b0101cc19b"/>
    <xsd:import namespace="565153f7-e6fa-4164-8663-0c8fda6c61a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466472-23e8-46f6-9a02-d1b0101cc19b" elementFormDefault="qualified">
    <xsd:import namespace="http://schemas.microsoft.com/office/2006/documentManagement/types"/>
    <xsd:import namespace="http://schemas.microsoft.com/office/infopath/2007/PartnerControls"/>
    <xsd:element name="SharedWithUsers" ma:index="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hia sẻ Có Chi tiết" ma:internalName="SharedWithDetails" ma:readOnly="true">
      <xsd:simpleType>
        <xsd:restriction base="dms:Note">
          <xsd:maxLength value="255"/>
        </xsd:restriction>
      </xsd:simpleType>
    </xsd:element>
    <xsd:element name="SharingHintHash" ma:index="10" nillable="true" ma:displayName="Hàm băm Gợi ý Chia sẻ"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5153f7-e6fa-4164-8663-0c8fda6c61a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C0CEF9-510A-4ABC-828E-C85CEF4953FE}">
  <ds:schemaRefs>
    <ds:schemaRef ds:uri="http://schemas.microsoft.com/sharepoint/v3/contenttype/forms"/>
  </ds:schemaRefs>
</ds:datastoreItem>
</file>

<file path=customXml/itemProps2.xml><?xml version="1.0" encoding="utf-8"?>
<ds:datastoreItem xmlns:ds="http://schemas.openxmlformats.org/officeDocument/2006/customXml" ds:itemID="{5AFC411E-FC5E-4C42-A1DA-59121B6425CE}">
  <ds:schemaRefs>
    <ds:schemaRef ds:uri="15466472-23e8-46f6-9a02-d1b0101cc19b"/>
    <ds:schemaRef ds:uri="565153f7-e6fa-4164-8663-0c8fda6c61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490357D-2BB5-49BF-AD9A-18B409116539}">
  <ds:schemaRefs>
    <ds:schemaRef ds:uri="http://purl.org/dc/dcmitype/"/>
    <ds:schemaRef ds:uri="15466472-23e8-46f6-9a02-d1b0101cc19b"/>
    <ds:schemaRef ds:uri="http://www.w3.org/XML/1998/namespace"/>
    <ds:schemaRef ds:uri="565153f7-e6fa-4164-8663-0c8fda6c61a0"/>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231</TotalTime>
  <Words>2793</Words>
  <Application>Microsoft Office PowerPoint</Application>
  <PresentationFormat>On-screen Show (16:9)</PresentationFormat>
  <Paragraphs>182</Paragraphs>
  <Slides>11</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Fira Sans Condensed Medium</vt:lpstr>
      <vt:lpstr>Fira Sans Extra Condensed Medium</vt:lpstr>
      <vt:lpstr>Arial</vt:lpstr>
      <vt:lpstr>Times New Roman</vt:lpstr>
      <vt:lpstr>Maven Pro</vt:lpstr>
      <vt:lpstr>Share Tech</vt:lpstr>
      <vt:lpstr>Nunito Light</vt:lpstr>
      <vt:lpstr>Advent Pro SemiBold</vt:lpstr>
      <vt:lpstr>Calibri</vt:lpstr>
      <vt:lpstr>Open Sans</vt:lpstr>
      <vt:lpstr>Livvic Light</vt:lpstr>
      <vt:lpstr>Data Science Consulting by Slidesgo</vt:lpstr>
      <vt:lpstr>Tìm hiểu các thuật toán phát hiện xâm nhập</vt:lpstr>
      <vt:lpstr>PowerPoint Presentation</vt:lpstr>
      <vt:lpstr>I. Giới thiệu</vt:lpstr>
      <vt:lpstr>II. Các thuật toán phát hiện xâm nhập</vt:lpstr>
      <vt:lpstr>II. Các thuật toán phát hiện xâm nhập</vt:lpstr>
      <vt:lpstr>II. Các thuật toán phát hiện xâm nhập</vt:lpstr>
      <vt:lpstr>II. Các thuật toán phát hiện xâm nhập</vt:lpstr>
      <vt:lpstr>II. Các thuật toán phát hiện xâm nhập</vt:lpstr>
      <vt:lpstr>III. Demo</vt:lpstr>
      <vt:lpstr>IV. Kết luận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cp:lastModifiedBy>Trương Quốc Đạt</cp:lastModifiedBy>
  <cp:revision>8</cp:revision>
  <dcterms:modified xsi:type="dcterms:W3CDTF">2022-12-25T15:01:44Z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0x01010014824B041C1B9448B13C8CB9F5495299</vt:lpwstr>
  </property>
</Properties>
</file>