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  <p:sldId id="265" r:id="rId9"/>
    <p:sldId id="266" r:id="rId10"/>
    <p:sldId id="268" r:id="rId11"/>
    <p:sldId id="269" r:id="rId12"/>
    <p:sldId id="270" r:id="rId13"/>
    <p:sldId id="271" r:id="rId14"/>
    <p:sldId id="274" r:id="rId15"/>
    <p:sldId id="272" r:id="rId16"/>
    <p:sldId id="273" r:id="rId17"/>
    <p:sldId id="276" r:id="rId18"/>
    <p:sldId id="275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138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ya Francis" userId="712731ef3649ea1b" providerId="LiveId" clId="{65129498-24BA-4D6F-B006-52636A3BB84E}"/>
    <pc:docChg chg="custSel modSld">
      <pc:chgData name="Sreya Francis" userId="712731ef3649ea1b" providerId="LiveId" clId="{65129498-24BA-4D6F-B006-52636A3BB84E}" dt="2021-08-24T00:01:47.597" v="65" actId="14100"/>
      <pc:docMkLst>
        <pc:docMk/>
      </pc:docMkLst>
      <pc:sldChg chg="modSp mod">
        <pc:chgData name="Sreya Francis" userId="712731ef3649ea1b" providerId="LiveId" clId="{65129498-24BA-4D6F-B006-52636A3BB84E}" dt="2021-08-24T00:01:47.597" v="65" actId="14100"/>
        <pc:sldMkLst>
          <pc:docMk/>
          <pc:sldMk cId="0" sldId="256"/>
        </pc:sldMkLst>
        <pc:spChg chg="mod">
          <ac:chgData name="Sreya Francis" userId="712731ef3649ea1b" providerId="LiveId" clId="{65129498-24BA-4D6F-B006-52636A3BB84E}" dt="2021-08-24T00:01:47.597" v="65" actId="14100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Sreya Francis" userId="712731ef3649ea1b" providerId="LiveId" clId="{65129498-24BA-4D6F-B006-52636A3BB84E}" dt="2021-08-24T00:00:01.544" v="20" actId="1035"/>
        <pc:sldMkLst>
          <pc:docMk/>
          <pc:sldMk cId="0" sldId="257"/>
        </pc:sldMkLst>
        <pc:spChg chg="mod">
          <ac:chgData name="Sreya Francis" userId="712731ef3649ea1b" providerId="LiveId" clId="{65129498-24BA-4D6F-B006-52636A3BB84E}" dt="2021-08-24T00:00:01.544" v="20" actId="1035"/>
          <ac:spMkLst>
            <pc:docMk/>
            <pc:sldMk cId="0" sldId="257"/>
            <ac:spMk id="2" creationId="{00000000-0000-0000-0000-000000000000}"/>
          </ac:spMkLst>
        </pc:spChg>
        <pc:spChg chg="mod">
          <ac:chgData name="Sreya Francis" userId="712731ef3649ea1b" providerId="LiveId" clId="{65129498-24BA-4D6F-B006-52636A3BB84E}" dt="2021-08-23T23:59:53.625" v="18" actId="1036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Sreya Francis" userId="712731ef3649ea1b" providerId="LiveId" clId="{65129498-24BA-4D6F-B006-52636A3BB84E}" dt="2021-08-23T23:59:34.413" v="13" actId="27636"/>
        <pc:sldMkLst>
          <pc:docMk/>
          <pc:sldMk cId="2876868532" sldId="265"/>
        </pc:sldMkLst>
        <pc:spChg chg="mod">
          <ac:chgData name="Sreya Francis" userId="712731ef3649ea1b" providerId="LiveId" clId="{65129498-24BA-4D6F-B006-52636A3BB84E}" dt="2021-08-23T23:59:34.413" v="13" actId="27636"/>
          <ac:spMkLst>
            <pc:docMk/>
            <pc:sldMk cId="2876868532" sldId="265"/>
            <ac:spMk id="11" creationId="{0D865C49-4CEC-41AD-9F13-73AE29D08D95}"/>
          </ac:spMkLst>
        </pc:spChg>
      </pc:sldChg>
      <pc:sldChg chg="modSp mod">
        <pc:chgData name="Sreya Francis" userId="712731ef3649ea1b" providerId="LiveId" clId="{65129498-24BA-4D6F-B006-52636A3BB84E}" dt="2021-08-23T23:59:41.298" v="14" actId="14100"/>
        <pc:sldMkLst>
          <pc:docMk/>
          <pc:sldMk cId="2056469207" sldId="266"/>
        </pc:sldMkLst>
        <pc:spChg chg="mod">
          <ac:chgData name="Sreya Francis" userId="712731ef3649ea1b" providerId="LiveId" clId="{65129498-24BA-4D6F-B006-52636A3BB84E}" dt="2021-08-23T23:59:41.298" v="14" actId="14100"/>
          <ac:spMkLst>
            <pc:docMk/>
            <pc:sldMk cId="2056469207" sldId="266"/>
            <ac:spMk id="5" creationId="{F0C67CDB-DB28-4C2B-90AF-51878137CA95}"/>
          </ac:spMkLst>
        </pc:spChg>
      </pc:sldChg>
      <pc:sldChg chg="modSp mod">
        <pc:chgData name="Sreya Francis" userId="712731ef3649ea1b" providerId="LiveId" clId="{65129498-24BA-4D6F-B006-52636A3BB84E}" dt="2021-08-23T23:59:17.215" v="10" actId="1035"/>
        <pc:sldMkLst>
          <pc:docMk/>
          <pc:sldMk cId="2016773942" sldId="268"/>
        </pc:sldMkLst>
        <pc:spChg chg="mod">
          <ac:chgData name="Sreya Francis" userId="712731ef3649ea1b" providerId="LiveId" clId="{65129498-24BA-4D6F-B006-52636A3BB84E}" dt="2021-08-23T23:59:17.215" v="10" actId="1035"/>
          <ac:spMkLst>
            <pc:docMk/>
            <pc:sldMk cId="2016773942" sldId="268"/>
            <ac:spMk id="2" creationId="{0219BA96-E3FD-42A1-AAF2-235A09644CCE}"/>
          </ac:spMkLst>
        </pc:spChg>
        <pc:spChg chg="mod">
          <ac:chgData name="Sreya Francis" userId="712731ef3649ea1b" providerId="LiveId" clId="{65129498-24BA-4D6F-B006-52636A3BB84E}" dt="2021-08-23T23:59:17.215" v="10" actId="1035"/>
          <ac:spMkLst>
            <pc:docMk/>
            <pc:sldMk cId="2016773942" sldId="268"/>
            <ac:spMk id="3" creationId="{9CE7CAD6-4F9E-4957-93B5-85B29535D896}"/>
          </ac:spMkLst>
        </pc:spChg>
        <pc:spChg chg="mod">
          <ac:chgData name="Sreya Francis" userId="712731ef3649ea1b" providerId="LiveId" clId="{65129498-24BA-4D6F-B006-52636A3BB84E}" dt="2021-08-23T23:59:17.215" v="10" actId="1035"/>
          <ac:spMkLst>
            <pc:docMk/>
            <pc:sldMk cId="2016773942" sldId="268"/>
            <ac:spMk id="5" creationId="{F0C67CDB-DB28-4C2B-90AF-51878137CA95}"/>
          </ac:spMkLst>
        </pc:spChg>
      </pc:sldChg>
      <pc:sldChg chg="modSp mod">
        <pc:chgData name="Sreya Francis" userId="712731ef3649ea1b" providerId="LiveId" clId="{65129498-24BA-4D6F-B006-52636A3BB84E}" dt="2021-08-24T00:01:12.612" v="45" actId="20577"/>
        <pc:sldMkLst>
          <pc:docMk/>
          <pc:sldMk cId="1672802775" sldId="275"/>
        </pc:sldMkLst>
        <pc:spChg chg="mod">
          <ac:chgData name="Sreya Francis" userId="712731ef3649ea1b" providerId="LiveId" clId="{65129498-24BA-4D6F-B006-52636A3BB84E}" dt="2021-08-24T00:01:12.612" v="45" actId="20577"/>
          <ac:spMkLst>
            <pc:docMk/>
            <pc:sldMk cId="1672802775" sldId="275"/>
            <ac:spMk id="7" creationId="{E02CE191-3C59-45BD-B9B4-46D3CB94D1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30551"/>
            <a:ext cx="7772400" cy="147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274320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0" y="1143000"/>
                </a:moveTo>
                <a:lnTo>
                  <a:pt x="8229600" y="1143000"/>
                </a:lnTo>
                <a:lnTo>
                  <a:pt x="82296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13661"/>
            <a:ext cx="8072119" cy="3317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2130551"/>
            <a:ext cx="7772400" cy="1475404"/>
          </a:xfrm>
          <a:prstGeom prst="rect">
            <a:avLst/>
          </a:prstGeom>
          <a:solidFill>
            <a:srgbClr val="1F487C"/>
          </a:solidFill>
        </p:spPr>
        <p:txBody>
          <a:bodyPr vert="horz" wrap="square" lIns="0" tIns="363855" rIns="0" bIns="0" rtlCol="0">
            <a:spAutoFit/>
          </a:bodyPr>
          <a:lstStyle/>
          <a:p>
            <a:pPr marL="2030730">
              <a:lnSpc>
                <a:spcPct val="100000"/>
              </a:lnSpc>
              <a:spcBef>
                <a:spcPts val="2865"/>
              </a:spcBef>
            </a:pPr>
            <a:r>
              <a:rPr lang="en-US" sz="3600" spc="-155" dirty="0">
                <a:solidFill>
                  <a:srgbClr val="FFFFFF"/>
                </a:solidFill>
                <a:latin typeface="Source Code Pro Semibold"/>
                <a:cs typeface="Arial"/>
              </a:rPr>
              <a:t>Blockchain for federated learning</a:t>
            </a:r>
            <a:endParaRPr sz="3600" dirty="0">
              <a:latin typeface="Source Code Pro Semibold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3876" y="3894201"/>
            <a:ext cx="624192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160" dirty="0">
                <a:solidFill>
                  <a:srgbClr val="888888"/>
                </a:solidFill>
                <a:latin typeface="Arial"/>
                <a:cs typeface="Arial"/>
              </a:rPr>
              <a:t>            </a:t>
            </a:r>
            <a:r>
              <a:rPr sz="3200" spc="-7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3200" spc="-265" dirty="0">
                <a:solidFill>
                  <a:srgbClr val="888888"/>
                </a:solidFill>
                <a:latin typeface="Arial"/>
                <a:cs typeface="Arial"/>
              </a:rPr>
              <a:t>Sreya</a:t>
            </a:r>
            <a:r>
              <a:rPr sz="3200" spc="-29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3200" spc="-204" dirty="0">
                <a:solidFill>
                  <a:srgbClr val="888888"/>
                </a:solidFill>
                <a:latin typeface="Arial"/>
                <a:cs typeface="Arial"/>
              </a:rPr>
              <a:t>Francis</a:t>
            </a:r>
            <a:r>
              <a:rPr lang="en-US" sz="3200" spc="-204" dirty="0">
                <a:solidFill>
                  <a:srgbClr val="888888"/>
                </a:solidFill>
                <a:latin typeface="Arial"/>
                <a:cs typeface="Arial"/>
              </a:rPr>
              <a:t>, Martinez Ismael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51;p23">
            <a:extLst>
              <a:ext uri="{FF2B5EF4-FFF2-40B4-BE49-F238E27FC236}">
                <a16:creationId xmlns:a16="http://schemas.microsoft.com/office/drawing/2014/main" id="{E02CE191-3C59-45BD-B9B4-46D3CB94D1AF}"/>
              </a:ext>
            </a:extLst>
          </p:cNvPr>
          <p:cNvSpPr txBox="1">
            <a:spLocks noGrp="1"/>
          </p:cNvSpPr>
          <p:nvPr/>
        </p:nvSpPr>
        <p:spPr>
          <a:xfrm>
            <a:off x="990600" y="457200"/>
            <a:ext cx="647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800" b="0" i="0" u="none" strike="noStrike" cap="none">
                <a:solidFill>
                  <a:srgbClr val="6D608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tx1"/>
                </a:solidFill>
              </a:rPr>
              <a:t>Federated Learning – </a:t>
            </a:r>
            <a:r>
              <a:rPr lang="en-US" sz="3500" dirty="0">
                <a:solidFill>
                  <a:schemeClr val="tx1"/>
                </a:solidFill>
              </a:rPr>
              <a:t>Algorithm</a:t>
            </a:r>
            <a:endParaRPr sz="3500" dirty="0">
              <a:solidFill>
                <a:schemeClr val="tx1"/>
              </a:solidFill>
            </a:endParaRPr>
          </a:p>
        </p:txBody>
      </p:sp>
      <p:sp>
        <p:nvSpPr>
          <p:cNvPr id="5" name="Google Shape;467;p25">
            <a:extLst>
              <a:ext uri="{FF2B5EF4-FFF2-40B4-BE49-F238E27FC236}">
                <a16:creationId xmlns:a16="http://schemas.microsoft.com/office/drawing/2014/main" id="{F0C67CDB-DB28-4C2B-90AF-51878137CA95}"/>
              </a:ext>
            </a:extLst>
          </p:cNvPr>
          <p:cNvSpPr txBox="1">
            <a:spLocks noGrp="1"/>
          </p:cNvSpPr>
          <p:nvPr/>
        </p:nvSpPr>
        <p:spPr>
          <a:xfrm>
            <a:off x="914400" y="1752600"/>
            <a:ext cx="7543800" cy="487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000" b="1" i="0" u="none" strike="noStrike" cap="none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lvl="0" indent="0" algn="ctr">
              <a:buClr>
                <a:srgbClr val="9282AB"/>
              </a:buClr>
              <a:buSzPts val="2400"/>
              <a:buNone/>
            </a:pP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Server</a:t>
            </a:r>
          </a:p>
          <a:p>
            <a:pPr marL="76200" lvl="0" indent="0">
              <a:buClr>
                <a:srgbClr val="9282AB"/>
              </a:buClr>
              <a:buSzPts val="2400"/>
              <a:buNone/>
            </a:pPr>
            <a:r>
              <a:rPr lang="en-US" b="0" i="1" dirty="0">
                <a:solidFill>
                  <a:schemeClr val="tx1"/>
                </a:solidFill>
              </a:rPr>
              <a:t>Until Converged: </a:t>
            </a:r>
          </a:p>
          <a:p>
            <a:pPr marL="76200" lvl="0" indent="0">
              <a:buClr>
                <a:srgbClr val="9282AB"/>
              </a:buClr>
              <a:buSzPts val="2400"/>
              <a:buNone/>
            </a:pPr>
            <a:r>
              <a:rPr lang="en-US" b="0" i="1" dirty="0">
                <a:solidFill>
                  <a:schemeClr val="tx1"/>
                </a:solidFill>
              </a:rPr>
              <a:t>1. Select a random subset (e.g.200 ) of the (online) clients </a:t>
            </a:r>
          </a:p>
          <a:p>
            <a:pPr marL="76200" lvl="0" indent="0">
              <a:buClr>
                <a:srgbClr val="9282AB"/>
              </a:buClr>
              <a:buSzPts val="2400"/>
              <a:buNone/>
            </a:pPr>
            <a:r>
              <a:rPr lang="en-US" b="0" i="1" dirty="0">
                <a:solidFill>
                  <a:schemeClr val="tx1"/>
                </a:solidFill>
              </a:rPr>
              <a:t>2. In parallel, send current parameters </a:t>
            </a:r>
            <a:r>
              <a:rPr lang="en-US" dirty="0"/>
              <a:t>θ(t)</a:t>
            </a:r>
            <a:r>
              <a:rPr lang="en-US" b="0" i="1" dirty="0">
                <a:solidFill>
                  <a:schemeClr val="tx1"/>
                </a:solidFill>
              </a:rPr>
              <a:t> to those clients </a:t>
            </a:r>
          </a:p>
          <a:p>
            <a:pPr marL="76200" lvl="0" indent="0">
              <a:buClr>
                <a:srgbClr val="9282AB"/>
              </a:buClr>
              <a:buSzPts val="2400"/>
              <a:buNone/>
            </a:pPr>
            <a:endParaRPr lang="en-US" b="0" i="1" dirty="0">
              <a:solidFill>
                <a:schemeClr val="tx1"/>
              </a:solidFill>
            </a:endParaRPr>
          </a:p>
          <a:p>
            <a:pPr marL="76200" lvl="0" indent="0">
              <a:buClr>
                <a:srgbClr val="9282AB"/>
              </a:buClr>
              <a:buSzPts val="2400"/>
              <a:buNone/>
            </a:pPr>
            <a:endParaRPr lang="en-US" b="0" i="1" dirty="0">
              <a:solidFill>
                <a:schemeClr val="tx1"/>
              </a:solidFill>
            </a:endParaRPr>
          </a:p>
          <a:p>
            <a:pPr marL="76200" lvl="0" indent="0">
              <a:buClr>
                <a:srgbClr val="9282AB"/>
              </a:buClr>
              <a:buSzPts val="2400"/>
              <a:buNone/>
            </a:pPr>
            <a:endParaRPr lang="en-US" b="0" i="1" dirty="0">
              <a:solidFill>
                <a:schemeClr val="tx1"/>
              </a:solidFill>
            </a:endParaRPr>
          </a:p>
          <a:p>
            <a:pPr marL="76200" lvl="0" indent="0">
              <a:buClr>
                <a:srgbClr val="9282AB"/>
              </a:buClr>
              <a:buSzPts val="2400"/>
              <a:buNone/>
            </a:pPr>
            <a:endParaRPr lang="en-US" b="0" i="1" dirty="0">
              <a:solidFill>
                <a:schemeClr val="tx1"/>
              </a:solidFill>
            </a:endParaRPr>
          </a:p>
          <a:p>
            <a:pPr marL="76200" lvl="0" indent="0">
              <a:buClr>
                <a:srgbClr val="9282AB"/>
              </a:buClr>
              <a:buSzPts val="2400"/>
              <a:buNone/>
            </a:pPr>
            <a:r>
              <a:rPr lang="en-US" b="0" i="1" dirty="0">
                <a:solidFill>
                  <a:schemeClr val="tx1"/>
                </a:solidFill>
              </a:rPr>
              <a:t>3.</a:t>
            </a:r>
            <a:r>
              <a:rPr lang="en-US" dirty="0"/>
              <a:t> θ(t+1)</a:t>
            </a:r>
            <a:r>
              <a:rPr lang="en-US" b="0" i="1" dirty="0">
                <a:solidFill>
                  <a:schemeClr val="tx1"/>
                </a:solidFill>
              </a:rPr>
              <a:t> = </a:t>
            </a:r>
            <a:r>
              <a:rPr lang="en-US" dirty="0"/>
              <a:t>θ(t)</a:t>
            </a:r>
            <a:r>
              <a:rPr lang="en-US" b="0" i="1" dirty="0">
                <a:solidFill>
                  <a:schemeClr val="tx1"/>
                </a:solidFill>
              </a:rPr>
              <a:t> + data-weighted average of client updates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19BA96-E3FD-42A1-AAF2-235A09644CCE}"/>
              </a:ext>
            </a:extLst>
          </p:cNvPr>
          <p:cNvSpPr/>
          <p:nvPr/>
        </p:nvSpPr>
        <p:spPr>
          <a:xfrm>
            <a:off x="1143000" y="3810000"/>
            <a:ext cx="6858000" cy="15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E7CAD6-4F9E-4957-93B5-85B29535D896}"/>
              </a:ext>
            </a:extLst>
          </p:cNvPr>
          <p:cNvSpPr txBox="1"/>
          <p:nvPr/>
        </p:nvSpPr>
        <p:spPr>
          <a:xfrm>
            <a:off x="1219200" y="3962400"/>
            <a:ext cx="670560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Selected client K</a:t>
            </a:r>
          </a:p>
          <a:p>
            <a:r>
              <a:rPr lang="en-US" sz="2000" dirty="0"/>
              <a:t>1.Receive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θ(t)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/>
              <a:t>from server.</a:t>
            </a:r>
          </a:p>
          <a:p>
            <a:r>
              <a:rPr lang="en-US" sz="2000" dirty="0"/>
              <a:t>2. Run some number of minibatch SGD steps, producing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θ’</a:t>
            </a:r>
            <a:r>
              <a:rPr lang="en-US" sz="2000" dirty="0"/>
              <a:t> </a:t>
            </a:r>
          </a:p>
          <a:p>
            <a:r>
              <a:rPr lang="en-US" sz="2000" dirty="0"/>
              <a:t>3. Return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θ’-θ(t) </a:t>
            </a:r>
            <a:r>
              <a:rPr lang="en-US" sz="2000" dirty="0"/>
              <a:t>to server.</a:t>
            </a:r>
          </a:p>
        </p:txBody>
      </p:sp>
    </p:spTree>
    <p:extLst>
      <p:ext uri="{BB962C8B-B14F-4D97-AF65-F5344CB8AC3E}">
        <p14:creationId xmlns:p14="http://schemas.microsoft.com/office/powerpoint/2010/main" val="2016773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51;p23">
            <a:extLst>
              <a:ext uri="{FF2B5EF4-FFF2-40B4-BE49-F238E27FC236}">
                <a16:creationId xmlns:a16="http://schemas.microsoft.com/office/drawing/2014/main" id="{E02CE191-3C59-45BD-B9B4-46D3CB94D1AF}"/>
              </a:ext>
            </a:extLst>
          </p:cNvPr>
          <p:cNvSpPr txBox="1">
            <a:spLocks noGrp="1"/>
          </p:cNvSpPr>
          <p:nvPr/>
        </p:nvSpPr>
        <p:spPr>
          <a:xfrm>
            <a:off x="990600" y="457200"/>
            <a:ext cx="647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800" b="0" i="0" u="none" strike="noStrike" cap="none">
                <a:solidFill>
                  <a:srgbClr val="6D608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tx1"/>
                </a:solidFill>
              </a:rPr>
              <a:t>Federated Learning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tx1"/>
                </a:solidFill>
              </a:rPr>
              <a:t>– </a:t>
            </a:r>
            <a:r>
              <a:rPr lang="en-US" sz="3500" dirty="0">
                <a:solidFill>
                  <a:schemeClr val="tx1"/>
                </a:solidFill>
              </a:rPr>
              <a:t>Pros &amp; Cons</a:t>
            </a:r>
            <a:endParaRPr sz="3500" dirty="0">
              <a:solidFill>
                <a:schemeClr val="tx1"/>
              </a:solidFill>
            </a:endParaRPr>
          </a:p>
        </p:txBody>
      </p:sp>
      <p:sp>
        <p:nvSpPr>
          <p:cNvPr id="5" name="Google Shape;467;p25">
            <a:extLst>
              <a:ext uri="{FF2B5EF4-FFF2-40B4-BE49-F238E27FC236}">
                <a16:creationId xmlns:a16="http://schemas.microsoft.com/office/drawing/2014/main" id="{F0C67CDB-DB28-4C2B-90AF-51878137CA95}"/>
              </a:ext>
            </a:extLst>
          </p:cNvPr>
          <p:cNvSpPr txBox="1">
            <a:spLocks noGrp="1"/>
          </p:cNvSpPr>
          <p:nvPr/>
        </p:nvSpPr>
        <p:spPr>
          <a:xfrm>
            <a:off x="914400" y="2493300"/>
            <a:ext cx="7772400" cy="707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000" b="1" i="0" u="none" strike="noStrike" cap="none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19100">
              <a:buClr>
                <a:srgbClr val="9282AB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Source Code Pro Semibold"/>
              </a:rPr>
              <a:t>Enhanced User Privacy</a:t>
            </a:r>
            <a:r>
              <a:rPr lang="en-US" b="0" dirty="0">
                <a:solidFill>
                  <a:schemeClr val="tx1"/>
                </a:solidFill>
                <a:latin typeface="Source Code Pro Semibold"/>
              </a:rPr>
              <a:t>: Users keep their data secret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8223B5-85BF-47E1-A296-616E62CD0A0F}"/>
              </a:ext>
            </a:extLst>
          </p:cNvPr>
          <p:cNvSpPr txBox="1"/>
          <p:nvPr/>
        </p:nvSpPr>
        <p:spPr>
          <a:xfrm>
            <a:off x="914400" y="21452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Source Code Pro Semibold"/>
              </a:rPr>
              <a:t>Pros:</a:t>
            </a:r>
          </a:p>
        </p:txBody>
      </p:sp>
      <p:sp>
        <p:nvSpPr>
          <p:cNvPr id="6" name="Google Shape;467;p25">
            <a:extLst>
              <a:ext uri="{FF2B5EF4-FFF2-40B4-BE49-F238E27FC236}">
                <a16:creationId xmlns:a16="http://schemas.microsoft.com/office/drawing/2014/main" id="{73100703-D2A6-496A-BC69-2FA2AFC3F193}"/>
              </a:ext>
            </a:extLst>
          </p:cNvPr>
          <p:cNvSpPr txBox="1">
            <a:spLocks noGrp="1"/>
          </p:cNvSpPr>
          <p:nvPr/>
        </p:nvSpPr>
        <p:spPr>
          <a:xfrm>
            <a:off x="914400" y="4197332"/>
            <a:ext cx="7772400" cy="2279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000" b="1" i="0" u="none" strike="noStrike" cap="none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indent="-381000">
              <a:spcBef>
                <a:spcPts val="0"/>
              </a:spcBef>
              <a:buClr>
                <a:srgbClr val="9282AB"/>
              </a:buClr>
              <a:buSzPts val="2400"/>
            </a:pPr>
            <a:r>
              <a:rPr lang="en-US" sz="2000" b="1" dirty="0">
                <a:solidFill>
                  <a:schemeClr val="tx1"/>
                </a:solidFill>
                <a:latin typeface="Source Code Pro Semibold"/>
              </a:rPr>
              <a:t>Privacy:</a:t>
            </a:r>
            <a:r>
              <a:rPr lang="en-US" sz="2000" dirty="0">
                <a:solidFill>
                  <a:schemeClr val="tx1"/>
                </a:solidFill>
                <a:latin typeface="Source Code Pro Semibold"/>
              </a:rPr>
              <a:t> Gradients give hints about data</a:t>
            </a:r>
          </a:p>
          <a:p>
            <a:pPr lvl="1" indent="-381000">
              <a:spcBef>
                <a:spcPts val="0"/>
              </a:spcBef>
              <a:buClr>
                <a:srgbClr val="9282AB"/>
              </a:buClr>
              <a:buSzPts val="2400"/>
            </a:pPr>
            <a:r>
              <a:rPr lang="en-US" sz="2000" b="1" dirty="0">
                <a:solidFill>
                  <a:schemeClr val="tx1"/>
                </a:solidFill>
                <a:latin typeface="Source Code Pro Semibold"/>
              </a:rPr>
              <a:t>Theft:</a:t>
            </a:r>
            <a:r>
              <a:rPr lang="en-US" sz="2000" dirty="0">
                <a:solidFill>
                  <a:schemeClr val="tx1"/>
                </a:solidFill>
                <a:latin typeface="Source Code Pro Semibold"/>
              </a:rPr>
              <a:t>  Participants can steal the updated models</a:t>
            </a:r>
          </a:p>
          <a:p>
            <a:pPr lvl="1" indent="-381000">
              <a:spcBef>
                <a:spcPts val="0"/>
              </a:spcBef>
              <a:buClr>
                <a:srgbClr val="9282AB"/>
              </a:buClr>
              <a:buSzPts val="2400"/>
            </a:pPr>
            <a:r>
              <a:rPr lang="en-US" sz="2000" b="1" dirty="0">
                <a:solidFill>
                  <a:schemeClr val="tx1"/>
                </a:solidFill>
                <a:latin typeface="Source Code Pro Semibold"/>
              </a:rPr>
              <a:t>No Sensitive Products</a:t>
            </a:r>
            <a:r>
              <a:rPr lang="en-US" sz="2000" dirty="0">
                <a:solidFill>
                  <a:schemeClr val="tx1"/>
                </a:solidFill>
                <a:latin typeface="Source Code Pro Semibold"/>
              </a:rPr>
              <a:t>: Because of theft/privacy issues</a:t>
            </a:r>
          </a:p>
          <a:p>
            <a:pPr marL="419100">
              <a:buClr>
                <a:srgbClr val="9282AB"/>
              </a:buClr>
              <a:buSzPts val="2400"/>
              <a:buNone/>
            </a:pPr>
            <a:endParaRPr lang="en-US" sz="2400" b="0" dirty="0">
              <a:solidFill>
                <a:schemeClr val="tx1"/>
              </a:solidFill>
              <a:latin typeface="Source Code Pro Semi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7CFAB3-0643-4678-964A-A595B18306FD}"/>
              </a:ext>
            </a:extLst>
          </p:cNvPr>
          <p:cNvSpPr txBox="1"/>
          <p:nvPr/>
        </p:nvSpPr>
        <p:spPr>
          <a:xfrm>
            <a:off x="914400" y="38493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Source Code Pro Semibold"/>
              </a:rPr>
              <a:t>Cons:</a:t>
            </a:r>
          </a:p>
        </p:txBody>
      </p:sp>
    </p:spTree>
    <p:extLst>
      <p:ext uri="{BB962C8B-B14F-4D97-AF65-F5344CB8AC3E}">
        <p14:creationId xmlns:p14="http://schemas.microsoft.com/office/powerpoint/2010/main" val="1321741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A841C-CEB1-4446-A297-22A013805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29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One Possible Solution:</a:t>
            </a:r>
            <a:br>
              <a:rPr lang="en-US" sz="29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Homomorphic Encryption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5104-D0E3-49A1-88D2-9CF7260CF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525638"/>
            <a:ext cx="6858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700" kern="1200" dirty="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What is Homomorphic Encryption?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oogle Shape;486;p28">
            <a:extLst>
              <a:ext uri="{FF2B5EF4-FFF2-40B4-BE49-F238E27FC236}">
                <a16:creationId xmlns:a16="http://schemas.microsoft.com/office/drawing/2014/main" id="{387372C3-8039-4752-B2D3-B722A75302DD}"/>
              </a:ext>
            </a:extLst>
          </p:cNvPr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949862" y="2509911"/>
            <a:ext cx="7203538" cy="2747889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A4216E-BD02-4CC3-A67E-B48C8CF0A96D}"/>
              </a:ext>
            </a:extLst>
          </p:cNvPr>
          <p:cNvSpPr txBox="1"/>
          <p:nvPr/>
        </p:nvSpPr>
        <p:spPr>
          <a:xfrm>
            <a:off x="394554" y="5257800"/>
            <a:ext cx="8468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Homomorphically encrypt the user </a:t>
            </a:r>
            <a:r>
              <a:rPr lang="en-US" b="1" dirty="0"/>
              <a:t>gradients</a:t>
            </a:r>
            <a:r>
              <a:rPr lang="en-US" dirty="0"/>
              <a:t> so that the gradient privacy is preserved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Privacy-Preserving </a:t>
            </a:r>
            <a:r>
              <a:rPr lang="en-US" b="1" dirty="0"/>
              <a:t>Deep Neural Network model</a:t>
            </a:r>
            <a:r>
              <a:rPr lang="en-US" dirty="0"/>
              <a:t> (2P-DNN) based on the </a:t>
            </a:r>
            <a:r>
              <a:rPr lang="en-US" b="1" dirty="0" err="1"/>
              <a:t>Paillier</a:t>
            </a:r>
            <a:r>
              <a:rPr lang="en-US" b="1" dirty="0"/>
              <a:t> </a:t>
            </a:r>
            <a:r>
              <a:rPr lang="en-US" dirty="0"/>
              <a:t>Homomorphic </a:t>
            </a:r>
            <a:r>
              <a:rPr lang="en-US" b="1" dirty="0"/>
              <a:t>Cryptosystem </a:t>
            </a:r>
            <a:r>
              <a:rPr lang="en-US" dirty="0"/>
              <a:t>could be used to enhanced global model privacy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Hence there is no issue of theft or privacy intrusion in this case</a:t>
            </a:r>
          </a:p>
        </p:txBody>
      </p:sp>
    </p:spTree>
    <p:extLst>
      <p:ext uri="{BB962C8B-B14F-4D97-AF65-F5344CB8AC3E}">
        <p14:creationId xmlns:p14="http://schemas.microsoft.com/office/powerpoint/2010/main" val="81807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A841C-CEB1-4446-A297-22A013805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2900" kern="1200" dirty="0">
                <a:solidFill>
                  <a:srgbClr val="FFFFFF"/>
                </a:solidFill>
                <a:latin typeface="+mj-lt"/>
                <a:cs typeface="+mj-cs"/>
              </a:rPr>
              <a:t>Reward Calculation</a:t>
            </a:r>
            <a:endParaRPr lang="en-US" sz="29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5104-D0E3-49A1-88D2-9CF7260CF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525638"/>
            <a:ext cx="6858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700" kern="1200" dirty="0">
                <a:solidFill>
                  <a:srgbClr val="E7E6E6"/>
                </a:solidFill>
              </a:rPr>
              <a:t>Possible way </a:t>
            </a:r>
            <a:endParaRPr lang="en-US" sz="1700" kern="1200" dirty="0">
              <a:solidFill>
                <a:srgbClr val="E7E6E6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CA4216E-BD02-4CC3-A67E-B48C8CF0A96D}"/>
              </a:ext>
            </a:extLst>
          </p:cNvPr>
          <p:cNvSpPr txBox="1"/>
          <p:nvPr/>
        </p:nvSpPr>
        <p:spPr>
          <a:xfrm>
            <a:off x="394554" y="2362200"/>
            <a:ext cx="8468091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user model performance on validation set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To evaluate the validity of user data, we can run a validation check on the user model based on a trusted validation set.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Based on the performance on validation set, the users can be rewarded.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If the validation accuracy goes below a specified threshold, the data is rejected.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7008D4-814E-4912-8E49-A5AC15A29381}"/>
              </a:ext>
            </a:extLst>
          </p:cNvPr>
          <p:cNvSpPr txBox="1"/>
          <p:nvPr/>
        </p:nvSpPr>
        <p:spPr>
          <a:xfrm>
            <a:off x="381000" y="4038600"/>
            <a:ext cx="846809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An easy and fast way to calculate user reward immediately after client side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9E342A-FCC8-4515-8EC7-1D05062699CA}"/>
              </a:ext>
            </a:extLst>
          </p:cNvPr>
          <p:cNvSpPr txBox="1"/>
          <p:nvPr/>
        </p:nvSpPr>
        <p:spPr>
          <a:xfrm>
            <a:off x="381000" y="5152072"/>
            <a:ext cx="8468091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At any given iteration, an honest gradient may update the model in an incorrect direction, resulting in a drop in validation accuracy.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This is confounded by the problem that clients may have data that is not accurately modeled by our trusted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1639958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A841C-CEB1-4446-A297-22A013805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29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Issues </a:t>
            </a:r>
            <a:r>
              <a:rPr lang="en-US" sz="2900" kern="1200" dirty="0">
                <a:solidFill>
                  <a:srgbClr val="FFFFFF"/>
                </a:solidFill>
                <a:latin typeface="+mj-lt"/>
                <a:cs typeface="+mj-cs"/>
              </a:rPr>
              <a:t>with data in FL</a:t>
            </a:r>
            <a:endParaRPr lang="en-US" sz="29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5104-D0E3-49A1-88D2-9CF7260CF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525638"/>
            <a:ext cx="6858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700" kern="1200" dirty="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What can go wrong?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CA4216E-BD02-4CC3-A67E-B48C8CF0A96D}"/>
              </a:ext>
            </a:extLst>
          </p:cNvPr>
          <p:cNvSpPr txBox="1"/>
          <p:nvPr/>
        </p:nvSpPr>
        <p:spPr>
          <a:xfrm>
            <a:off x="394554" y="2362200"/>
            <a:ext cx="8468091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Gamber</a:t>
            </a:r>
            <a:r>
              <a:rPr lang="en-US" dirty="0"/>
              <a:t> attack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User/Attacker can randomly pick data and maliciously change them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User can give garbage input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User/Attacker give data that does not contribute to the model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7008D4-814E-4912-8E49-A5AC15A29381}"/>
              </a:ext>
            </a:extLst>
          </p:cNvPr>
          <p:cNvSpPr txBox="1"/>
          <p:nvPr/>
        </p:nvSpPr>
        <p:spPr>
          <a:xfrm>
            <a:off x="381000" y="3657600"/>
            <a:ext cx="8468091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Omniscient attack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Attackers are supposed to know the gradients sent by all the workers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Use the sum of all the gradients, scaled by a large negative value,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And replace some of the gradient vectors.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9E342A-FCC8-4515-8EC7-1D05062699CA}"/>
              </a:ext>
            </a:extLst>
          </p:cNvPr>
          <p:cNvSpPr txBox="1"/>
          <p:nvPr/>
        </p:nvSpPr>
        <p:spPr>
          <a:xfrm>
            <a:off x="381000" y="4953000"/>
            <a:ext cx="846809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Gaussian attack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Some of the gradient vectors are replaced by random vectors sampled from a Gaussian distribution with large variances.</a:t>
            </a:r>
          </a:p>
        </p:txBody>
      </p:sp>
    </p:spTree>
    <p:extLst>
      <p:ext uri="{BB962C8B-B14F-4D97-AF65-F5344CB8AC3E}">
        <p14:creationId xmlns:p14="http://schemas.microsoft.com/office/powerpoint/2010/main" val="4111597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A841C-CEB1-4446-A297-22A013805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29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counter adversaries?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5104-D0E3-49A1-88D2-9CF7260CF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525638"/>
            <a:ext cx="6858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700" kern="1200" dirty="0">
                <a:solidFill>
                  <a:srgbClr val="E7E6E6"/>
                </a:solidFill>
              </a:rPr>
              <a:t>Possible ways </a:t>
            </a:r>
            <a:endParaRPr lang="en-US" sz="1700" kern="1200" dirty="0">
              <a:solidFill>
                <a:srgbClr val="E7E6E6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CA4216E-BD02-4CC3-A67E-B48C8CF0A96D}"/>
              </a:ext>
            </a:extLst>
          </p:cNvPr>
          <p:cNvSpPr txBox="1"/>
          <p:nvPr/>
        </p:nvSpPr>
        <p:spPr>
          <a:xfrm>
            <a:off x="394554" y="2362200"/>
            <a:ext cx="8468091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KRUM Algorithm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Uses the Euclidean distance to rank the gradients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Determines which gradient contributions are removed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the top f contributions to the client model that are furthest from the mean client contribution are removed from the aggregated gradient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7008D4-814E-4912-8E49-A5AC15A29381}"/>
              </a:ext>
            </a:extLst>
          </p:cNvPr>
          <p:cNvSpPr txBox="1"/>
          <p:nvPr/>
        </p:nvSpPr>
        <p:spPr>
          <a:xfrm>
            <a:off x="381000" y="4038600"/>
            <a:ext cx="8468091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specifically designed to counter adversaries in federated learning.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9E342A-FCC8-4515-8EC7-1D05062699CA}"/>
              </a:ext>
            </a:extLst>
          </p:cNvPr>
          <p:cNvSpPr txBox="1"/>
          <p:nvPr/>
        </p:nvSpPr>
        <p:spPr>
          <a:xfrm>
            <a:off x="381000" y="5152072"/>
            <a:ext cx="846809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Not an absolute measure of user contribution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Implementation is a bit complicated</a:t>
            </a:r>
          </a:p>
        </p:txBody>
      </p:sp>
    </p:spTree>
    <p:extLst>
      <p:ext uri="{BB962C8B-B14F-4D97-AF65-F5344CB8AC3E}">
        <p14:creationId xmlns:p14="http://schemas.microsoft.com/office/powerpoint/2010/main" val="4111597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A841C-CEB1-4446-A297-22A013805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29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ensure validity of gradients?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5104-D0E3-49A1-88D2-9CF7260CF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525638"/>
            <a:ext cx="6858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700" kern="1200" dirty="0">
                <a:solidFill>
                  <a:srgbClr val="E7E6E6"/>
                </a:solidFill>
              </a:rPr>
              <a:t>Possible ways </a:t>
            </a:r>
            <a:endParaRPr lang="en-US" sz="1700" kern="1200" dirty="0">
              <a:solidFill>
                <a:srgbClr val="E7E6E6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CA4216E-BD02-4CC3-A67E-B48C8CF0A96D}"/>
              </a:ext>
            </a:extLst>
          </p:cNvPr>
          <p:cNvSpPr txBox="1"/>
          <p:nvPr/>
        </p:nvSpPr>
        <p:spPr>
          <a:xfrm>
            <a:off x="394554" y="2362200"/>
            <a:ext cx="846809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/>
            <a:r>
              <a:rPr lang="en-US" dirty="0"/>
              <a:t>Let us assume that q out of n vectors are Byzantine/incorrect, where q &lt; n: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9E342A-FCC8-4515-8EC7-1D05062699CA}"/>
              </a:ext>
            </a:extLst>
          </p:cNvPr>
          <p:cNvSpPr txBox="1"/>
          <p:nvPr/>
        </p:nvSpPr>
        <p:spPr>
          <a:xfrm>
            <a:off x="381001" y="5008379"/>
            <a:ext cx="4267199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/>
            <a:r>
              <a:rPr lang="en-US" dirty="0"/>
              <a:t>Krum’s </a:t>
            </a:r>
            <a:r>
              <a:rPr lang="en-US" dirty="0" err="1"/>
              <a:t>Algo</a:t>
            </a:r>
            <a:r>
              <a:rPr lang="en-US" dirty="0"/>
              <a:t> in a nutshell:</a:t>
            </a:r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</p:txBody>
      </p:sp>
      <p:pic>
        <p:nvPicPr>
          <p:cNvPr id="11" name="Picture 10" descr="Byzantine_dia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8229599" cy="2309813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rot="10800000">
            <a:off x="6553200" y="4648199"/>
            <a:ext cx="1066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620000" y="44958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Expected average gradient</a:t>
            </a:r>
          </a:p>
        </p:txBody>
      </p:sp>
      <p:pic>
        <p:nvPicPr>
          <p:cNvPr id="20" name="Picture 19" descr="Kru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381625"/>
            <a:ext cx="4343400" cy="11715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181600" y="5193268"/>
            <a:ext cx="342900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Works only when  q &lt; n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Ensure </a:t>
            </a:r>
            <a:r>
              <a:rPr lang="en-US" dirty="0" err="1">
                <a:solidFill>
                  <a:srgbClr val="002060"/>
                </a:solidFill>
              </a:rPr>
              <a:t>upto</a:t>
            </a:r>
            <a:r>
              <a:rPr lang="en-US" dirty="0">
                <a:solidFill>
                  <a:srgbClr val="002060"/>
                </a:solidFill>
              </a:rPr>
              <a:t> 33% protection against adversarial attacks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Best solution proposed till date </a:t>
            </a:r>
          </a:p>
        </p:txBody>
      </p:sp>
    </p:spTree>
    <p:extLst>
      <p:ext uri="{BB962C8B-B14F-4D97-AF65-F5344CB8AC3E}">
        <p14:creationId xmlns:p14="http://schemas.microsoft.com/office/powerpoint/2010/main" val="4111597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A4216E-BD02-4CC3-A67E-B48C8CF0A96D}"/>
              </a:ext>
            </a:extLst>
          </p:cNvPr>
          <p:cNvSpPr txBox="1"/>
          <p:nvPr/>
        </p:nvSpPr>
        <p:spPr>
          <a:xfrm>
            <a:off x="394554" y="990600"/>
            <a:ext cx="8468091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Cost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Each User calculates his/her data cost 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Class id – </a:t>
            </a:r>
            <a:r>
              <a:rPr lang="en-US" dirty="0" err="1"/>
              <a:t>Ci</a:t>
            </a:r>
            <a:r>
              <a:rPr lang="en-US" dirty="0"/>
              <a:t>, Number of samples - </a:t>
            </a:r>
            <a:r>
              <a:rPr lang="en-US" dirty="0" err="1"/>
              <a:t>Nci</a:t>
            </a: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Cost per user -&gt;  ∑j=1 to k (j*</a:t>
            </a:r>
            <a:r>
              <a:rPr lang="en-US" dirty="0" err="1"/>
              <a:t>Nci</a:t>
            </a:r>
            <a:r>
              <a:rPr lang="en-US" dirty="0"/>
              <a:t>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7008D4-814E-4912-8E49-A5AC15A29381}"/>
              </a:ext>
            </a:extLst>
          </p:cNvPr>
          <p:cNvSpPr txBox="1"/>
          <p:nvPr/>
        </p:nvSpPr>
        <p:spPr>
          <a:xfrm>
            <a:off x="381000" y="2362200"/>
            <a:ext cx="8468091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validation set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Based on parameters passed to calculate data cost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Automatically generate a validation set with some random samples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Samples pertain to user specified 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9E342A-FCC8-4515-8EC7-1D05062699CA}"/>
              </a:ext>
            </a:extLst>
          </p:cNvPr>
          <p:cNvSpPr txBox="1"/>
          <p:nvPr/>
        </p:nvSpPr>
        <p:spPr>
          <a:xfrm>
            <a:off x="381000" y="3810000"/>
            <a:ext cx="846809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</p:txBody>
      </p:sp>
      <p:pic>
        <p:nvPicPr>
          <p:cNvPr id="5" name="Picture 4" descr="early-stopping-graphi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267200"/>
            <a:ext cx="3581400" cy="2466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162580"/>
            <a:ext cx="8458200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Proposed Solution to the User Reward Issue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0" y="4343400"/>
            <a:ext cx="3429000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Stop training before the model over-fits data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If  validation error doesn’t go down, user entry is wrong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If validation error goes down,  user entry is valid and pay the user based on calculated data cost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51;p23">
            <a:extLst>
              <a:ext uri="{FF2B5EF4-FFF2-40B4-BE49-F238E27FC236}">
                <a16:creationId xmlns:a16="http://schemas.microsoft.com/office/drawing/2014/main" id="{E02CE191-3C59-45BD-B9B4-46D3CB94D1AF}"/>
              </a:ext>
            </a:extLst>
          </p:cNvPr>
          <p:cNvSpPr txBox="1">
            <a:spLocks noGrp="1"/>
          </p:cNvSpPr>
          <p:nvPr/>
        </p:nvSpPr>
        <p:spPr>
          <a:xfrm>
            <a:off x="1906200" y="1941900"/>
            <a:ext cx="647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800" b="0" i="0" u="none" strike="noStrike" cap="none">
                <a:solidFill>
                  <a:srgbClr val="6D608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tx1"/>
                </a:solidFill>
              </a:rPr>
              <a:t>To Do: Causal Learning</a:t>
            </a:r>
            <a:endParaRPr sz="3500" dirty="0">
              <a:solidFill>
                <a:schemeClr val="tx1"/>
              </a:solidFill>
            </a:endParaRPr>
          </a:p>
        </p:txBody>
      </p:sp>
      <p:sp>
        <p:nvSpPr>
          <p:cNvPr id="8" name="Google Shape;452;p23">
            <a:extLst>
              <a:ext uri="{FF2B5EF4-FFF2-40B4-BE49-F238E27FC236}">
                <a16:creationId xmlns:a16="http://schemas.microsoft.com/office/drawing/2014/main" id="{9E449577-F3F8-4DF0-A305-BA973FCE167A}"/>
              </a:ext>
            </a:extLst>
          </p:cNvPr>
          <p:cNvSpPr txBox="1">
            <a:spLocks noGrp="1"/>
          </p:cNvSpPr>
          <p:nvPr/>
        </p:nvSpPr>
        <p:spPr>
          <a:xfrm>
            <a:off x="1750200" y="2779800"/>
            <a:ext cx="6098400" cy="3011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000" b="1" i="0" u="none" strike="noStrike" cap="none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9282AB"/>
              </a:buClr>
              <a:buSzPts val="2400"/>
              <a:buFont typeface="Karla"/>
              <a:buChar char="●"/>
            </a:pPr>
            <a:r>
              <a:rPr lang="en" sz="2400" b="0" dirty="0">
                <a:solidFill>
                  <a:schemeClr val="tx1"/>
                </a:solidFill>
              </a:rPr>
              <a:t>How can Causal Learning help FL?</a:t>
            </a:r>
            <a:endParaRPr sz="2400" b="0" dirty="0">
              <a:solidFill>
                <a:schemeClr val="tx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9282AB"/>
              </a:buClr>
              <a:buSzPts val="2400"/>
              <a:buFont typeface="Karla"/>
              <a:buChar char="●"/>
            </a:pPr>
            <a:r>
              <a:rPr lang="en" sz="2400" b="0" dirty="0">
                <a:solidFill>
                  <a:schemeClr val="tx1"/>
                </a:solidFill>
              </a:rPr>
              <a:t>Issues?</a:t>
            </a:r>
            <a:endParaRPr sz="2400" b="0" dirty="0">
              <a:solidFill>
                <a:schemeClr val="tx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9282AB"/>
              </a:buClr>
              <a:buSzPts val="2400"/>
              <a:buChar char="●"/>
            </a:pPr>
            <a:r>
              <a:rPr lang="en" sz="2400" b="0" dirty="0">
                <a:solidFill>
                  <a:schemeClr val="tx1"/>
                </a:solidFill>
              </a:rPr>
              <a:t>Possible solutions</a:t>
            </a:r>
            <a:endParaRPr sz="2400" b="0" dirty="0">
              <a:solidFill>
                <a:schemeClr val="tx1"/>
              </a:solidFill>
            </a:endParaRPr>
          </a:p>
        </p:txBody>
      </p:sp>
      <p:sp>
        <p:nvSpPr>
          <p:cNvPr id="9" name="Google Shape;453;p23">
            <a:extLst>
              <a:ext uri="{FF2B5EF4-FFF2-40B4-BE49-F238E27FC236}">
                <a16:creationId xmlns:a16="http://schemas.microsoft.com/office/drawing/2014/main" id="{17F00417-47DE-4999-81F9-E84E39E9B69D}"/>
              </a:ext>
            </a:extLst>
          </p:cNvPr>
          <p:cNvSpPr/>
          <p:nvPr/>
        </p:nvSpPr>
        <p:spPr>
          <a:xfrm>
            <a:off x="685650" y="1728100"/>
            <a:ext cx="975900" cy="975900"/>
          </a:xfrm>
          <a:prstGeom prst="ellipse">
            <a:avLst/>
          </a:prstGeom>
          <a:solidFill>
            <a:schemeClr val="tx2"/>
          </a:solidFill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0" name="Google Shape;454;p23">
            <a:extLst>
              <a:ext uri="{FF2B5EF4-FFF2-40B4-BE49-F238E27FC236}">
                <a16:creationId xmlns:a16="http://schemas.microsoft.com/office/drawing/2014/main" id="{955A9E34-F0DA-4BE4-ACF5-4FE9535E7EDF}"/>
              </a:ext>
            </a:extLst>
          </p:cNvPr>
          <p:cNvSpPr txBox="1"/>
          <p:nvPr/>
        </p:nvSpPr>
        <p:spPr>
          <a:xfrm>
            <a:off x="901800" y="1702150"/>
            <a:ext cx="5436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dirty="0">
                <a:solidFill>
                  <a:schemeClr val="bg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2</a:t>
            </a:r>
            <a:r>
              <a:rPr lang="en" sz="3500" dirty="0">
                <a:solidFill>
                  <a:schemeClr val="bg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80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4045" y="304800"/>
            <a:ext cx="383286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55" dirty="0">
                <a:latin typeface="Source Code Pro Semibold"/>
              </a:rPr>
              <a:t>Current</a:t>
            </a:r>
            <a:r>
              <a:rPr sz="3600" spc="-295" dirty="0">
                <a:latin typeface="Source Code Pro Semibold"/>
              </a:rPr>
              <a:t> </a:t>
            </a:r>
            <a:r>
              <a:rPr sz="3600" spc="-254" dirty="0">
                <a:latin typeface="Source Code Pro Semibold"/>
              </a:rPr>
              <a:t>Scenario</a:t>
            </a:r>
          </a:p>
        </p:txBody>
      </p:sp>
      <p:sp>
        <p:nvSpPr>
          <p:cNvPr id="3" name="object 3"/>
          <p:cNvSpPr/>
          <p:nvPr/>
        </p:nvSpPr>
        <p:spPr>
          <a:xfrm>
            <a:off x="1051560" y="1874520"/>
            <a:ext cx="7040880" cy="4526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790601"/>
          </a:xfrm>
          <a:prstGeom prst="rect">
            <a:avLst/>
          </a:prstGeom>
          <a:solidFill>
            <a:srgbClr val="1F487C"/>
          </a:solidFill>
        </p:spPr>
        <p:txBody>
          <a:bodyPr vert="horz" wrap="square" lIns="0" tIns="234315" rIns="0" bIns="0" rtlCol="0">
            <a:spAutoFit/>
          </a:bodyPr>
          <a:lstStyle/>
          <a:p>
            <a:pPr marL="186690">
              <a:lnSpc>
                <a:spcPct val="100000"/>
              </a:lnSpc>
              <a:spcBef>
                <a:spcPts val="1845"/>
              </a:spcBef>
            </a:pPr>
            <a:r>
              <a:rPr lang="en-US" sz="3600" spc="-210" dirty="0">
                <a:latin typeface="Source Code Pro Semibold"/>
              </a:rPr>
              <a:t>E</a:t>
            </a:r>
            <a:r>
              <a:rPr sz="3600" spc="-160" dirty="0">
                <a:latin typeface="Source Code Pro Semibold"/>
              </a:rPr>
              <a:t>xisting</a:t>
            </a:r>
            <a:r>
              <a:rPr sz="3600" spc="-640" dirty="0">
                <a:latin typeface="Source Code Pro Semibold"/>
              </a:rPr>
              <a:t> </a:t>
            </a:r>
            <a:r>
              <a:rPr sz="3600" spc="-135" dirty="0">
                <a:latin typeface="Source Code Pro Semibold"/>
              </a:rPr>
              <a:t>technology</a:t>
            </a:r>
            <a:r>
              <a:rPr lang="en-US" sz="3600" spc="-135" dirty="0">
                <a:latin typeface="Source Code Pro Semibold"/>
              </a:rPr>
              <a:t> - Issues</a:t>
            </a:r>
            <a:endParaRPr sz="3600" dirty="0">
              <a:latin typeface="Source Code Pro Semi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417320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280"/>
                </a:moveTo>
                <a:lnTo>
                  <a:pt x="8229600" y="4526280"/>
                </a:lnTo>
                <a:lnTo>
                  <a:pt x="8229600" y="0"/>
                </a:lnTo>
                <a:lnTo>
                  <a:pt x="0" y="0"/>
                </a:lnTo>
                <a:lnTo>
                  <a:pt x="0" y="452628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385061"/>
            <a:ext cx="7974330" cy="37343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endParaRPr lang="en-US" sz="2400" spc="-135" dirty="0">
              <a:latin typeface="+mj-lt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35" dirty="0">
                <a:latin typeface="+mj-lt"/>
                <a:cs typeface="Arial"/>
              </a:rPr>
              <a:t>Data </a:t>
            </a:r>
            <a:r>
              <a:rPr sz="2400" spc="-60" dirty="0">
                <a:latin typeface="+mj-lt"/>
                <a:cs typeface="Arial"/>
              </a:rPr>
              <a:t>collection </a:t>
            </a:r>
            <a:r>
              <a:rPr sz="2400" spc="-150" dirty="0">
                <a:latin typeface="+mj-lt"/>
                <a:cs typeface="Arial"/>
              </a:rPr>
              <a:t>means </a:t>
            </a:r>
            <a:r>
              <a:rPr sz="2400" spc="-75" dirty="0">
                <a:latin typeface="+mj-lt"/>
                <a:cs typeface="Arial"/>
              </a:rPr>
              <a:t>adopted </a:t>
            </a:r>
            <a:r>
              <a:rPr sz="2400" spc="-25" dirty="0">
                <a:latin typeface="+mj-lt"/>
                <a:cs typeface="Arial"/>
              </a:rPr>
              <a:t>right </a:t>
            </a:r>
            <a:r>
              <a:rPr sz="2400" spc="-65" dirty="0">
                <a:latin typeface="+mj-lt"/>
                <a:cs typeface="Arial"/>
              </a:rPr>
              <a:t>now </a:t>
            </a:r>
            <a:r>
              <a:rPr sz="2400" spc="-125">
                <a:latin typeface="+mj-lt"/>
                <a:cs typeface="Arial"/>
              </a:rPr>
              <a:t>is </a:t>
            </a:r>
            <a:r>
              <a:rPr sz="2400" spc="-65">
                <a:latin typeface="+mj-lt"/>
                <a:cs typeface="Arial"/>
              </a:rPr>
              <a:t>incredibl</a:t>
            </a:r>
            <a:r>
              <a:rPr lang="en-US" sz="2400" spc="-65" dirty="0">
                <a:latin typeface="+mj-lt"/>
                <a:cs typeface="Arial"/>
              </a:rPr>
              <a:t>y</a:t>
            </a:r>
            <a:r>
              <a:rPr sz="2400" spc="-365">
                <a:latin typeface="+mj-lt"/>
                <a:cs typeface="Arial"/>
              </a:rPr>
              <a:t> </a:t>
            </a:r>
            <a:r>
              <a:rPr sz="2400" spc="-95" dirty="0">
                <a:latin typeface="+mj-lt"/>
                <a:cs typeface="Arial"/>
              </a:rPr>
              <a:t>privacy  </a:t>
            </a:r>
            <a:r>
              <a:rPr sz="2400" spc="-120" dirty="0">
                <a:latin typeface="+mj-lt"/>
                <a:cs typeface="Arial"/>
              </a:rPr>
              <a:t>invasive</a:t>
            </a:r>
            <a:endParaRPr sz="2400" dirty="0">
              <a:latin typeface="+mj-lt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80" dirty="0">
                <a:latin typeface="+mj-lt"/>
                <a:cs typeface="Arial"/>
              </a:rPr>
              <a:t>We</a:t>
            </a:r>
            <a:r>
              <a:rPr sz="2400" spc="-125" dirty="0">
                <a:latin typeface="+mj-lt"/>
                <a:cs typeface="Arial"/>
              </a:rPr>
              <a:t> </a:t>
            </a:r>
            <a:r>
              <a:rPr sz="2400" spc="-120" dirty="0">
                <a:latin typeface="+mj-lt"/>
                <a:cs typeface="Arial"/>
              </a:rPr>
              <a:t>give </a:t>
            </a:r>
            <a:r>
              <a:rPr sz="2400" spc="-40" dirty="0">
                <a:latin typeface="+mj-lt"/>
                <a:cs typeface="Arial"/>
              </a:rPr>
              <a:t>our</a:t>
            </a:r>
            <a:r>
              <a:rPr sz="2400" spc="-130" dirty="0">
                <a:latin typeface="+mj-lt"/>
                <a:cs typeface="Arial"/>
              </a:rPr>
              <a:t> </a:t>
            </a:r>
            <a:r>
              <a:rPr sz="2400" spc="-90" dirty="0">
                <a:latin typeface="+mj-lt"/>
                <a:cs typeface="Arial"/>
              </a:rPr>
              <a:t>data</a:t>
            </a:r>
            <a:r>
              <a:rPr sz="2400" spc="-125" dirty="0">
                <a:latin typeface="+mj-lt"/>
                <a:cs typeface="Arial"/>
              </a:rPr>
              <a:t> </a:t>
            </a:r>
            <a:r>
              <a:rPr sz="2400" spc="-10" dirty="0">
                <a:latin typeface="+mj-lt"/>
                <a:cs typeface="Arial"/>
              </a:rPr>
              <a:t>for</a:t>
            </a:r>
            <a:r>
              <a:rPr sz="2400" spc="-130" dirty="0">
                <a:latin typeface="+mj-lt"/>
                <a:cs typeface="Arial"/>
              </a:rPr>
              <a:t> </a:t>
            </a:r>
            <a:r>
              <a:rPr sz="2400" spc="-55" dirty="0">
                <a:latin typeface="+mj-lt"/>
                <a:cs typeface="Arial"/>
              </a:rPr>
              <a:t>free</a:t>
            </a:r>
            <a:r>
              <a:rPr sz="2400" spc="-114" dirty="0">
                <a:latin typeface="+mj-lt"/>
                <a:cs typeface="Arial"/>
              </a:rPr>
              <a:t> </a:t>
            </a:r>
            <a:r>
              <a:rPr sz="2400" spc="-30" dirty="0">
                <a:latin typeface="+mj-lt"/>
                <a:cs typeface="Arial"/>
              </a:rPr>
              <a:t>in</a:t>
            </a:r>
            <a:r>
              <a:rPr sz="2400" spc="-130" dirty="0">
                <a:latin typeface="+mj-lt"/>
                <a:cs typeface="Arial"/>
              </a:rPr>
              <a:t> </a:t>
            </a:r>
            <a:r>
              <a:rPr sz="2400" spc="-20" dirty="0">
                <a:latin typeface="+mj-lt"/>
                <a:cs typeface="Arial"/>
              </a:rPr>
              <a:t>return</a:t>
            </a:r>
            <a:r>
              <a:rPr sz="2400" spc="-120" dirty="0">
                <a:latin typeface="+mj-lt"/>
                <a:cs typeface="Arial"/>
              </a:rPr>
              <a:t> </a:t>
            </a:r>
            <a:r>
              <a:rPr sz="2400" spc="-5" dirty="0">
                <a:latin typeface="+mj-lt"/>
                <a:cs typeface="Arial"/>
              </a:rPr>
              <a:t>of</a:t>
            </a:r>
            <a:r>
              <a:rPr sz="2400" spc="-130" dirty="0">
                <a:latin typeface="+mj-lt"/>
                <a:cs typeface="Arial"/>
              </a:rPr>
              <a:t> </a:t>
            </a:r>
            <a:r>
              <a:rPr sz="2400" spc="-190" dirty="0">
                <a:latin typeface="+mj-lt"/>
                <a:cs typeface="Arial"/>
              </a:rPr>
              <a:t>a</a:t>
            </a:r>
            <a:r>
              <a:rPr sz="2400" spc="-125" dirty="0">
                <a:latin typeface="+mj-lt"/>
                <a:cs typeface="Arial"/>
              </a:rPr>
              <a:t> </a:t>
            </a:r>
            <a:r>
              <a:rPr sz="2400" spc="-55" dirty="0">
                <a:latin typeface="+mj-lt"/>
                <a:cs typeface="Arial"/>
              </a:rPr>
              <a:t>free</a:t>
            </a:r>
            <a:r>
              <a:rPr sz="2400" spc="-114" dirty="0">
                <a:latin typeface="+mj-lt"/>
                <a:cs typeface="Arial"/>
              </a:rPr>
              <a:t> </a:t>
            </a:r>
            <a:r>
              <a:rPr sz="2400" spc="-110" dirty="0">
                <a:latin typeface="+mj-lt"/>
                <a:cs typeface="Arial"/>
              </a:rPr>
              <a:t>service</a:t>
            </a:r>
            <a:endParaRPr sz="2400" dirty="0">
              <a:latin typeface="+mj-lt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35" dirty="0">
                <a:latin typeface="+mj-lt"/>
                <a:cs typeface="Arial"/>
              </a:rPr>
              <a:t>Latency</a:t>
            </a:r>
            <a:r>
              <a:rPr sz="2400" spc="-130" dirty="0">
                <a:latin typeface="+mj-lt"/>
                <a:cs typeface="Arial"/>
              </a:rPr>
              <a:t> </a:t>
            </a:r>
            <a:r>
              <a:rPr sz="2400" spc="-165" dirty="0">
                <a:latin typeface="+mj-lt"/>
                <a:cs typeface="Arial"/>
              </a:rPr>
              <a:t>issues</a:t>
            </a:r>
            <a:endParaRPr sz="2400" dirty="0">
              <a:latin typeface="+mj-lt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25" dirty="0">
                <a:latin typeface="+mj-lt"/>
                <a:cs typeface="Arial"/>
              </a:rPr>
              <a:t>High </a:t>
            </a:r>
            <a:r>
              <a:rPr sz="2400" spc="-65" dirty="0">
                <a:latin typeface="+mj-lt"/>
                <a:cs typeface="Arial"/>
              </a:rPr>
              <a:t>transfer</a:t>
            </a:r>
            <a:r>
              <a:rPr sz="2400" spc="-135" dirty="0">
                <a:latin typeface="+mj-lt"/>
                <a:cs typeface="Arial"/>
              </a:rPr>
              <a:t> </a:t>
            </a:r>
            <a:r>
              <a:rPr sz="2400" spc="-140" dirty="0">
                <a:latin typeface="+mj-lt"/>
                <a:cs typeface="Arial"/>
              </a:rPr>
              <a:t>costs</a:t>
            </a:r>
            <a:endParaRPr sz="2400" dirty="0">
              <a:latin typeface="+mj-lt"/>
              <a:cs typeface="Arial"/>
            </a:endParaRPr>
          </a:p>
          <a:p>
            <a:pPr marL="355600" marR="11620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14" dirty="0">
                <a:latin typeface="+mj-lt"/>
                <a:cs typeface="Arial"/>
              </a:rPr>
              <a:t>Centralized </a:t>
            </a:r>
            <a:r>
              <a:rPr sz="2400" spc="-80" dirty="0">
                <a:latin typeface="+mj-lt"/>
                <a:cs typeface="Arial"/>
              </a:rPr>
              <a:t>ownership </a:t>
            </a:r>
            <a:r>
              <a:rPr sz="2400" spc="-155" dirty="0">
                <a:latin typeface="+mj-lt"/>
                <a:cs typeface="Arial"/>
              </a:rPr>
              <a:t>(Users </a:t>
            </a:r>
            <a:r>
              <a:rPr sz="2400" spc="-20" dirty="0">
                <a:latin typeface="+mj-lt"/>
                <a:cs typeface="Arial"/>
              </a:rPr>
              <a:t>don’t </a:t>
            </a:r>
            <a:r>
              <a:rPr sz="2400" spc="-55" dirty="0">
                <a:latin typeface="+mj-lt"/>
                <a:cs typeface="Arial"/>
              </a:rPr>
              <a:t>participate </a:t>
            </a:r>
            <a:r>
              <a:rPr sz="2400" spc="-30">
                <a:latin typeface="+mj-lt"/>
                <a:cs typeface="Arial"/>
              </a:rPr>
              <a:t>in the</a:t>
            </a:r>
            <a:r>
              <a:rPr lang="en-US" sz="2400" spc="-30" dirty="0">
                <a:latin typeface="+mj-lt"/>
                <a:cs typeface="Arial"/>
              </a:rPr>
              <a:t> </a:t>
            </a:r>
            <a:r>
              <a:rPr sz="2400" spc="-45">
                <a:latin typeface="+mj-lt"/>
                <a:cs typeface="Arial"/>
              </a:rPr>
              <a:t>current  </a:t>
            </a:r>
            <a:r>
              <a:rPr sz="2400" spc="-130" dirty="0">
                <a:latin typeface="+mj-lt"/>
                <a:cs typeface="Arial"/>
              </a:rPr>
              <a:t>system)</a:t>
            </a:r>
            <a:endParaRPr sz="2400" dirty="0">
              <a:latin typeface="+mj-lt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45" dirty="0">
                <a:latin typeface="+mj-lt"/>
                <a:cs typeface="Arial"/>
              </a:rPr>
              <a:t>Very </a:t>
            </a:r>
            <a:r>
              <a:rPr sz="2400" spc="-20" dirty="0">
                <a:latin typeface="+mj-lt"/>
                <a:cs typeface="Arial"/>
              </a:rPr>
              <a:t>limited </a:t>
            </a:r>
            <a:r>
              <a:rPr sz="2400" spc="-90" dirty="0">
                <a:latin typeface="+mj-lt"/>
                <a:cs typeface="Arial"/>
              </a:rPr>
              <a:t>data </a:t>
            </a:r>
            <a:r>
              <a:rPr sz="2400" spc="-10" dirty="0">
                <a:latin typeface="+mj-lt"/>
                <a:cs typeface="Arial"/>
              </a:rPr>
              <a:t>for </a:t>
            </a:r>
            <a:r>
              <a:rPr sz="2400" spc="-85" dirty="0">
                <a:latin typeface="+mj-lt"/>
                <a:cs typeface="Arial"/>
              </a:rPr>
              <a:t>healthcare</a:t>
            </a:r>
            <a:r>
              <a:rPr sz="2400" spc="-390" dirty="0">
                <a:latin typeface="+mj-lt"/>
                <a:cs typeface="Arial"/>
              </a:rPr>
              <a:t> </a:t>
            </a:r>
            <a:r>
              <a:rPr sz="2400" spc="-125" dirty="0">
                <a:latin typeface="+mj-lt"/>
                <a:cs typeface="Arial"/>
              </a:rPr>
              <a:t>research</a:t>
            </a:r>
            <a:endParaRPr sz="2400" dirty="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790601"/>
          </a:xfrm>
          <a:prstGeom prst="rect">
            <a:avLst/>
          </a:prstGeom>
          <a:solidFill>
            <a:srgbClr val="1F487C"/>
          </a:solidFill>
        </p:spPr>
        <p:txBody>
          <a:bodyPr vert="horz" wrap="square" lIns="0" tIns="234315" rIns="0" bIns="0" rtlCol="0">
            <a:spAutoFit/>
          </a:bodyPr>
          <a:lstStyle/>
          <a:p>
            <a:pPr marL="186690">
              <a:lnSpc>
                <a:spcPct val="100000"/>
              </a:lnSpc>
              <a:spcBef>
                <a:spcPts val="1845"/>
              </a:spcBef>
            </a:pPr>
            <a:r>
              <a:rPr lang="en-US" sz="3600" spc="-210" dirty="0">
                <a:latin typeface="Source Code Pro Semibold"/>
              </a:rPr>
              <a:t>Current Issues</a:t>
            </a:r>
            <a:endParaRPr sz="3600" dirty="0">
              <a:latin typeface="Source Code Pro Semi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280"/>
                </a:moveTo>
                <a:lnTo>
                  <a:pt x="8229600" y="4526280"/>
                </a:lnTo>
                <a:lnTo>
                  <a:pt x="8229600" y="0"/>
                </a:lnTo>
                <a:lnTo>
                  <a:pt x="0" y="0"/>
                </a:lnTo>
                <a:lnTo>
                  <a:pt x="0" y="452628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613661"/>
            <a:ext cx="7974330" cy="5121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81000">
              <a:buClr>
                <a:srgbClr val="9282AB"/>
              </a:buClr>
              <a:buSzPts val="2400"/>
              <a:buChar char="●"/>
            </a:pPr>
            <a:r>
              <a:rPr lang="en-US" sz="2400" dirty="0"/>
              <a:t>Privacy</a:t>
            </a:r>
            <a:r>
              <a:rPr lang="en-US" sz="2400" b="0" dirty="0"/>
              <a:t> </a:t>
            </a:r>
            <a:r>
              <a:rPr lang="en-US" sz="2400" dirty="0"/>
              <a:t>Concerns</a:t>
            </a:r>
            <a:endParaRPr lang="en-US" sz="2000" dirty="0"/>
          </a:p>
          <a:p>
            <a:pPr marL="914400" lvl="1" indent="-355600">
              <a:buClr>
                <a:srgbClr val="9282AB"/>
              </a:buClr>
              <a:buSzPts val="2000"/>
              <a:buChar char="○"/>
            </a:pPr>
            <a:r>
              <a:rPr lang="en-US" sz="2000" b="0" dirty="0"/>
              <a:t>We don’t have control over the data we generate!</a:t>
            </a:r>
            <a:endParaRPr lang="en-US" sz="2000" dirty="0"/>
          </a:p>
          <a:p>
            <a:pPr marL="76200" lvl="0">
              <a:buClr>
                <a:srgbClr val="9282AB"/>
              </a:buClr>
              <a:buSzPts val="2400"/>
            </a:pPr>
            <a:endParaRPr lang="en-US" sz="2400" b="0" dirty="0"/>
          </a:p>
          <a:p>
            <a:pPr marL="457200" lvl="0" indent="-381000">
              <a:buClr>
                <a:srgbClr val="9282AB"/>
              </a:buClr>
              <a:buSzPts val="2400"/>
              <a:buChar char="●"/>
            </a:pPr>
            <a:r>
              <a:rPr lang="en-US" sz="2400" b="0" dirty="0"/>
              <a:t>We are losing one source of natural income</a:t>
            </a:r>
          </a:p>
          <a:p>
            <a:pPr marL="876300" lvl="1" indent="-342900">
              <a:buClr>
                <a:srgbClr val="9282AB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2400" dirty="0"/>
              <a:t>Data is our natural resource and we own it</a:t>
            </a:r>
            <a:endParaRPr lang="en-US" sz="2400" b="0" dirty="0"/>
          </a:p>
          <a:p>
            <a:pPr marL="76200" lvl="0">
              <a:buClr>
                <a:srgbClr val="9282AB"/>
              </a:buClr>
              <a:buSzPts val="2400"/>
            </a:pPr>
            <a:endParaRPr lang="en-US" sz="2400" b="0" dirty="0"/>
          </a:p>
          <a:p>
            <a:pPr marL="457200" lvl="0" indent="-381000">
              <a:buClr>
                <a:srgbClr val="9282AB"/>
              </a:buClr>
              <a:buSzPts val="2400"/>
              <a:buChar char="●"/>
            </a:pPr>
            <a:r>
              <a:rPr lang="en-US" sz="2400" dirty="0"/>
              <a:t>Sensitive Product Problem</a:t>
            </a:r>
            <a:r>
              <a:rPr lang="en-US" sz="2400" b="0" dirty="0"/>
              <a:t> - some services are creepy</a:t>
            </a:r>
          </a:p>
          <a:p>
            <a:pPr marL="876300" lvl="1" indent="-342900">
              <a:buClr>
                <a:srgbClr val="9282AB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2400" b="0" dirty="0"/>
              <a:t>High risks of theft, embarrassment, resale ……</a:t>
            </a:r>
            <a:r>
              <a:rPr lang="en-US" sz="2400" b="0" dirty="0" err="1"/>
              <a:t>etc</a:t>
            </a:r>
            <a:endParaRPr lang="en-US" sz="2400" b="0" dirty="0"/>
          </a:p>
          <a:p>
            <a:pPr marL="876300" lvl="1" indent="-342900">
              <a:buClr>
                <a:srgbClr val="9282AB"/>
              </a:buClr>
              <a:buSzPts val="2400"/>
              <a:buFont typeface="Courier New" panose="02070309020205020404" pitchFamily="49" charset="0"/>
              <a:buChar char="o"/>
            </a:pPr>
            <a:endParaRPr lang="en-US" sz="2400" b="0" dirty="0"/>
          </a:p>
          <a:p>
            <a:pPr marL="457200" lvl="0" indent="-381000">
              <a:buClr>
                <a:srgbClr val="9282AB"/>
              </a:buClr>
              <a:buSzPts val="2400"/>
              <a:buChar char="●"/>
            </a:pPr>
            <a:r>
              <a:rPr lang="en-US" sz="2400" b="0" dirty="0"/>
              <a:t>Centralized control by Big</a:t>
            </a:r>
            <a:r>
              <a:rPr lang="en-US" sz="2400" dirty="0"/>
              <a:t> Tech Giants</a:t>
            </a:r>
            <a:endParaRPr lang="en-US" sz="2400" b="0" dirty="0"/>
          </a:p>
          <a:p>
            <a:pPr marL="876300" lvl="1" indent="-342900">
              <a:buClr>
                <a:srgbClr val="9282AB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2400" dirty="0"/>
              <a:t>All of our data are controlled by tech giants like google, </a:t>
            </a:r>
            <a:r>
              <a:rPr lang="en-US" sz="2400" dirty="0" err="1"/>
              <a:t>facebook</a:t>
            </a:r>
            <a:endParaRPr lang="en-US" sz="2400" b="0" dirty="0"/>
          </a:p>
          <a:p>
            <a:pPr marL="533400" lvl="1">
              <a:buClr>
                <a:srgbClr val="9282AB"/>
              </a:buClr>
              <a:buSzPts val="2400"/>
            </a:pPr>
            <a:endParaRPr lang="en-US" sz="2400" b="0" dirty="0"/>
          </a:p>
          <a:p>
            <a:pPr marL="76200" lvl="0">
              <a:buClr>
                <a:srgbClr val="9282AB"/>
              </a:buClr>
              <a:buSzPts val="2400"/>
            </a:pP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59312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790601"/>
          </a:xfrm>
          <a:prstGeom prst="rect">
            <a:avLst/>
          </a:prstGeom>
          <a:solidFill>
            <a:srgbClr val="1F487C"/>
          </a:solidFill>
        </p:spPr>
        <p:txBody>
          <a:bodyPr vert="horz" wrap="square" lIns="0" tIns="234315" rIns="0" bIns="0" rtlCol="0">
            <a:spAutoFit/>
          </a:bodyPr>
          <a:lstStyle/>
          <a:p>
            <a:pPr marL="186690">
              <a:lnSpc>
                <a:spcPct val="100000"/>
              </a:lnSpc>
              <a:spcBef>
                <a:spcPts val="1845"/>
              </a:spcBef>
            </a:pPr>
            <a:r>
              <a:rPr lang="en-US" sz="3600" spc="-210" dirty="0">
                <a:latin typeface="Source Code Pro Semibold"/>
              </a:rPr>
              <a:t>How can we solve this?</a:t>
            </a:r>
            <a:endParaRPr sz="3600" dirty="0">
              <a:latin typeface="Source Code Pro Semi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280"/>
                </a:moveTo>
                <a:lnTo>
                  <a:pt x="8229600" y="4526280"/>
                </a:lnTo>
                <a:lnTo>
                  <a:pt x="8229600" y="0"/>
                </a:lnTo>
                <a:lnTo>
                  <a:pt x="0" y="0"/>
                </a:lnTo>
                <a:lnTo>
                  <a:pt x="0" y="452628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613661"/>
            <a:ext cx="7974330" cy="5121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81000">
              <a:buClr>
                <a:srgbClr val="9282AB"/>
              </a:buClr>
              <a:buSzPts val="2400"/>
              <a:buChar char="●"/>
            </a:pPr>
            <a:r>
              <a:rPr lang="en-US" sz="2400" dirty="0"/>
              <a:t>Enhance user privacy</a:t>
            </a:r>
            <a:endParaRPr lang="en-US" sz="2000" dirty="0"/>
          </a:p>
          <a:p>
            <a:pPr marL="914400" lvl="1" indent="-355600">
              <a:buClr>
                <a:srgbClr val="9282AB"/>
              </a:buClr>
              <a:buSzPts val="2000"/>
              <a:buChar char="○"/>
            </a:pPr>
            <a:r>
              <a:rPr lang="en-US" sz="2000" b="0" dirty="0"/>
              <a:t>We should control our data</a:t>
            </a:r>
            <a:endParaRPr lang="en-US" sz="2000" dirty="0"/>
          </a:p>
          <a:p>
            <a:pPr marL="76200" lvl="0">
              <a:buClr>
                <a:srgbClr val="9282AB"/>
              </a:buClr>
              <a:buSzPts val="2400"/>
            </a:pPr>
            <a:endParaRPr lang="en-US" sz="2400" b="0" dirty="0"/>
          </a:p>
          <a:p>
            <a:pPr marL="457200" lvl="0" indent="-381000">
              <a:buClr>
                <a:srgbClr val="9282AB"/>
              </a:buClr>
              <a:buSzPts val="2400"/>
              <a:buChar char="●"/>
            </a:pPr>
            <a:r>
              <a:rPr lang="en-US" sz="2400" b="0" dirty="0"/>
              <a:t>We should be </a:t>
            </a:r>
            <a:r>
              <a:rPr lang="en-US" sz="2400" dirty="0"/>
              <a:t>rewarded for the data we own</a:t>
            </a:r>
            <a:endParaRPr lang="en-US" sz="2400" b="0" dirty="0"/>
          </a:p>
          <a:p>
            <a:pPr marL="876300" lvl="1" indent="-342900">
              <a:buClr>
                <a:srgbClr val="9282AB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2400" b="0" dirty="0"/>
              <a:t>Reward</a:t>
            </a:r>
            <a:r>
              <a:rPr lang="en-US" sz="2400" dirty="0"/>
              <a:t>s based on data quality and quantity</a:t>
            </a:r>
            <a:endParaRPr lang="en-US" sz="2400" b="0" dirty="0"/>
          </a:p>
          <a:p>
            <a:pPr marL="76200" lvl="0">
              <a:buClr>
                <a:srgbClr val="9282AB"/>
              </a:buClr>
              <a:buSzPts val="2400"/>
            </a:pPr>
            <a:endParaRPr lang="en-US" sz="2400" b="0" dirty="0"/>
          </a:p>
          <a:p>
            <a:pPr marL="457200" lvl="0" indent="-381000">
              <a:buClr>
                <a:srgbClr val="9282AB"/>
              </a:buClr>
              <a:buSzPts val="2400"/>
              <a:buChar char="●"/>
            </a:pPr>
            <a:r>
              <a:rPr lang="en-US" sz="2400" b="0" dirty="0"/>
              <a:t>Decentralized power</a:t>
            </a:r>
          </a:p>
          <a:p>
            <a:pPr marL="876300" lvl="1" indent="-342900">
              <a:buClr>
                <a:srgbClr val="9282AB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2400" dirty="0"/>
              <a:t>Everyone has control over their data</a:t>
            </a:r>
            <a:endParaRPr lang="en-US" sz="2400" b="0" dirty="0"/>
          </a:p>
          <a:p>
            <a:pPr marL="876300" lvl="1" indent="-342900">
              <a:buClr>
                <a:srgbClr val="9282AB"/>
              </a:buClr>
              <a:buSzPts val="2400"/>
              <a:buFont typeface="Courier New" panose="02070309020205020404" pitchFamily="49" charset="0"/>
              <a:buChar char="o"/>
            </a:pPr>
            <a:endParaRPr lang="en-US" sz="2400" b="0" dirty="0"/>
          </a:p>
          <a:p>
            <a:pPr marL="457200" lvl="0" indent="-381000">
              <a:buClr>
                <a:srgbClr val="9282AB"/>
              </a:buClr>
              <a:buSzPts val="2400"/>
              <a:buChar char="●"/>
            </a:pPr>
            <a:r>
              <a:rPr lang="en-US" sz="2400" dirty="0"/>
              <a:t>Enhance production of sensitive products/models</a:t>
            </a:r>
            <a:endParaRPr lang="en-US" sz="2400" b="0" dirty="0"/>
          </a:p>
          <a:p>
            <a:pPr marL="876300" lvl="1" indent="-342900">
              <a:buClr>
                <a:srgbClr val="9282AB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2400" dirty="0"/>
              <a:t>Enhanced privacy would make it easier to collect data related to sensitive fields like healthcare</a:t>
            </a:r>
            <a:endParaRPr lang="en-US" sz="2400" b="0" dirty="0"/>
          </a:p>
          <a:p>
            <a:pPr marL="533400" lvl="1">
              <a:buClr>
                <a:srgbClr val="9282AB"/>
              </a:buClr>
              <a:buSzPts val="2400"/>
            </a:pPr>
            <a:endParaRPr lang="en-US" sz="2400" b="0" dirty="0"/>
          </a:p>
          <a:p>
            <a:pPr marL="76200" lvl="0">
              <a:buClr>
                <a:srgbClr val="9282AB"/>
              </a:buClr>
              <a:buSzPts val="2400"/>
            </a:pP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83708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756617"/>
          </a:xfrm>
          <a:prstGeom prst="rect">
            <a:avLst/>
          </a:prstGeom>
          <a:solidFill>
            <a:srgbClr val="1F487C"/>
          </a:solidFill>
        </p:spPr>
        <p:txBody>
          <a:bodyPr vert="horz" wrap="square" lIns="0" tIns="200660" rIns="0" bIns="0" rtlCol="0">
            <a:spAutoFit/>
          </a:bodyPr>
          <a:lstStyle/>
          <a:p>
            <a:pPr marL="1388745">
              <a:lnSpc>
                <a:spcPct val="100000"/>
              </a:lnSpc>
              <a:spcBef>
                <a:spcPts val="1580"/>
              </a:spcBef>
            </a:pPr>
            <a:r>
              <a:rPr lang="en-US" sz="3600" spc="-260" dirty="0">
                <a:latin typeface="Source Code Pro Semibold"/>
              </a:rPr>
              <a:t>Ingredients for the solution</a:t>
            </a:r>
            <a:endParaRPr sz="3600" spc="-254" dirty="0">
              <a:latin typeface="Source Code Pro Semi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8659" y="1824227"/>
            <a:ext cx="3253740" cy="1985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81600" y="1752600"/>
            <a:ext cx="2895600" cy="198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" y="4343400"/>
            <a:ext cx="3276600" cy="1819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59679" y="4343400"/>
            <a:ext cx="2941320" cy="1828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4540" y="1465834"/>
            <a:ext cx="5571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09135" algn="l"/>
              </a:tabLst>
            </a:pPr>
            <a:r>
              <a:rPr sz="1800" b="1" spc="-250" dirty="0">
                <a:solidFill>
                  <a:srgbClr val="1F487C"/>
                </a:solidFill>
                <a:latin typeface="Trebuchet MS"/>
                <a:cs typeface="Trebuchet MS"/>
              </a:rPr>
              <a:t>F</a:t>
            </a:r>
            <a:r>
              <a:rPr sz="1800" b="1" spc="-130" dirty="0">
                <a:solidFill>
                  <a:srgbClr val="1F487C"/>
                </a:solidFill>
                <a:latin typeface="Trebuchet MS"/>
                <a:cs typeface="Trebuchet MS"/>
              </a:rPr>
              <a:t>e</a:t>
            </a:r>
            <a:r>
              <a:rPr sz="1800" b="1" spc="-80" dirty="0">
                <a:solidFill>
                  <a:srgbClr val="1F487C"/>
                </a:solidFill>
                <a:latin typeface="Trebuchet MS"/>
                <a:cs typeface="Trebuchet MS"/>
              </a:rPr>
              <a:t>d</a:t>
            </a:r>
            <a:r>
              <a:rPr sz="1800" b="1" spc="-130" dirty="0">
                <a:solidFill>
                  <a:srgbClr val="1F487C"/>
                </a:solidFill>
                <a:latin typeface="Trebuchet MS"/>
                <a:cs typeface="Trebuchet MS"/>
              </a:rPr>
              <a:t>e</a:t>
            </a:r>
            <a:r>
              <a:rPr sz="1800" b="1" spc="-175" dirty="0">
                <a:solidFill>
                  <a:srgbClr val="1F487C"/>
                </a:solidFill>
                <a:latin typeface="Trebuchet MS"/>
                <a:cs typeface="Trebuchet MS"/>
              </a:rPr>
              <a:t>r</a:t>
            </a:r>
            <a:r>
              <a:rPr sz="1800" b="1" spc="-100" dirty="0">
                <a:solidFill>
                  <a:srgbClr val="1F487C"/>
                </a:solidFill>
                <a:latin typeface="Trebuchet MS"/>
                <a:cs typeface="Trebuchet MS"/>
              </a:rPr>
              <a:t>a</a:t>
            </a:r>
            <a:r>
              <a:rPr sz="1800" b="1" spc="-114" dirty="0">
                <a:solidFill>
                  <a:srgbClr val="1F487C"/>
                </a:solidFill>
                <a:latin typeface="Trebuchet MS"/>
                <a:cs typeface="Trebuchet MS"/>
              </a:rPr>
              <a:t>t</a:t>
            </a:r>
            <a:r>
              <a:rPr sz="1800" b="1" spc="-140" dirty="0">
                <a:solidFill>
                  <a:srgbClr val="1F487C"/>
                </a:solidFill>
                <a:latin typeface="Trebuchet MS"/>
                <a:cs typeface="Trebuchet MS"/>
              </a:rPr>
              <a:t>e</a:t>
            </a:r>
            <a:r>
              <a:rPr sz="1800" b="1" spc="-80" dirty="0">
                <a:solidFill>
                  <a:srgbClr val="1F487C"/>
                </a:solidFill>
                <a:latin typeface="Trebuchet MS"/>
                <a:cs typeface="Trebuchet MS"/>
              </a:rPr>
              <a:t>d</a:t>
            </a:r>
            <a:r>
              <a:rPr sz="1800" b="1" spc="-170" dirty="0">
                <a:solidFill>
                  <a:srgbClr val="1F487C"/>
                </a:solidFill>
                <a:latin typeface="Trebuchet MS"/>
                <a:cs typeface="Trebuchet MS"/>
              </a:rPr>
              <a:t> </a:t>
            </a:r>
            <a:r>
              <a:rPr sz="1800" b="1" spc="-245" dirty="0">
                <a:solidFill>
                  <a:srgbClr val="1F487C"/>
                </a:solidFill>
                <a:latin typeface="Trebuchet MS"/>
                <a:cs typeface="Trebuchet MS"/>
              </a:rPr>
              <a:t>L</a:t>
            </a:r>
            <a:r>
              <a:rPr sz="1800" b="1" spc="-130" dirty="0">
                <a:solidFill>
                  <a:srgbClr val="1F487C"/>
                </a:solidFill>
                <a:latin typeface="Trebuchet MS"/>
                <a:cs typeface="Trebuchet MS"/>
              </a:rPr>
              <a:t>e</a:t>
            </a:r>
            <a:r>
              <a:rPr sz="1800" b="1" spc="-95" dirty="0">
                <a:solidFill>
                  <a:srgbClr val="1F487C"/>
                </a:solidFill>
                <a:latin typeface="Trebuchet MS"/>
                <a:cs typeface="Trebuchet MS"/>
              </a:rPr>
              <a:t>arni</a:t>
            </a:r>
            <a:r>
              <a:rPr sz="1800" b="1" spc="-114" dirty="0">
                <a:solidFill>
                  <a:srgbClr val="1F487C"/>
                </a:solidFill>
                <a:latin typeface="Trebuchet MS"/>
                <a:cs typeface="Trebuchet MS"/>
              </a:rPr>
              <a:t>n</a:t>
            </a:r>
            <a:r>
              <a:rPr sz="1800" b="1" spc="-55" dirty="0">
                <a:solidFill>
                  <a:srgbClr val="1F487C"/>
                </a:solidFill>
                <a:latin typeface="Trebuchet MS"/>
                <a:cs typeface="Trebuchet MS"/>
              </a:rPr>
              <a:t>g</a:t>
            </a:r>
            <a:r>
              <a:rPr sz="1800" b="1" dirty="0">
                <a:solidFill>
                  <a:srgbClr val="1F487C"/>
                </a:solidFill>
                <a:latin typeface="Trebuchet MS"/>
                <a:cs typeface="Trebuchet MS"/>
              </a:rPr>
              <a:t>	</a:t>
            </a:r>
            <a:r>
              <a:rPr sz="1800" b="1" spc="-95" dirty="0">
                <a:solidFill>
                  <a:srgbClr val="1F487C"/>
                </a:solidFill>
                <a:latin typeface="Trebuchet MS"/>
                <a:cs typeface="Trebuchet MS"/>
              </a:rPr>
              <a:t>Bloc</a:t>
            </a:r>
            <a:r>
              <a:rPr sz="1800" b="1" spc="-110" dirty="0">
                <a:solidFill>
                  <a:srgbClr val="1F487C"/>
                </a:solidFill>
                <a:latin typeface="Trebuchet MS"/>
                <a:cs typeface="Trebuchet MS"/>
              </a:rPr>
              <a:t>kChain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61228" y="3981069"/>
            <a:ext cx="1307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5" dirty="0">
                <a:solidFill>
                  <a:srgbClr val="1F487C"/>
                </a:solidFill>
                <a:latin typeface="Trebuchet MS"/>
                <a:cs typeface="Trebuchet MS"/>
              </a:rPr>
              <a:t>Cryp</a:t>
            </a:r>
            <a:r>
              <a:rPr sz="1800" b="1" spc="-110" dirty="0">
                <a:solidFill>
                  <a:srgbClr val="1F487C"/>
                </a:solidFill>
                <a:latin typeface="Trebuchet MS"/>
                <a:cs typeface="Trebuchet MS"/>
              </a:rPr>
              <a:t>t</a:t>
            </a:r>
            <a:r>
              <a:rPr sz="1800" b="1" spc="-85" dirty="0">
                <a:solidFill>
                  <a:srgbClr val="1F487C"/>
                </a:solidFill>
                <a:latin typeface="Trebuchet MS"/>
                <a:cs typeface="Trebuchet MS"/>
              </a:rPr>
              <a:t>og</a:t>
            </a:r>
            <a:r>
              <a:rPr sz="1800" b="1" spc="-110" dirty="0">
                <a:solidFill>
                  <a:srgbClr val="1F487C"/>
                </a:solidFill>
                <a:latin typeface="Trebuchet MS"/>
                <a:cs typeface="Trebuchet MS"/>
              </a:rPr>
              <a:t>r</a:t>
            </a:r>
            <a:r>
              <a:rPr sz="1800" b="1" spc="-85" dirty="0">
                <a:solidFill>
                  <a:srgbClr val="1F487C"/>
                </a:solidFill>
                <a:latin typeface="Trebuchet MS"/>
                <a:cs typeface="Trebuchet MS"/>
              </a:rPr>
              <a:t>ap</a:t>
            </a:r>
            <a:r>
              <a:rPr sz="1800" b="1" spc="-120" dirty="0">
                <a:solidFill>
                  <a:srgbClr val="1F487C"/>
                </a:solidFill>
                <a:latin typeface="Trebuchet MS"/>
                <a:cs typeface="Trebuchet MS"/>
              </a:rPr>
              <a:t>h</a:t>
            </a:r>
            <a:r>
              <a:rPr sz="1800" b="1" spc="-110" dirty="0">
                <a:solidFill>
                  <a:srgbClr val="1F487C"/>
                </a:solidFill>
                <a:latin typeface="Trebuchet MS"/>
                <a:cs typeface="Trebuchet MS"/>
              </a:rPr>
              <a:t>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540" y="3992626"/>
            <a:ext cx="17075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0" dirty="0">
                <a:solidFill>
                  <a:srgbClr val="1F487C"/>
                </a:solidFill>
                <a:latin typeface="Trebuchet MS"/>
                <a:cs typeface="Trebuchet MS"/>
              </a:rPr>
              <a:t>Internet </a:t>
            </a:r>
            <a:r>
              <a:rPr sz="1800" b="1" spc="-75" dirty="0">
                <a:solidFill>
                  <a:srgbClr val="1F487C"/>
                </a:solidFill>
                <a:latin typeface="Trebuchet MS"/>
                <a:cs typeface="Trebuchet MS"/>
              </a:rPr>
              <a:t>of</a:t>
            </a:r>
            <a:r>
              <a:rPr sz="1800" b="1" spc="-245" dirty="0">
                <a:solidFill>
                  <a:srgbClr val="1F487C"/>
                </a:solidFill>
                <a:latin typeface="Trebuchet MS"/>
                <a:cs typeface="Trebuchet MS"/>
              </a:rPr>
              <a:t> </a:t>
            </a:r>
            <a:r>
              <a:rPr sz="1800" b="1" spc="-105" dirty="0">
                <a:solidFill>
                  <a:srgbClr val="1F487C"/>
                </a:solidFill>
                <a:latin typeface="Trebuchet MS"/>
                <a:cs typeface="Trebuchet MS"/>
              </a:rPr>
              <a:t>Things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65192" y="3003930"/>
            <a:ext cx="215265" cy="228600"/>
          </a:xfrm>
          <a:custGeom>
            <a:avLst/>
            <a:gdLst/>
            <a:ahLst/>
            <a:cxnLst/>
            <a:rect l="l" t="t" r="r" b="b"/>
            <a:pathLst>
              <a:path w="215264" h="228600">
                <a:moveTo>
                  <a:pt x="215137" y="0"/>
                </a:moveTo>
                <a:lnTo>
                  <a:pt x="0" y="0"/>
                </a:lnTo>
                <a:lnTo>
                  <a:pt x="0" y="228473"/>
                </a:lnTo>
                <a:lnTo>
                  <a:pt x="215137" y="228473"/>
                </a:lnTo>
                <a:lnTo>
                  <a:pt x="2151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36720" y="2788792"/>
            <a:ext cx="672465" cy="215265"/>
          </a:xfrm>
          <a:custGeom>
            <a:avLst/>
            <a:gdLst/>
            <a:ahLst/>
            <a:cxnLst/>
            <a:rect l="l" t="t" r="r" b="b"/>
            <a:pathLst>
              <a:path w="672464" h="215264">
                <a:moveTo>
                  <a:pt x="672083" y="0"/>
                </a:moveTo>
                <a:lnTo>
                  <a:pt x="0" y="0"/>
                </a:lnTo>
                <a:lnTo>
                  <a:pt x="0" y="215137"/>
                </a:lnTo>
                <a:lnTo>
                  <a:pt x="672083" y="215137"/>
                </a:lnTo>
                <a:lnTo>
                  <a:pt x="6720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65192" y="2560320"/>
            <a:ext cx="215265" cy="228600"/>
          </a:xfrm>
          <a:custGeom>
            <a:avLst/>
            <a:gdLst/>
            <a:ahLst/>
            <a:cxnLst/>
            <a:rect l="l" t="t" r="r" b="b"/>
            <a:pathLst>
              <a:path w="215264" h="228600">
                <a:moveTo>
                  <a:pt x="215137" y="0"/>
                </a:moveTo>
                <a:lnTo>
                  <a:pt x="0" y="0"/>
                </a:lnTo>
                <a:lnTo>
                  <a:pt x="0" y="228472"/>
                </a:lnTo>
                <a:lnTo>
                  <a:pt x="215137" y="228472"/>
                </a:lnTo>
                <a:lnTo>
                  <a:pt x="2151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36720" y="2560320"/>
            <a:ext cx="672465" cy="672465"/>
          </a:xfrm>
          <a:custGeom>
            <a:avLst/>
            <a:gdLst/>
            <a:ahLst/>
            <a:cxnLst/>
            <a:rect l="l" t="t" r="r" b="b"/>
            <a:pathLst>
              <a:path w="672464" h="672464">
                <a:moveTo>
                  <a:pt x="0" y="228472"/>
                </a:moveTo>
                <a:lnTo>
                  <a:pt x="228472" y="228472"/>
                </a:lnTo>
                <a:lnTo>
                  <a:pt x="228472" y="0"/>
                </a:lnTo>
                <a:lnTo>
                  <a:pt x="443610" y="0"/>
                </a:lnTo>
                <a:lnTo>
                  <a:pt x="443610" y="228472"/>
                </a:lnTo>
                <a:lnTo>
                  <a:pt x="672083" y="228472"/>
                </a:lnTo>
                <a:lnTo>
                  <a:pt x="672083" y="443610"/>
                </a:lnTo>
                <a:lnTo>
                  <a:pt x="443610" y="443610"/>
                </a:lnTo>
                <a:lnTo>
                  <a:pt x="443610" y="672083"/>
                </a:lnTo>
                <a:lnTo>
                  <a:pt x="228472" y="672083"/>
                </a:lnTo>
                <a:lnTo>
                  <a:pt x="228472" y="443610"/>
                </a:lnTo>
                <a:lnTo>
                  <a:pt x="0" y="443610"/>
                </a:lnTo>
                <a:lnTo>
                  <a:pt x="0" y="22847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65192" y="5213730"/>
            <a:ext cx="215265" cy="228600"/>
          </a:xfrm>
          <a:custGeom>
            <a:avLst/>
            <a:gdLst/>
            <a:ahLst/>
            <a:cxnLst/>
            <a:rect l="l" t="t" r="r" b="b"/>
            <a:pathLst>
              <a:path w="215264" h="228600">
                <a:moveTo>
                  <a:pt x="215137" y="0"/>
                </a:moveTo>
                <a:lnTo>
                  <a:pt x="0" y="0"/>
                </a:lnTo>
                <a:lnTo>
                  <a:pt x="0" y="228473"/>
                </a:lnTo>
                <a:lnTo>
                  <a:pt x="215137" y="228473"/>
                </a:lnTo>
                <a:lnTo>
                  <a:pt x="2151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36720" y="4998592"/>
            <a:ext cx="672465" cy="215265"/>
          </a:xfrm>
          <a:custGeom>
            <a:avLst/>
            <a:gdLst/>
            <a:ahLst/>
            <a:cxnLst/>
            <a:rect l="l" t="t" r="r" b="b"/>
            <a:pathLst>
              <a:path w="672464" h="215264">
                <a:moveTo>
                  <a:pt x="672083" y="0"/>
                </a:moveTo>
                <a:lnTo>
                  <a:pt x="0" y="0"/>
                </a:lnTo>
                <a:lnTo>
                  <a:pt x="0" y="215137"/>
                </a:lnTo>
                <a:lnTo>
                  <a:pt x="672083" y="215137"/>
                </a:lnTo>
                <a:lnTo>
                  <a:pt x="6720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65192" y="4770120"/>
            <a:ext cx="215265" cy="228600"/>
          </a:xfrm>
          <a:custGeom>
            <a:avLst/>
            <a:gdLst/>
            <a:ahLst/>
            <a:cxnLst/>
            <a:rect l="l" t="t" r="r" b="b"/>
            <a:pathLst>
              <a:path w="215264" h="228600">
                <a:moveTo>
                  <a:pt x="215137" y="0"/>
                </a:moveTo>
                <a:lnTo>
                  <a:pt x="0" y="0"/>
                </a:lnTo>
                <a:lnTo>
                  <a:pt x="0" y="228472"/>
                </a:lnTo>
                <a:lnTo>
                  <a:pt x="215137" y="228472"/>
                </a:lnTo>
                <a:lnTo>
                  <a:pt x="2151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6720" y="4770120"/>
            <a:ext cx="672465" cy="672465"/>
          </a:xfrm>
          <a:custGeom>
            <a:avLst/>
            <a:gdLst/>
            <a:ahLst/>
            <a:cxnLst/>
            <a:rect l="l" t="t" r="r" b="b"/>
            <a:pathLst>
              <a:path w="672464" h="672464">
                <a:moveTo>
                  <a:pt x="0" y="228472"/>
                </a:moveTo>
                <a:lnTo>
                  <a:pt x="228472" y="228472"/>
                </a:lnTo>
                <a:lnTo>
                  <a:pt x="228472" y="0"/>
                </a:lnTo>
                <a:lnTo>
                  <a:pt x="443610" y="0"/>
                </a:lnTo>
                <a:lnTo>
                  <a:pt x="443610" y="228472"/>
                </a:lnTo>
                <a:lnTo>
                  <a:pt x="672083" y="228472"/>
                </a:lnTo>
                <a:lnTo>
                  <a:pt x="672083" y="443610"/>
                </a:lnTo>
                <a:lnTo>
                  <a:pt x="443610" y="443610"/>
                </a:lnTo>
                <a:lnTo>
                  <a:pt x="443610" y="672083"/>
                </a:lnTo>
                <a:lnTo>
                  <a:pt x="228472" y="672083"/>
                </a:lnTo>
                <a:lnTo>
                  <a:pt x="228472" y="443610"/>
                </a:lnTo>
                <a:lnTo>
                  <a:pt x="0" y="443610"/>
                </a:lnTo>
                <a:lnTo>
                  <a:pt x="0" y="22847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51;p23">
            <a:extLst>
              <a:ext uri="{FF2B5EF4-FFF2-40B4-BE49-F238E27FC236}">
                <a16:creationId xmlns:a16="http://schemas.microsoft.com/office/drawing/2014/main" id="{E02CE191-3C59-45BD-B9B4-46D3CB94D1AF}"/>
              </a:ext>
            </a:extLst>
          </p:cNvPr>
          <p:cNvSpPr txBox="1">
            <a:spLocks noGrp="1"/>
          </p:cNvSpPr>
          <p:nvPr/>
        </p:nvSpPr>
        <p:spPr>
          <a:xfrm>
            <a:off x="1906200" y="1941900"/>
            <a:ext cx="647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800" b="0" i="0" u="none" strike="noStrike" cap="none">
                <a:solidFill>
                  <a:srgbClr val="6D608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tx1"/>
                </a:solidFill>
              </a:rPr>
              <a:t>Federated Learning</a:t>
            </a:r>
            <a:endParaRPr sz="3500" dirty="0">
              <a:solidFill>
                <a:schemeClr val="tx1"/>
              </a:solidFill>
            </a:endParaRPr>
          </a:p>
        </p:txBody>
      </p:sp>
      <p:sp>
        <p:nvSpPr>
          <p:cNvPr id="8" name="Google Shape;452;p23">
            <a:extLst>
              <a:ext uri="{FF2B5EF4-FFF2-40B4-BE49-F238E27FC236}">
                <a16:creationId xmlns:a16="http://schemas.microsoft.com/office/drawing/2014/main" id="{9E449577-F3F8-4DF0-A305-BA973FCE167A}"/>
              </a:ext>
            </a:extLst>
          </p:cNvPr>
          <p:cNvSpPr txBox="1">
            <a:spLocks noGrp="1"/>
          </p:cNvSpPr>
          <p:nvPr/>
        </p:nvSpPr>
        <p:spPr>
          <a:xfrm>
            <a:off x="1750200" y="2779800"/>
            <a:ext cx="6098400" cy="3011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000" b="1" i="0" u="none" strike="noStrike" cap="none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9282AB"/>
              </a:buClr>
              <a:buSzPts val="2400"/>
              <a:buFont typeface="Karla"/>
              <a:buChar char="●"/>
            </a:pPr>
            <a:r>
              <a:rPr lang="en" sz="2400" b="0" dirty="0">
                <a:solidFill>
                  <a:schemeClr val="tx1"/>
                </a:solidFill>
              </a:rPr>
              <a:t>What is Federated Learning?</a:t>
            </a:r>
            <a:endParaRPr sz="2400" b="0" dirty="0">
              <a:solidFill>
                <a:schemeClr val="tx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9282AB"/>
              </a:buClr>
              <a:buSzPts val="2400"/>
              <a:buFont typeface="Karla"/>
              <a:buChar char="●"/>
            </a:pPr>
            <a:r>
              <a:rPr lang="en" sz="2400" b="0" dirty="0">
                <a:solidFill>
                  <a:schemeClr val="tx1"/>
                </a:solidFill>
              </a:rPr>
              <a:t>How does it work?</a:t>
            </a:r>
            <a:endParaRPr sz="2400" b="0" dirty="0">
              <a:solidFill>
                <a:schemeClr val="tx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9282AB"/>
              </a:buClr>
              <a:buSzPts val="2400"/>
              <a:buChar char="●"/>
            </a:pPr>
            <a:r>
              <a:rPr lang="en" sz="2400" b="0" dirty="0">
                <a:solidFill>
                  <a:schemeClr val="tx1"/>
                </a:solidFill>
              </a:rPr>
              <a:t>Federated Learning Platforms</a:t>
            </a:r>
            <a:endParaRPr sz="2400" b="0" dirty="0">
              <a:solidFill>
                <a:schemeClr val="tx1"/>
              </a:solidFill>
            </a:endParaRPr>
          </a:p>
        </p:txBody>
      </p:sp>
      <p:sp>
        <p:nvSpPr>
          <p:cNvPr id="9" name="Google Shape;453;p23">
            <a:extLst>
              <a:ext uri="{FF2B5EF4-FFF2-40B4-BE49-F238E27FC236}">
                <a16:creationId xmlns:a16="http://schemas.microsoft.com/office/drawing/2014/main" id="{17F00417-47DE-4999-81F9-E84E39E9B69D}"/>
              </a:ext>
            </a:extLst>
          </p:cNvPr>
          <p:cNvSpPr/>
          <p:nvPr/>
        </p:nvSpPr>
        <p:spPr>
          <a:xfrm>
            <a:off x="685650" y="1728100"/>
            <a:ext cx="975900" cy="975900"/>
          </a:xfrm>
          <a:prstGeom prst="ellipse">
            <a:avLst/>
          </a:prstGeom>
          <a:solidFill>
            <a:schemeClr val="tx2"/>
          </a:solidFill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0" name="Google Shape;454;p23">
            <a:extLst>
              <a:ext uri="{FF2B5EF4-FFF2-40B4-BE49-F238E27FC236}">
                <a16:creationId xmlns:a16="http://schemas.microsoft.com/office/drawing/2014/main" id="{955A9E34-F0DA-4BE4-ACF5-4FE9535E7EDF}"/>
              </a:ext>
            </a:extLst>
          </p:cNvPr>
          <p:cNvSpPr txBox="1"/>
          <p:nvPr/>
        </p:nvSpPr>
        <p:spPr>
          <a:xfrm>
            <a:off x="901800" y="1702150"/>
            <a:ext cx="5436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dirty="0">
                <a:solidFill>
                  <a:schemeClr val="bg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1</a:t>
            </a:r>
            <a:r>
              <a:rPr lang="en" sz="3500" dirty="0">
                <a:solidFill>
                  <a:schemeClr val="bg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802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51;p23">
            <a:extLst>
              <a:ext uri="{FF2B5EF4-FFF2-40B4-BE49-F238E27FC236}">
                <a16:creationId xmlns:a16="http://schemas.microsoft.com/office/drawing/2014/main" id="{E02CE191-3C59-45BD-B9B4-46D3CB94D1AF}"/>
              </a:ext>
            </a:extLst>
          </p:cNvPr>
          <p:cNvSpPr txBox="1">
            <a:spLocks noGrp="1"/>
          </p:cNvSpPr>
          <p:nvPr/>
        </p:nvSpPr>
        <p:spPr>
          <a:xfrm>
            <a:off x="1676400" y="457200"/>
            <a:ext cx="647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800" b="0" i="0" u="none" strike="noStrike" cap="none">
                <a:solidFill>
                  <a:srgbClr val="6D608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tx1"/>
                </a:solidFill>
              </a:rPr>
              <a:t>Federated Learning - </a:t>
            </a:r>
            <a:r>
              <a:rPr lang="en-US" sz="3500" dirty="0">
                <a:solidFill>
                  <a:schemeClr val="tx1"/>
                </a:solidFill>
              </a:rPr>
              <a:t>Definition</a:t>
            </a:r>
            <a:endParaRPr sz="3500" dirty="0">
              <a:solidFill>
                <a:schemeClr val="tx1"/>
              </a:solidFill>
            </a:endParaRPr>
          </a:p>
        </p:txBody>
      </p:sp>
      <p:pic>
        <p:nvPicPr>
          <p:cNvPr id="6" name="Google Shape;459;p24">
            <a:extLst>
              <a:ext uri="{FF2B5EF4-FFF2-40B4-BE49-F238E27FC236}">
                <a16:creationId xmlns:a16="http://schemas.microsoft.com/office/drawing/2014/main" id="{1BAFD320-80E5-48D0-BD47-4342DC506F54}"/>
              </a:ext>
            </a:extLst>
          </p:cNvPr>
          <p:cNvPicPr preferRelativeResize="0"/>
          <p:nvPr/>
        </p:nvPicPr>
        <p:blipFill rotWithShape="1">
          <a:blip r:embed="rId2"/>
          <a:srcRect l="3234" r="7469" b="3"/>
          <a:stretch/>
        </p:blipFill>
        <p:spPr>
          <a:xfrm>
            <a:off x="5181600" y="1783978"/>
            <a:ext cx="3429000" cy="4845422"/>
          </a:xfrm>
          <a:prstGeom prst="rect">
            <a:avLst/>
          </a:prstGeom>
          <a:noFill/>
          <a:ln w="9525">
            <a:solidFill>
              <a:schemeClr val="tx1">
                <a:alpha val="20000"/>
              </a:schemeClr>
            </a:solidFill>
          </a:ln>
        </p:spPr>
      </p:pic>
      <p:sp>
        <p:nvSpPr>
          <p:cNvPr id="11" name="Google Shape;461;p24">
            <a:extLst>
              <a:ext uri="{FF2B5EF4-FFF2-40B4-BE49-F238E27FC236}">
                <a16:creationId xmlns:a16="http://schemas.microsoft.com/office/drawing/2014/main" id="{0D865C49-4CEC-41AD-9F13-73AE29D08D95}"/>
              </a:ext>
            </a:extLst>
          </p:cNvPr>
          <p:cNvSpPr txBox="1">
            <a:spLocks noGrp="1"/>
          </p:cNvSpPr>
          <p:nvPr/>
        </p:nvSpPr>
        <p:spPr>
          <a:xfrm>
            <a:off x="1676401" y="1783978"/>
            <a:ext cx="3124199" cy="4845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spcFirstLastPara="1" vert="horz" lIns="91440" tIns="45720" rIns="91440" bIns="45720" rtlCol="0" anchor="ctr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000" b="1" i="0" u="none" strike="noStrike" cap="none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>
              <a:lnSpc>
                <a:spcPct val="90000"/>
              </a:lnSpc>
              <a:spcAft>
                <a:spcPts val="600"/>
              </a:spcAft>
              <a:buClr>
                <a:srgbClr val="9282AB"/>
              </a:buClr>
              <a:buNone/>
            </a:pPr>
            <a:endParaRPr lang="en-US"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14350" indent="-285750">
              <a:lnSpc>
                <a:spcPct val="90000"/>
              </a:lnSpc>
              <a:spcAft>
                <a:spcPts val="600"/>
              </a:spcAft>
              <a:buClr>
                <a:srgbClr val="9282AB"/>
              </a:buClr>
            </a:pPr>
            <a:endParaRPr lang="en-US"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14350" indent="-285750">
              <a:lnSpc>
                <a:spcPct val="90000"/>
              </a:lnSpc>
              <a:spcAft>
                <a:spcPts val="600"/>
              </a:spcAft>
              <a:buClr>
                <a:srgbClr val="9282AB"/>
              </a:buClr>
            </a:pPr>
            <a:r>
              <a:rPr lang="en-US" sz="1600" dirty="0">
                <a:solidFill>
                  <a:schemeClr val="tx1"/>
                </a:solidFill>
                <a:latin typeface="Source Code Pro Semibold"/>
                <a:ea typeface="+mn-ea"/>
                <a:cs typeface="+mn-cs"/>
              </a:rPr>
              <a:t>Idea: </a:t>
            </a:r>
            <a:r>
              <a:rPr lang="en-US" sz="1600" b="0" dirty="0">
                <a:solidFill>
                  <a:schemeClr val="tx1"/>
                </a:solidFill>
                <a:latin typeface="Source Code Pro Semibold"/>
                <a:ea typeface="+mn-ea"/>
                <a:cs typeface="+mn-cs"/>
              </a:rPr>
              <a:t>machine learning over a distributed dataset</a:t>
            </a:r>
          </a:p>
          <a:p>
            <a:pPr marL="228600" indent="0">
              <a:lnSpc>
                <a:spcPct val="90000"/>
              </a:lnSpc>
              <a:spcAft>
                <a:spcPts val="600"/>
              </a:spcAft>
              <a:buClr>
                <a:srgbClr val="9282AB"/>
              </a:buClr>
              <a:buNone/>
            </a:pPr>
            <a:endParaRPr lang="en-US" sz="1600" b="0" dirty="0">
              <a:solidFill>
                <a:schemeClr val="tx1"/>
              </a:solidFill>
              <a:latin typeface="Source Code Pro Semibold"/>
              <a:ea typeface="+mn-ea"/>
              <a:cs typeface="+mn-cs"/>
            </a:endParaRPr>
          </a:p>
          <a:p>
            <a:pPr marL="514350" indent="-285750">
              <a:lnSpc>
                <a:spcPct val="90000"/>
              </a:lnSpc>
              <a:spcAft>
                <a:spcPts val="600"/>
              </a:spcAft>
              <a:buClr>
                <a:srgbClr val="9282AB"/>
              </a:buClr>
            </a:pPr>
            <a:r>
              <a:rPr lang="en-US" sz="1600" dirty="0">
                <a:solidFill>
                  <a:schemeClr val="tx1"/>
                </a:solidFill>
                <a:latin typeface="Source Code Pro Semibold"/>
              </a:rPr>
              <a:t>Federated computation</a:t>
            </a:r>
            <a:r>
              <a:rPr lang="en-US" sz="1600" b="0" dirty="0">
                <a:solidFill>
                  <a:schemeClr val="tx1"/>
                </a:solidFill>
                <a:latin typeface="Source Code Pro Semibold"/>
              </a:rPr>
              <a:t>: where a server coordinates a fleet of participating devices to compute aggregations of devices’ private data. </a:t>
            </a:r>
          </a:p>
          <a:p>
            <a:pPr marL="228600" indent="0">
              <a:lnSpc>
                <a:spcPct val="90000"/>
              </a:lnSpc>
              <a:spcAft>
                <a:spcPts val="600"/>
              </a:spcAft>
              <a:buClr>
                <a:srgbClr val="9282AB"/>
              </a:buClr>
              <a:buNone/>
            </a:pPr>
            <a:endParaRPr lang="en-US" sz="1600" b="0" dirty="0">
              <a:solidFill>
                <a:schemeClr val="tx1"/>
              </a:solidFill>
              <a:latin typeface="Source Code Pro Semibold"/>
            </a:endParaRPr>
          </a:p>
          <a:p>
            <a:pPr marL="514350" indent="-285750">
              <a:lnSpc>
                <a:spcPct val="90000"/>
              </a:lnSpc>
              <a:spcAft>
                <a:spcPts val="600"/>
              </a:spcAft>
              <a:buClr>
                <a:srgbClr val="9282AB"/>
              </a:buClr>
            </a:pPr>
            <a:r>
              <a:rPr lang="en-US" sz="1600" dirty="0">
                <a:solidFill>
                  <a:schemeClr val="tx1"/>
                </a:solidFill>
                <a:latin typeface="Source Code Pro Semibold"/>
              </a:rPr>
              <a:t>Federated learning: </a:t>
            </a:r>
            <a:r>
              <a:rPr lang="en-US" sz="1600" b="0" dirty="0">
                <a:solidFill>
                  <a:schemeClr val="tx1"/>
                </a:solidFill>
                <a:latin typeface="Source Code Pro Semibold"/>
              </a:rPr>
              <a:t>where a shared global model is trained via federated computation.</a:t>
            </a:r>
          </a:p>
          <a:p>
            <a:pPr marL="228600" indent="0">
              <a:lnSpc>
                <a:spcPct val="90000"/>
              </a:lnSpc>
              <a:spcAft>
                <a:spcPts val="600"/>
              </a:spcAft>
              <a:buClr>
                <a:srgbClr val="9282AB"/>
              </a:buClr>
              <a:buNone/>
            </a:pPr>
            <a:endParaRPr lang="en-US" sz="1600" b="0" dirty="0">
              <a:solidFill>
                <a:schemeClr val="tx1"/>
              </a:solidFill>
              <a:latin typeface="Source Code Pro Semibold"/>
            </a:endParaRPr>
          </a:p>
          <a:p>
            <a:pPr marL="514350" indent="-285750">
              <a:lnSpc>
                <a:spcPct val="90000"/>
              </a:lnSpc>
              <a:spcAft>
                <a:spcPts val="600"/>
              </a:spcAft>
              <a:buClr>
                <a:srgbClr val="9282AB"/>
              </a:buClr>
            </a:pPr>
            <a:r>
              <a:rPr lang="en-US" sz="1600" dirty="0">
                <a:solidFill>
                  <a:schemeClr val="tx1"/>
                </a:solidFill>
                <a:latin typeface="Source Code Pro Semibold"/>
              </a:rPr>
              <a:t>Definition: </a:t>
            </a:r>
            <a:r>
              <a:rPr lang="en-US" sz="1600" b="0" dirty="0">
                <a:solidFill>
                  <a:schemeClr val="tx1"/>
                </a:solidFill>
                <a:latin typeface="Source Code Pro Semibold"/>
              </a:rPr>
              <a:t>training a shared global model, from a federation of participating devices which maintain control of their own data, with the facilitation of a central server.</a:t>
            </a:r>
          </a:p>
          <a:p>
            <a:pPr marL="514350" indent="-285750">
              <a:lnSpc>
                <a:spcPct val="90000"/>
              </a:lnSpc>
              <a:spcAft>
                <a:spcPts val="600"/>
              </a:spcAft>
              <a:buClr>
                <a:srgbClr val="9282AB"/>
              </a:buClr>
            </a:pPr>
            <a:endParaRPr lang="en-US" sz="1600" b="0" dirty="0">
              <a:solidFill>
                <a:schemeClr val="tx1"/>
              </a:solidFill>
            </a:endParaRPr>
          </a:p>
          <a:p>
            <a:pPr marL="4572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282AB"/>
              </a:buClr>
              <a:buSzPts val="1800"/>
              <a:buFont typeface="Arial" panose="020B0604020202020204" pitchFamily="34" charset="0"/>
              <a:buChar char="•"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282AB"/>
              </a:buClr>
              <a:buSzPts val="1800"/>
              <a:buFont typeface="Arial" panose="020B0604020202020204" pitchFamily="34" charset="0"/>
              <a:buChar char="•"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6868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51;p23">
            <a:extLst>
              <a:ext uri="{FF2B5EF4-FFF2-40B4-BE49-F238E27FC236}">
                <a16:creationId xmlns:a16="http://schemas.microsoft.com/office/drawing/2014/main" id="{E02CE191-3C59-45BD-B9B4-46D3CB94D1AF}"/>
              </a:ext>
            </a:extLst>
          </p:cNvPr>
          <p:cNvSpPr txBox="1">
            <a:spLocks noGrp="1"/>
          </p:cNvSpPr>
          <p:nvPr/>
        </p:nvSpPr>
        <p:spPr>
          <a:xfrm>
            <a:off x="990600" y="457200"/>
            <a:ext cx="647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800" b="0" i="0" u="none" strike="noStrike" cap="none">
                <a:solidFill>
                  <a:srgbClr val="6D608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tx1"/>
                </a:solidFill>
              </a:rPr>
              <a:t>Federated Learning – </a:t>
            </a:r>
            <a:r>
              <a:rPr lang="en-US" sz="3500" dirty="0">
                <a:solidFill>
                  <a:schemeClr val="tx1"/>
                </a:solidFill>
              </a:rPr>
              <a:t>Brief stepwise overview</a:t>
            </a:r>
            <a:endParaRPr sz="3500" dirty="0">
              <a:solidFill>
                <a:schemeClr val="tx1"/>
              </a:solidFill>
            </a:endParaRPr>
          </a:p>
        </p:txBody>
      </p:sp>
      <p:sp>
        <p:nvSpPr>
          <p:cNvPr id="5" name="Google Shape;467;p25">
            <a:extLst>
              <a:ext uri="{FF2B5EF4-FFF2-40B4-BE49-F238E27FC236}">
                <a16:creationId xmlns:a16="http://schemas.microsoft.com/office/drawing/2014/main" id="{F0C67CDB-DB28-4C2B-90AF-51878137CA95}"/>
              </a:ext>
            </a:extLst>
          </p:cNvPr>
          <p:cNvSpPr txBox="1">
            <a:spLocks noGrp="1"/>
          </p:cNvSpPr>
          <p:nvPr/>
        </p:nvSpPr>
        <p:spPr>
          <a:xfrm>
            <a:off x="838200" y="1752600"/>
            <a:ext cx="7620000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000" b="1" i="0" u="none" strike="noStrike" cap="none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9282AB"/>
              </a:buClr>
              <a:buSzPts val="2400"/>
              <a:buChar char="●"/>
            </a:pPr>
            <a:r>
              <a:rPr lang="en" sz="2400" dirty="0">
                <a:solidFill>
                  <a:schemeClr val="tx1"/>
                </a:solidFill>
                <a:latin typeface="Source Code Pro Semibold"/>
              </a:rPr>
              <a:t>Step 1: </a:t>
            </a:r>
            <a:r>
              <a:rPr lang="en" sz="2400" b="0" dirty="0">
                <a:solidFill>
                  <a:schemeClr val="tx1"/>
                </a:solidFill>
                <a:latin typeface="Source Code Pro Semibold"/>
              </a:rPr>
              <a:t>Users download a </a:t>
            </a:r>
            <a:r>
              <a:rPr lang="en" sz="2400" dirty="0">
                <a:solidFill>
                  <a:schemeClr val="tx1"/>
                </a:solidFill>
                <a:latin typeface="Source Code Pro Semibold"/>
              </a:rPr>
              <a:t>Model</a:t>
            </a:r>
            <a:endParaRPr sz="2400" dirty="0">
              <a:solidFill>
                <a:schemeClr val="tx1"/>
              </a:solidFill>
              <a:latin typeface="Source Code Pro Semibo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9282AB"/>
              </a:buClr>
              <a:buSzPts val="2400"/>
              <a:buChar char="●"/>
            </a:pPr>
            <a:r>
              <a:rPr lang="en" sz="2400" dirty="0">
                <a:solidFill>
                  <a:schemeClr val="tx1"/>
                </a:solidFill>
                <a:latin typeface="Source Code Pro Semibold"/>
              </a:rPr>
              <a:t>Step 2:</a:t>
            </a:r>
            <a:r>
              <a:rPr lang="en" sz="2400" b="0" dirty="0">
                <a:solidFill>
                  <a:schemeClr val="tx1"/>
                </a:solidFill>
                <a:latin typeface="Source Code Pro Semibold"/>
              </a:rPr>
              <a:t> Users train the </a:t>
            </a:r>
            <a:r>
              <a:rPr lang="en" sz="2400" dirty="0">
                <a:solidFill>
                  <a:schemeClr val="tx1"/>
                </a:solidFill>
                <a:latin typeface="Source Code Pro Semibold"/>
              </a:rPr>
              <a:t>Model</a:t>
            </a:r>
            <a:r>
              <a:rPr lang="en" sz="2400" b="0" dirty="0">
                <a:solidFill>
                  <a:schemeClr val="tx1"/>
                </a:solidFill>
                <a:latin typeface="Source Code Pro Semibold"/>
              </a:rPr>
              <a:t> on their own data.</a:t>
            </a:r>
            <a:endParaRPr sz="2400" b="0" dirty="0">
              <a:solidFill>
                <a:schemeClr val="tx1"/>
              </a:solidFill>
              <a:latin typeface="Source Code Pro Semibo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9282AB"/>
              </a:buClr>
              <a:buSzPts val="2400"/>
              <a:buChar char="●"/>
            </a:pPr>
            <a:r>
              <a:rPr lang="en" sz="2400" dirty="0">
                <a:solidFill>
                  <a:schemeClr val="tx1"/>
                </a:solidFill>
                <a:latin typeface="Source Code Pro Semibold"/>
              </a:rPr>
              <a:t>Step 3: </a:t>
            </a:r>
            <a:r>
              <a:rPr lang="en" sz="2400" b="0" dirty="0">
                <a:solidFill>
                  <a:schemeClr val="tx1"/>
                </a:solidFill>
                <a:latin typeface="Source Code Pro Semibold"/>
              </a:rPr>
              <a:t>Users upload their </a:t>
            </a:r>
            <a:r>
              <a:rPr lang="en" sz="2400" dirty="0">
                <a:solidFill>
                  <a:schemeClr val="tx1"/>
                </a:solidFill>
                <a:latin typeface="Source Code Pro Semibold"/>
              </a:rPr>
              <a:t>Gradients</a:t>
            </a:r>
            <a:r>
              <a:rPr lang="en" sz="2400" b="0" dirty="0">
                <a:solidFill>
                  <a:schemeClr val="tx1"/>
                </a:solidFill>
                <a:latin typeface="Source Code Pro Semibold"/>
              </a:rPr>
              <a:t> to a server</a:t>
            </a:r>
            <a:endParaRPr sz="2400" b="0" dirty="0">
              <a:solidFill>
                <a:schemeClr val="tx1"/>
              </a:solidFill>
              <a:latin typeface="Source Code Pro Semibo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9282AB"/>
              </a:buClr>
              <a:buSzPts val="2400"/>
              <a:buChar char="●"/>
            </a:pPr>
            <a:r>
              <a:rPr lang="en" sz="2400" dirty="0">
                <a:solidFill>
                  <a:schemeClr val="tx1"/>
                </a:solidFill>
                <a:latin typeface="Source Code Pro Semibold"/>
              </a:rPr>
              <a:t>Step 4: Gradients</a:t>
            </a:r>
            <a:r>
              <a:rPr lang="en" sz="2400" b="0" dirty="0">
                <a:solidFill>
                  <a:schemeClr val="tx1"/>
                </a:solidFill>
                <a:latin typeface="Source Code Pro Semibold"/>
              </a:rPr>
              <a:t> are added </a:t>
            </a:r>
            <a:r>
              <a:rPr lang="en-US" sz="2400" b="0" dirty="0">
                <a:solidFill>
                  <a:schemeClr val="tx1"/>
                </a:solidFill>
                <a:latin typeface="Source Code Pro Semibold"/>
              </a:rPr>
              <a:t>up</a:t>
            </a:r>
            <a:r>
              <a:rPr lang="en" sz="2400" b="0" dirty="0">
                <a:solidFill>
                  <a:schemeClr val="tx1"/>
                </a:solidFill>
                <a:latin typeface="Source Code Pro Semibold"/>
              </a:rPr>
              <a:t> to pr</a:t>
            </a:r>
            <a:r>
              <a:rPr lang="en-US" sz="2400" b="0" dirty="0" err="1">
                <a:solidFill>
                  <a:schemeClr val="tx1"/>
                </a:solidFill>
                <a:latin typeface="Source Code Pro Semibold"/>
              </a:rPr>
              <a:t>otect</a:t>
            </a:r>
            <a:r>
              <a:rPr lang="en-US" sz="2400" b="0" dirty="0">
                <a:solidFill>
                  <a:schemeClr val="tx1"/>
                </a:solidFill>
                <a:latin typeface="Source Code Pro Semibold"/>
              </a:rPr>
              <a:t> privacy</a:t>
            </a:r>
            <a:r>
              <a:rPr lang="en" sz="2400" b="0" dirty="0">
                <a:solidFill>
                  <a:schemeClr val="tx1"/>
                </a:solidFill>
                <a:latin typeface="Source Code Pro Semibold"/>
              </a:rPr>
              <a:t>.</a:t>
            </a:r>
            <a:endParaRPr sz="2400" b="0" dirty="0">
              <a:solidFill>
                <a:schemeClr val="tx1"/>
              </a:solidFill>
              <a:latin typeface="Source Code Pro Semibo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9282AB"/>
              </a:buClr>
              <a:buSzPts val="2400"/>
              <a:buChar char="●"/>
            </a:pPr>
            <a:r>
              <a:rPr lang="en" sz="2400" dirty="0">
                <a:solidFill>
                  <a:schemeClr val="tx1"/>
                </a:solidFill>
                <a:latin typeface="Source Code Pro Semibold"/>
              </a:rPr>
              <a:t>Step 5: </a:t>
            </a:r>
            <a:r>
              <a:rPr lang="en" sz="2400" b="0" dirty="0">
                <a:solidFill>
                  <a:schemeClr val="tx1"/>
                </a:solidFill>
                <a:latin typeface="Source Code Pro Semibold"/>
              </a:rPr>
              <a:t> The </a:t>
            </a:r>
            <a:r>
              <a:rPr lang="en" sz="2400" dirty="0">
                <a:solidFill>
                  <a:schemeClr val="tx1"/>
                </a:solidFill>
                <a:latin typeface="Source Code Pro Semibold"/>
              </a:rPr>
              <a:t>Model</a:t>
            </a:r>
            <a:r>
              <a:rPr lang="en" sz="2400" b="0" dirty="0">
                <a:solidFill>
                  <a:schemeClr val="tx1"/>
                </a:solidFill>
                <a:latin typeface="Source Code Pro Semibold"/>
              </a:rPr>
              <a:t> is updated with the </a:t>
            </a:r>
            <a:r>
              <a:rPr lang="en-US" sz="2400" dirty="0">
                <a:solidFill>
                  <a:schemeClr val="tx1"/>
                </a:solidFill>
                <a:latin typeface="Source Code Pro Semibold"/>
              </a:rPr>
              <a:t>Global Model</a:t>
            </a:r>
            <a:r>
              <a:rPr lang="en" sz="2400" b="0" dirty="0">
                <a:solidFill>
                  <a:schemeClr val="tx1"/>
                </a:solidFill>
                <a:latin typeface="Source Code Pro Semibold"/>
              </a:rPr>
              <a:t>.</a:t>
            </a:r>
            <a:endParaRPr sz="2400" b="0" dirty="0">
              <a:solidFill>
                <a:schemeClr val="tx1"/>
              </a:solidFill>
              <a:latin typeface="Source Code Pro Semibold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b="0" i="1" dirty="0">
                <a:solidFill>
                  <a:schemeClr val="tx1"/>
                </a:solidFill>
                <a:latin typeface="Source Code Pro Semibold"/>
              </a:rPr>
              <a:t>(rinse and repeat)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" sz="2400" b="0" i="1" dirty="0">
              <a:solidFill>
                <a:schemeClr val="tx1"/>
              </a:solidFill>
              <a:latin typeface="Source Code Pro Semibold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b="0" i="1" dirty="0">
              <a:solidFill>
                <a:schemeClr val="tx1"/>
              </a:solidFill>
              <a:latin typeface="Source Code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056469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</TotalTime>
  <Words>1036</Words>
  <Application>Microsoft Office PowerPoint</Application>
  <PresentationFormat>On-screen Show (4:3)</PresentationFormat>
  <Paragraphs>152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Karla</vt:lpstr>
      <vt:lpstr>Source Code Pro Semibold</vt:lpstr>
      <vt:lpstr>Trebuchet MS</vt:lpstr>
      <vt:lpstr>Office Theme</vt:lpstr>
      <vt:lpstr>PowerPoint Presentation</vt:lpstr>
      <vt:lpstr>Current Scenario</vt:lpstr>
      <vt:lpstr>Existing technology - Issues</vt:lpstr>
      <vt:lpstr>Current Issues</vt:lpstr>
      <vt:lpstr>How can we solve this?</vt:lpstr>
      <vt:lpstr>Ingredients for the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One Possible Solution: Homomorphic Encryption</vt:lpstr>
      <vt:lpstr>Reward Calculation</vt:lpstr>
      <vt:lpstr>Issues with data in FL</vt:lpstr>
      <vt:lpstr>How to counter adversaries?</vt:lpstr>
      <vt:lpstr>How to ensure validity of gradients?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HP</dc:creator>
  <cp:lastModifiedBy>Sreya Francis</cp:lastModifiedBy>
  <cp:revision>62</cp:revision>
  <dcterms:created xsi:type="dcterms:W3CDTF">2019-03-24T12:50:46Z</dcterms:created>
  <dcterms:modified xsi:type="dcterms:W3CDTF">2021-08-24T00:01:55Z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2019-02-02T00:00:00Z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2019-03-24T00:00:00Z</vt:filetime>
  </property>
</Properties>
</file>