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y="10287000" cx="18288000"/>
  <p:notesSz cx="6858000" cy="9144000"/>
  <p:embeddedFontLst>
    <p:embeddedFont>
      <p:font typeface="Roboto"/>
      <p:regular r:id="rId63"/>
      <p:bold r:id="rId64"/>
      <p:italic r:id="rId65"/>
      <p:boldItalic r:id="rId66"/>
    </p:embeddedFont>
    <p:embeddedFont>
      <p:font typeface="Merriweather"/>
      <p:regular r:id="rId67"/>
      <p:bold r:id="rId68"/>
      <p:italic r:id="rId69"/>
      <p:boldItalic r:id="rId70"/>
    </p:embeddedFont>
    <p:embeddedFont>
      <p:font typeface="Open Sans"/>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75" roundtripDataSignature="AMtx7mgXH7nOOxhfJLqawkMnZpCAWkFe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A52E11-78FB-4BF2-9226-D91DF3D46A73}">
  <a:tblStyle styleId="{59A52E11-78FB-4BF2-9226-D91DF3D46A7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OpenSans-italic.fntdata"/><Relationship Id="rId72" Type="http://schemas.openxmlformats.org/officeDocument/2006/relationships/font" Target="fonts/OpenSans-bold.fntdata"/><Relationship Id="rId31" Type="http://schemas.openxmlformats.org/officeDocument/2006/relationships/slide" Target="slides/slide25.xml"/><Relationship Id="rId75" Type="http://customschemas.google.com/relationships/presentationmetadata" Target="metadata"/><Relationship Id="rId30" Type="http://schemas.openxmlformats.org/officeDocument/2006/relationships/slide" Target="slides/slide24.xml"/><Relationship Id="rId74" Type="http://schemas.openxmlformats.org/officeDocument/2006/relationships/font" Target="fonts/OpenSans-boldItalic.fntdata"/><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OpenSans-regular.fntdata"/><Relationship Id="rId70" Type="http://schemas.openxmlformats.org/officeDocument/2006/relationships/font" Target="fonts/Merriweather-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Roboto-bold.fntdata"/><Relationship Id="rId63" Type="http://schemas.openxmlformats.org/officeDocument/2006/relationships/font" Target="fonts/Roboto-regular.fntdata"/><Relationship Id="rId22" Type="http://schemas.openxmlformats.org/officeDocument/2006/relationships/slide" Target="slides/slide16.xml"/><Relationship Id="rId66" Type="http://schemas.openxmlformats.org/officeDocument/2006/relationships/font" Target="fonts/Roboto-boldItalic.fntdata"/><Relationship Id="rId21" Type="http://schemas.openxmlformats.org/officeDocument/2006/relationships/slide" Target="slides/slide15.xml"/><Relationship Id="rId65" Type="http://schemas.openxmlformats.org/officeDocument/2006/relationships/font" Target="fonts/Roboto-italic.fntdata"/><Relationship Id="rId24" Type="http://schemas.openxmlformats.org/officeDocument/2006/relationships/slide" Target="slides/slide18.xml"/><Relationship Id="rId68" Type="http://schemas.openxmlformats.org/officeDocument/2006/relationships/font" Target="fonts/Merriweather-bold.fntdata"/><Relationship Id="rId23" Type="http://schemas.openxmlformats.org/officeDocument/2006/relationships/slide" Target="slides/slide17.xml"/><Relationship Id="rId67" Type="http://schemas.openxmlformats.org/officeDocument/2006/relationships/font" Target="fonts/Merriweather-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Merriweather-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270b568a4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1270b568a4e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6d2113a528b5c08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g16d2113a528b5c08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e0f51e869327a9d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g1e0f51e869327a9d_2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34222142888608f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g134222142888608f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7d5560025e17c847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g7d5560025e17c847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7d5560025e17c847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g7d5560025e17c847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e0f51e869327a9d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g1e0f51e869327a9d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58f68b90ba7ee0e6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g58f68b90ba7ee0e6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e0f51e869327a9d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g1e0f51e869327a9d_2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e0f51e869327a9d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g1e0f51e869327a9d_2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486524c7042464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7486524c7042464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211c2ac9401a8a44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g211c2ac9401a8a44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1270b568a4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g1270b568a4e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40253f3a8a0c591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g40253f3a8a0c591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40253f3a8a0c591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g40253f3a8a0c5911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1e0f51e869327a9d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g1e0f51e869327a9d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58f68b90ba7ee0e6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g58f68b90ba7ee0e6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127bdf9a8c4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g127bdf9a8c4_1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128209ce4e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g128209ce4e0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75e5765d0e922bfd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g75e5765d0e922bfd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58f68b90ba7ee0e6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g58f68b90ba7ee0e6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6d2113a528b5c08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16d2113a528b5c08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1e0f51e869327a9d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g1e0f51e869327a9d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61c1b90b46bc4bcf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g61c1b90b46bc4bcf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2544b360bdb0279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g2544b360bdb02792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2544b360bdb0279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g2544b360bdb02792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1e0f51e869327a9d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g1e0f51e869327a9d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1e0f51e869327a9d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g1e0f51e869327a9d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1afd3326c450dbb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g1afd3326c450dbb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127bdf9a8c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g127bdf9a8c4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128209ce4e0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g128209ce4e0_2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128209ce4e0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g128209ce4e0_2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11c2ac9401a8a4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211c2ac9401a8a44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128209ce4e0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g128209ce4e0_2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9" name="Shape 1179"/>
        <p:cNvGrpSpPr/>
        <p:nvPr/>
      </p:nvGrpSpPr>
      <p:grpSpPr>
        <a:xfrm>
          <a:off x="0" y="0"/>
          <a:ext cx="0" cy="0"/>
          <a:chOff x="0" y="0"/>
          <a:chExt cx="0" cy="0"/>
        </a:xfrm>
      </p:grpSpPr>
      <p:sp>
        <p:nvSpPr>
          <p:cNvPr id="1180" name="Google Shape;1180;g128209ce4e0_2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g128209ce4e0_2_2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128209ce4e0_2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g128209ce4e0_2_1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4" name="Shape 1234"/>
        <p:cNvGrpSpPr/>
        <p:nvPr/>
      </p:nvGrpSpPr>
      <p:grpSpPr>
        <a:xfrm>
          <a:off x="0" y="0"/>
          <a:ext cx="0" cy="0"/>
          <a:chOff x="0" y="0"/>
          <a:chExt cx="0" cy="0"/>
        </a:xfrm>
      </p:grpSpPr>
      <p:sp>
        <p:nvSpPr>
          <p:cNvPr id="1235" name="Google Shape;1235;g128209ce4e0_2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g128209ce4e0_2_1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g128209ce4e0_2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g128209ce4e0_2_1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128209ce4e0_2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g128209ce4e0_2_3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5" name="Shape 1315"/>
        <p:cNvGrpSpPr/>
        <p:nvPr/>
      </p:nvGrpSpPr>
      <p:grpSpPr>
        <a:xfrm>
          <a:off x="0" y="0"/>
          <a:ext cx="0" cy="0"/>
          <a:chOff x="0" y="0"/>
          <a:chExt cx="0" cy="0"/>
        </a:xfrm>
      </p:grpSpPr>
      <p:sp>
        <p:nvSpPr>
          <p:cNvPr id="1316" name="Google Shape;1316;g128209ce4e0_2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g128209ce4e0_2_3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2" name="Shape 1342"/>
        <p:cNvGrpSpPr/>
        <p:nvPr/>
      </p:nvGrpSpPr>
      <p:grpSpPr>
        <a:xfrm>
          <a:off x="0" y="0"/>
          <a:ext cx="0" cy="0"/>
          <a:chOff x="0" y="0"/>
          <a:chExt cx="0" cy="0"/>
        </a:xfrm>
      </p:grpSpPr>
      <p:sp>
        <p:nvSpPr>
          <p:cNvPr id="1343" name="Google Shape;1343;g128209ce4e0_2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g128209ce4e0_2_3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9" name="Shape 1369"/>
        <p:cNvGrpSpPr/>
        <p:nvPr/>
      </p:nvGrpSpPr>
      <p:grpSpPr>
        <a:xfrm>
          <a:off x="0" y="0"/>
          <a:ext cx="0" cy="0"/>
          <a:chOff x="0" y="0"/>
          <a:chExt cx="0" cy="0"/>
        </a:xfrm>
      </p:grpSpPr>
      <p:sp>
        <p:nvSpPr>
          <p:cNvPr id="1370" name="Google Shape;1370;g7fd02761fee99e0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g7fd02761fee99e06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9" name="Shape 1399"/>
        <p:cNvGrpSpPr/>
        <p:nvPr/>
      </p:nvGrpSpPr>
      <p:grpSpPr>
        <a:xfrm>
          <a:off x="0" y="0"/>
          <a:ext cx="0" cy="0"/>
          <a:chOff x="0" y="0"/>
          <a:chExt cx="0" cy="0"/>
        </a:xfrm>
      </p:grpSpPr>
      <p:sp>
        <p:nvSpPr>
          <p:cNvPr id="1400" name="Google Shape;1400;g7fd02761fee99e06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g7fd02761fee99e06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ba50082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11ba500822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5" name="Shape 1425"/>
        <p:cNvGrpSpPr/>
        <p:nvPr/>
      </p:nvGrpSpPr>
      <p:grpSpPr>
        <a:xfrm>
          <a:off x="0" y="0"/>
          <a:ext cx="0" cy="0"/>
          <a:chOff x="0" y="0"/>
          <a:chExt cx="0" cy="0"/>
        </a:xfrm>
      </p:grpSpPr>
      <p:sp>
        <p:nvSpPr>
          <p:cNvPr id="1426" name="Google Shape;1426;g56c3e3769ee2906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g56c3e3769ee29062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1" name="Shape 1451"/>
        <p:cNvGrpSpPr/>
        <p:nvPr/>
      </p:nvGrpSpPr>
      <p:grpSpPr>
        <a:xfrm>
          <a:off x="0" y="0"/>
          <a:ext cx="0" cy="0"/>
          <a:chOff x="0" y="0"/>
          <a:chExt cx="0" cy="0"/>
        </a:xfrm>
      </p:grpSpPr>
      <p:sp>
        <p:nvSpPr>
          <p:cNvPr id="1452" name="Google Shape;1452;g16d2113a528b5c08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g16d2113a528b5c08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1" name="Shape 1481"/>
        <p:cNvGrpSpPr/>
        <p:nvPr/>
      </p:nvGrpSpPr>
      <p:grpSpPr>
        <a:xfrm>
          <a:off x="0" y="0"/>
          <a:ext cx="0" cy="0"/>
          <a:chOff x="0" y="0"/>
          <a:chExt cx="0" cy="0"/>
        </a:xfrm>
      </p:grpSpPr>
      <p:sp>
        <p:nvSpPr>
          <p:cNvPr id="1482" name="Google Shape;1482;g4b006ff79da600c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g4b006ff79da600c5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7" name="Shape 1507"/>
        <p:cNvGrpSpPr/>
        <p:nvPr/>
      </p:nvGrpSpPr>
      <p:grpSpPr>
        <a:xfrm>
          <a:off x="0" y="0"/>
          <a:ext cx="0" cy="0"/>
          <a:chOff x="0" y="0"/>
          <a:chExt cx="0" cy="0"/>
        </a:xfrm>
      </p:grpSpPr>
      <p:sp>
        <p:nvSpPr>
          <p:cNvPr id="1508" name="Google Shape;1508;g58f68b90ba7ee0e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g58f68b90ba7ee0e6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3" name="Shape 1533"/>
        <p:cNvGrpSpPr/>
        <p:nvPr/>
      </p:nvGrpSpPr>
      <p:grpSpPr>
        <a:xfrm>
          <a:off x="0" y="0"/>
          <a:ext cx="0" cy="0"/>
          <a:chOff x="0" y="0"/>
          <a:chExt cx="0" cy="0"/>
        </a:xfrm>
      </p:grpSpPr>
      <p:sp>
        <p:nvSpPr>
          <p:cNvPr id="1534" name="Google Shape;1534;g553654fbe931f9b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g553654fbe931f9b2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3" name="Shape 1563"/>
        <p:cNvGrpSpPr/>
        <p:nvPr/>
      </p:nvGrpSpPr>
      <p:grpSpPr>
        <a:xfrm>
          <a:off x="0" y="0"/>
          <a:ext cx="0" cy="0"/>
          <a:chOff x="0" y="0"/>
          <a:chExt cx="0" cy="0"/>
        </a:xfrm>
      </p:grpSpPr>
      <p:sp>
        <p:nvSpPr>
          <p:cNvPr id="1564" name="Google Shape;1564;g553654fbe931f9b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g553654fbe931f9b2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9" name="Shape 1589"/>
        <p:cNvGrpSpPr/>
        <p:nvPr/>
      </p:nvGrpSpPr>
      <p:grpSpPr>
        <a:xfrm>
          <a:off x="0" y="0"/>
          <a:ext cx="0" cy="0"/>
          <a:chOff x="0" y="0"/>
          <a:chExt cx="0" cy="0"/>
        </a:xfrm>
      </p:grpSpPr>
      <p:sp>
        <p:nvSpPr>
          <p:cNvPr id="1590" name="Google Shape;1590;g211c2ac9401a8a44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g211c2ac9401a8a44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b77794286fc1903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1b77794286fc1903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34d2286e4d6b9c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334d2286e4d6b9c1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75730769eae4100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75730769eae41005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9991d1d12f3eee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39991d1d12f3eee8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p:nvPr>
            <p:ph idx="2" type="pic"/>
          </p:nvPr>
        </p:nvSpPr>
        <p:spPr>
          <a:xfrm>
            <a:off x="1792288" y="612775"/>
            <a:ext cx="5486400" cy="4114800"/>
          </a:xfrm>
          <a:prstGeom prst="rect">
            <a:avLst/>
          </a:prstGeom>
          <a:noFill/>
          <a:ln>
            <a:noFill/>
          </a:ln>
        </p:spPr>
      </p:sp>
      <p:sp>
        <p:nvSpPr>
          <p:cNvPr id="64" name="Google Shape;64;p1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jpg"/><Relationship Id="rId10" Type="http://schemas.openxmlformats.org/officeDocument/2006/relationships/image" Target="../media/image17.png"/><Relationship Id="rId13" Type="http://schemas.openxmlformats.org/officeDocument/2006/relationships/image" Target="../media/image7.jpg"/><Relationship Id="rId12"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3.png"/><Relationship Id="rId15" Type="http://schemas.openxmlformats.org/officeDocument/2006/relationships/image" Target="../media/image10.jpg"/><Relationship Id="rId14" Type="http://schemas.openxmlformats.org/officeDocument/2006/relationships/image" Target="../media/image8.jpg"/><Relationship Id="rId17" Type="http://schemas.openxmlformats.org/officeDocument/2006/relationships/image" Target="../media/image5.png"/><Relationship Id="rId16" Type="http://schemas.openxmlformats.org/officeDocument/2006/relationships/image" Target="../media/image14.png"/><Relationship Id="rId5" Type="http://schemas.openxmlformats.org/officeDocument/2006/relationships/image" Target="../media/image15.png"/><Relationship Id="rId19" Type="http://schemas.openxmlformats.org/officeDocument/2006/relationships/image" Target="../media/image11.png"/><Relationship Id="rId6" Type="http://schemas.openxmlformats.org/officeDocument/2006/relationships/image" Target="../media/image16.png"/><Relationship Id="rId18"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9.png"/></Relationships>
</file>

<file path=ppt/slides/_rels/slide10.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30.png"/></Relationships>
</file>

<file path=ppt/slides/_rels/slide11.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7" Type="http://schemas.openxmlformats.org/officeDocument/2006/relationships/image" Target="../media/image27.pn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18" Type="http://schemas.openxmlformats.org/officeDocument/2006/relationships/image" Target="../media/image26.png"/><Relationship Id="rId7" Type="http://schemas.openxmlformats.org/officeDocument/2006/relationships/image" Target="../media/image20.png"/><Relationship Id="rId8" Type="http://schemas.openxmlformats.org/officeDocument/2006/relationships/image" Target="../media/image30.png"/></Relationships>
</file>

<file path=ppt/slides/_rels/slide12.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30.png"/></Relationships>
</file>

<file path=ppt/slides/_rels/slide13.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7" Type="http://schemas.openxmlformats.org/officeDocument/2006/relationships/image" Target="../media/image57.pn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30.png"/></Relationships>
</file>

<file path=ppt/slides/_rels/slide14.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7" Type="http://schemas.openxmlformats.org/officeDocument/2006/relationships/image" Target="../media/image27.pn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18" Type="http://schemas.openxmlformats.org/officeDocument/2006/relationships/image" Target="../media/image26.png"/><Relationship Id="rId7" Type="http://schemas.openxmlformats.org/officeDocument/2006/relationships/image" Target="../media/image20.png"/><Relationship Id="rId8" Type="http://schemas.openxmlformats.org/officeDocument/2006/relationships/image" Target="../media/image30.png"/></Relationships>
</file>

<file path=ppt/slides/_rels/slide15.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7" Type="http://schemas.openxmlformats.org/officeDocument/2006/relationships/image" Target="../media/image56.pn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30.png"/></Relationships>
</file>

<file path=ppt/slides/_rels/slide16.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7" Type="http://schemas.openxmlformats.org/officeDocument/2006/relationships/image" Target="../media/image27.pn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18" Type="http://schemas.openxmlformats.org/officeDocument/2006/relationships/image" Target="../media/image26.png"/><Relationship Id="rId7" Type="http://schemas.openxmlformats.org/officeDocument/2006/relationships/image" Target="../media/image20.png"/><Relationship Id="rId8" Type="http://schemas.openxmlformats.org/officeDocument/2006/relationships/image" Target="../media/image30.png"/></Relationships>
</file>

<file path=ppt/slides/_rels/slide17.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30.png"/></Relationships>
</file>

<file path=ppt/slides/_rels/slide18.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30.png"/></Relationships>
</file>

<file path=ppt/slides/_rels/slide19.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30.png"/></Relationships>
</file>

<file path=ppt/slides/_rels/slide2.xml.rels><?xml version="1.0" encoding="UTF-8" standalone="yes"?><Relationships xmlns="http://schemas.openxmlformats.org/package/2006/relationships"><Relationship Id="rId11" Type="http://schemas.openxmlformats.org/officeDocument/2006/relationships/image" Target="../media/image1.jpg"/><Relationship Id="rId10" Type="http://schemas.openxmlformats.org/officeDocument/2006/relationships/image" Target="../media/image17.png"/><Relationship Id="rId13" Type="http://schemas.openxmlformats.org/officeDocument/2006/relationships/image" Target="../media/image7.jpg"/><Relationship Id="rId12"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3.png"/><Relationship Id="rId15" Type="http://schemas.openxmlformats.org/officeDocument/2006/relationships/image" Target="../media/image10.jpg"/><Relationship Id="rId14" Type="http://schemas.openxmlformats.org/officeDocument/2006/relationships/image" Target="../media/image8.jpg"/><Relationship Id="rId17" Type="http://schemas.openxmlformats.org/officeDocument/2006/relationships/image" Target="../media/image5.png"/><Relationship Id="rId16"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8"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9.png"/></Relationships>
</file>

<file path=ppt/slides/_rels/slide20.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7" Type="http://schemas.openxmlformats.org/officeDocument/2006/relationships/image" Target="../media/image58.pn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30.png"/></Relationships>
</file>

<file path=ppt/slides/_rels/slide21.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7" Type="http://schemas.openxmlformats.org/officeDocument/2006/relationships/image" Target="../media/image27.pn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18" Type="http://schemas.openxmlformats.org/officeDocument/2006/relationships/image" Target="../media/image26.png"/><Relationship Id="rId7" Type="http://schemas.openxmlformats.org/officeDocument/2006/relationships/image" Target="../media/image20.png"/><Relationship Id="rId8" Type="http://schemas.openxmlformats.org/officeDocument/2006/relationships/image" Target="../media/image30.png"/></Relationships>
</file>

<file path=ppt/slides/_rels/slide22.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7" Type="http://schemas.openxmlformats.org/officeDocument/2006/relationships/image" Target="../media/image42.jp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30.png"/></Relationships>
</file>

<file path=ppt/slides/_rels/slide23.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7" Type="http://schemas.openxmlformats.org/officeDocument/2006/relationships/image" Target="../media/image47.jp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30.png"/></Relationships>
</file>

<file path=ppt/slides/_rels/slide24.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30.png"/></Relationships>
</file>

<file path=ppt/slides/_rels/slide25.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7" Type="http://schemas.openxmlformats.org/officeDocument/2006/relationships/image" Target="../media/image37.pn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30.png"/></Relationships>
</file>

<file path=ppt/slides/_rels/slide26.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7" Type="http://schemas.openxmlformats.org/officeDocument/2006/relationships/image" Target="../media/image35.pn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30.png"/></Relationships>
</file>

<file path=ppt/slides/_rels/slide27.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7" Type="http://schemas.openxmlformats.org/officeDocument/2006/relationships/image" Target="../media/image45.pn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18" Type="http://schemas.openxmlformats.org/officeDocument/2006/relationships/image" Target="../media/image38.png"/><Relationship Id="rId7" Type="http://schemas.openxmlformats.org/officeDocument/2006/relationships/image" Target="../media/image20.png"/><Relationship Id="rId8" Type="http://schemas.openxmlformats.org/officeDocument/2006/relationships/image" Target="../media/image30.png"/></Relationships>
</file>

<file path=ppt/slides/_rels/slide28.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30.png"/></Relationships>
</file>

<file path=ppt/slides/_rels/slide29.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7" Type="http://schemas.openxmlformats.org/officeDocument/2006/relationships/image" Target="../media/image59.pn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30.png"/></Relationships>
</file>

<file path=ppt/slides/_rels/slide3.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7" Type="http://schemas.openxmlformats.org/officeDocument/2006/relationships/image" Target="../media/image27.pn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18" Type="http://schemas.openxmlformats.org/officeDocument/2006/relationships/image" Target="../media/image26.png"/><Relationship Id="rId7" Type="http://schemas.openxmlformats.org/officeDocument/2006/relationships/image" Target="../media/image20.png"/><Relationship Id="rId8" Type="http://schemas.openxmlformats.org/officeDocument/2006/relationships/image" Target="../media/image30.png"/></Relationships>
</file>

<file path=ppt/slides/_rels/slide30.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7" Type="http://schemas.openxmlformats.org/officeDocument/2006/relationships/image" Target="../media/image60.pn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18" Type="http://schemas.openxmlformats.org/officeDocument/2006/relationships/image" Target="../media/image59.png"/><Relationship Id="rId7" Type="http://schemas.openxmlformats.org/officeDocument/2006/relationships/image" Target="../media/image20.png"/><Relationship Id="rId8" Type="http://schemas.openxmlformats.org/officeDocument/2006/relationships/image" Target="../media/image30.png"/></Relationships>
</file>

<file path=ppt/slides/_rels/slide31.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30.png"/></Relationships>
</file>

<file path=ppt/slides/_rels/slide32.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30.png"/></Relationships>
</file>

<file path=ppt/slides/_rels/slide33.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30.png"/></Relationships>
</file>

<file path=ppt/slides/_rels/slide34.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7" Type="http://schemas.openxmlformats.org/officeDocument/2006/relationships/image" Target="../media/image55.pn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30.png"/></Relationships>
</file>

<file path=ppt/slides/_rels/slide35.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7" Type="http://schemas.openxmlformats.org/officeDocument/2006/relationships/image" Target="../media/image27.pn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18" Type="http://schemas.openxmlformats.org/officeDocument/2006/relationships/image" Target="../media/image26.png"/><Relationship Id="rId7" Type="http://schemas.openxmlformats.org/officeDocument/2006/relationships/image" Target="../media/image20.png"/><Relationship Id="rId8" Type="http://schemas.openxmlformats.org/officeDocument/2006/relationships/image" Target="../media/image30.png"/></Relationships>
</file>

<file path=ppt/slides/_rels/slide36.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30.png"/></Relationships>
</file>

<file path=ppt/slides/_rels/slide37.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7" Type="http://schemas.openxmlformats.org/officeDocument/2006/relationships/image" Target="../media/image40.pn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30.png"/></Relationships>
</file>

<file path=ppt/slides/_rels/slide38.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7" Type="http://schemas.openxmlformats.org/officeDocument/2006/relationships/image" Target="../media/image36.png"/><Relationship Id="rId16" Type="http://schemas.openxmlformats.org/officeDocument/2006/relationships/image" Target="../media/image23.png"/><Relationship Id="rId5" Type="http://schemas.openxmlformats.org/officeDocument/2006/relationships/image" Target="../media/image29.png"/><Relationship Id="rId19" Type="http://schemas.openxmlformats.org/officeDocument/2006/relationships/image" Target="../media/image44.png"/><Relationship Id="rId6" Type="http://schemas.openxmlformats.org/officeDocument/2006/relationships/image" Target="../media/image21.png"/><Relationship Id="rId18" Type="http://schemas.openxmlformats.org/officeDocument/2006/relationships/image" Target="../media/image41.png"/><Relationship Id="rId7" Type="http://schemas.openxmlformats.org/officeDocument/2006/relationships/image" Target="../media/image20.png"/><Relationship Id="rId8" Type="http://schemas.openxmlformats.org/officeDocument/2006/relationships/image" Target="../media/image30.png"/></Relationships>
</file>

<file path=ppt/slides/_rels/slide39.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30.png"/></Relationships>
</file>

<file path=ppt/slides/_rels/slide4.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30.png"/></Relationships>
</file>

<file path=ppt/slides/_rels/slide40.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7" Type="http://schemas.openxmlformats.org/officeDocument/2006/relationships/image" Target="../media/image51.pn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30.png"/></Relationships>
</file>

<file path=ppt/slides/_rels/slide41.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7" Type="http://schemas.openxmlformats.org/officeDocument/2006/relationships/image" Target="../media/image46.png"/><Relationship Id="rId16" Type="http://schemas.openxmlformats.org/officeDocument/2006/relationships/image" Target="../media/image23.png"/><Relationship Id="rId5" Type="http://schemas.openxmlformats.org/officeDocument/2006/relationships/image" Target="../media/image29.png"/><Relationship Id="rId19" Type="http://schemas.openxmlformats.org/officeDocument/2006/relationships/image" Target="../media/image48.png"/><Relationship Id="rId6" Type="http://schemas.openxmlformats.org/officeDocument/2006/relationships/image" Target="../media/image21.png"/><Relationship Id="rId18" Type="http://schemas.openxmlformats.org/officeDocument/2006/relationships/image" Target="../media/image49.png"/><Relationship Id="rId7" Type="http://schemas.openxmlformats.org/officeDocument/2006/relationships/image" Target="../media/image20.png"/><Relationship Id="rId8" Type="http://schemas.openxmlformats.org/officeDocument/2006/relationships/image" Target="../media/image30.png"/></Relationships>
</file>

<file path=ppt/slides/_rels/slide42.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30.png"/></Relationships>
</file>

<file path=ppt/slides/_rels/slide43.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1.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3.png"/><Relationship Id="rId14" Type="http://schemas.openxmlformats.org/officeDocument/2006/relationships/image" Target="../media/image28.jpg"/><Relationship Id="rId5" Type="http://schemas.openxmlformats.org/officeDocument/2006/relationships/image" Target="../media/image29.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30.png"/></Relationships>
</file>

<file path=ppt/slides/_rels/slide44.xml.rels><?xml version="1.0" encoding="UTF-8" standalone="yes"?><Relationships xmlns="http://schemas.openxmlformats.org/package/2006/relationships"><Relationship Id="rId11" Type="http://schemas.openxmlformats.org/officeDocument/2006/relationships/image" Target="../media/image25.png"/><Relationship Id="rId10" Type="http://schemas.openxmlformats.org/officeDocument/2006/relationships/image" Target="../media/image32.jpg"/><Relationship Id="rId13" Type="http://schemas.openxmlformats.org/officeDocument/2006/relationships/image" Target="../media/image31.jpg"/><Relationship Id="rId12" Type="http://schemas.openxmlformats.org/officeDocument/2006/relationships/image" Target="../media/image33.jpg"/><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4.png"/><Relationship Id="rId15" Type="http://schemas.openxmlformats.org/officeDocument/2006/relationships/image" Target="../media/image23.png"/><Relationship Id="rId14" Type="http://schemas.openxmlformats.org/officeDocument/2006/relationships/image" Target="../media/image28.jpg"/><Relationship Id="rId5" Type="http://schemas.openxmlformats.org/officeDocument/2006/relationships/image" Target="../media/image29.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30.png"/></Relationships>
</file>

<file path=ppt/slides/_rels/slide45.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30.png"/></Relationships>
</file>

<file path=ppt/slides/_rels/slide46.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7" Type="http://schemas.openxmlformats.org/officeDocument/2006/relationships/image" Target="../media/image52.pn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30.png"/></Relationships>
</file>

<file path=ppt/slides/_rels/slide47.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7" Type="http://schemas.openxmlformats.org/officeDocument/2006/relationships/image" Target="../media/image50.pn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30.png"/></Relationships>
</file>

<file path=ppt/slides/_rels/slide48.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7" Type="http://schemas.openxmlformats.org/officeDocument/2006/relationships/image" Target="../media/image27.pn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18" Type="http://schemas.openxmlformats.org/officeDocument/2006/relationships/image" Target="../media/image26.png"/><Relationship Id="rId7" Type="http://schemas.openxmlformats.org/officeDocument/2006/relationships/image" Target="../media/image20.png"/><Relationship Id="rId8" Type="http://schemas.openxmlformats.org/officeDocument/2006/relationships/image" Target="../media/image30.png"/></Relationships>
</file>

<file path=ppt/slides/_rels/slide49.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30.png"/></Relationships>
</file>

<file path=ppt/slides/_rels/slide5.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7" Type="http://schemas.openxmlformats.org/officeDocument/2006/relationships/image" Target="../media/image27.pn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18" Type="http://schemas.openxmlformats.org/officeDocument/2006/relationships/image" Target="../media/image26.png"/><Relationship Id="rId7" Type="http://schemas.openxmlformats.org/officeDocument/2006/relationships/image" Target="../media/image20.png"/><Relationship Id="rId8" Type="http://schemas.openxmlformats.org/officeDocument/2006/relationships/image" Target="../media/image30.png"/></Relationships>
</file>

<file path=ppt/slides/_rels/slide50.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30.png"/></Relationships>
</file>

<file path=ppt/slides/_rels/slide51.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7" Type="http://schemas.openxmlformats.org/officeDocument/2006/relationships/image" Target="../media/image27.pn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18" Type="http://schemas.openxmlformats.org/officeDocument/2006/relationships/image" Target="../media/image26.png"/><Relationship Id="rId7" Type="http://schemas.openxmlformats.org/officeDocument/2006/relationships/image" Target="../media/image20.png"/><Relationship Id="rId8" Type="http://schemas.openxmlformats.org/officeDocument/2006/relationships/image" Target="../media/image30.png"/></Relationships>
</file>

<file path=ppt/slides/_rels/slide52.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30.png"/></Relationships>
</file>

<file path=ppt/slides/_rels/slide53.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30.png"/></Relationships>
</file>

<file path=ppt/slides/_rels/slide54.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7" Type="http://schemas.openxmlformats.org/officeDocument/2006/relationships/image" Target="../media/image27.pn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18" Type="http://schemas.openxmlformats.org/officeDocument/2006/relationships/image" Target="../media/image26.png"/><Relationship Id="rId7" Type="http://schemas.openxmlformats.org/officeDocument/2006/relationships/image" Target="../media/image20.png"/><Relationship Id="rId8" Type="http://schemas.openxmlformats.org/officeDocument/2006/relationships/image" Target="../media/image30.png"/></Relationships>
</file>

<file path=ppt/slides/_rels/slide55.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7" Type="http://schemas.openxmlformats.org/officeDocument/2006/relationships/hyperlink" Target="https://www.analyticsvidhya.com/blog/2020/01/3-important-nlp-libraries-indian-languages-python/" TargetMode="External"/><Relationship Id="rId16" Type="http://schemas.openxmlformats.org/officeDocument/2006/relationships/image" Target="../media/image23.png"/><Relationship Id="rId5" Type="http://schemas.openxmlformats.org/officeDocument/2006/relationships/image" Target="../media/image29.png"/><Relationship Id="rId19" Type="http://schemas.openxmlformats.org/officeDocument/2006/relationships/hyperlink" Target="https://simpletransformers.ai/docs/multi-modal-classification-model/" TargetMode="External"/><Relationship Id="rId6" Type="http://schemas.openxmlformats.org/officeDocument/2006/relationships/image" Target="../media/image21.png"/><Relationship Id="rId18" Type="http://schemas.openxmlformats.org/officeDocument/2006/relationships/hyperlink" Target="https://huggingface.co/sentence-transformers/paraphrase-xlm-r-multilingual-v1" TargetMode="External"/><Relationship Id="rId7" Type="http://schemas.openxmlformats.org/officeDocument/2006/relationships/image" Target="../media/image20.png"/><Relationship Id="rId8" Type="http://schemas.openxmlformats.org/officeDocument/2006/relationships/image" Target="../media/image30.png"/></Relationships>
</file>

<file path=ppt/slides/_rels/slide56.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7" Type="http://schemas.openxmlformats.org/officeDocument/2006/relationships/image" Target="../media/image53.pn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30.png"/></Relationships>
</file>

<file path=ppt/slides/_rels/slide6.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30.png"/></Relationships>
</file>

<file path=ppt/slides/_rels/slide7.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7" Type="http://schemas.openxmlformats.org/officeDocument/2006/relationships/image" Target="../media/image39.jp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30.png"/></Relationships>
</file>

<file path=ppt/slides/_rels/slide8.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7" Type="http://schemas.openxmlformats.org/officeDocument/2006/relationships/image" Target="../media/image34.jp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18" Type="http://schemas.openxmlformats.org/officeDocument/2006/relationships/image" Target="../media/image54.jpg"/><Relationship Id="rId7" Type="http://schemas.openxmlformats.org/officeDocument/2006/relationships/image" Target="../media/image20.png"/><Relationship Id="rId8" Type="http://schemas.openxmlformats.org/officeDocument/2006/relationships/image" Target="../media/image30.png"/></Relationships>
</file>

<file path=ppt/slides/_rels/slide9.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4.png"/><Relationship Id="rId13" Type="http://schemas.openxmlformats.org/officeDocument/2006/relationships/image" Target="../media/image33.jpg"/><Relationship Id="rId12"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28.jpg"/><Relationship Id="rId14" Type="http://schemas.openxmlformats.org/officeDocument/2006/relationships/image" Target="../media/image31.jpg"/><Relationship Id="rId17" Type="http://schemas.openxmlformats.org/officeDocument/2006/relationships/image" Target="../media/image43.png"/><Relationship Id="rId16"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85" name="Google Shape;85;p1"/>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86" name="Google Shape;86;p1"/>
          <p:cNvPicPr preferRelativeResize="0"/>
          <p:nvPr/>
        </p:nvPicPr>
        <p:blipFill rotWithShape="1">
          <a:blip r:embed="rId5">
            <a:alphaModFix amt="6000"/>
          </a:blip>
          <a:srcRect b="48084" l="8127" r="7902" t="27449"/>
          <a:stretch/>
        </p:blipFill>
        <p:spPr>
          <a:xfrm>
            <a:off x="11007600" y="7462492"/>
            <a:ext cx="2812514" cy="1361647"/>
          </a:xfrm>
          <a:prstGeom prst="rect">
            <a:avLst/>
          </a:prstGeom>
          <a:noFill/>
          <a:ln>
            <a:noFill/>
          </a:ln>
        </p:spPr>
      </p:pic>
      <p:pic>
        <p:nvPicPr>
          <p:cNvPr id="87" name="Google Shape;87;p1"/>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88" name="Google Shape;88;p1"/>
          <p:cNvPicPr preferRelativeResize="0"/>
          <p:nvPr/>
        </p:nvPicPr>
        <p:blipFill rotWithShape="1">
          <a:blip r:embed="rId7">
            <a:alphaModFix amt="18000"/>
          </a:blip>
          <a:srcRect b="0" l="0" r="0" t="0"/>
          <a:stretch/>
        </p:blipFill>
        <p:spPr>
          <a:xfrm rot="-1092939">
            <a:off x="4899354" y="7957986"/>
            <a:ext cx="894889" cy="897266"/>
          </a:xfrm>
          <a:prstGeom prst="rect">
            <a:avLst/>
          </a:prstGeom>
          <a:noFill/>
          <a:ln>
            <a:noFill/>
          </a:ln>
        </p:spPr>
      </p:pic>
      <p:pic>
        <p:nvPicPr>
          <p:cNvPr id="89" name="Google Shape;89;p1"/>
          <p:cNvPicPr preferRelativeResize="0"/>
          <p:nvPr/>
        </p:nvPicPr>
        <p:blipFill rotWithShape="1">
          <a:blip r:embed="rId8">
            <a:alphaModFix amt="7999"/>
          </a:blip>
          <a:srcRect b="0" l="0" r="0" t="0"/>
          <a:stretch/>
        </p:blipFill>
        <p:spPr>
          <a:xfrm rot="-1311580">
            <a:off x="13967467" y="3508373"/>
            <a:ext cx="3431380" cy="3075764"/>
          </a:xfrm>
          <a:prstGeom prst="rect">
            <a:avLst/>
          </a:prstGeom>
          <a:noFill/>
          <a:ln>
            <a:noFill/>
          </a:ln>
        </p:spPr>
      </p:pic>
      <p:pic>
        <p:nvPicPr>
          <p:cNvPr id="90" name="Google Shape;90;p1"/>
          <p:cNvPicPr preferRelativeResize="0"/>
          <p:nvPr/>
        </p:nvPicPr>
        <p:blipFill rotWithShape="1">
          <a:blip r:embed="rId9">
            <a:alphaModFix amt="9999"/>
          </a:blip>
          <a:srcRect b="0" l="0" r="0" t="0"/>
          <a:stretch/>
        </p:blipFill>
        <p:spPr>
          <a:xfrm>
            <a:off x="1376300" y="1996259"/>
            <a:ext cx="2115084" cy="2057400"/>
          </a:xfrm>
          <a:prstGeom prst="rect">
            <a:avLst/>
          </a:prstGeom>
          <a:noFill/>
          <a:ln>
            <a:noFill/>
          </a:ln>
        </p:spPr>
      </p:pic>
      <p:pic>
        <p:nvPicPr>
          <p:cNvPr id="91" name="Google Shape;91;p1"/>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92" name="Google Shape;92;p1"/>
          <p:cNvPicPr preferRelativeResize="0"/>
          <p:nvPr/>
        </p:nvPicPr>
        <p:blipFill rotWithShape="1">
          <a:blip r:embed="rId11">
            <a:alphaModFix amt="6999"/>
          </a:blip>
          <a:srcRect b="0" l="0" r="0" t="0"/>
          <a:stretch/>
        </p:blipFill>
        <p:spPr>
          <a:xfrm>
            <a:off x="13672459" y="1749581"/>
            <a:ext cx="2978098" cy="1379291"/>
          </a:xfrm>
          <a:prstGeom prst="rect">
            <a:avLst/>
          </a:prstGeom>
          <a:noFill/>
          <a:ln>
            <a:noFill/>
          </a:ln>
        </p:spPr>
      </p:pic>
      <p:pic>
        <p:nvPicPr>
          <p:cNvPr id="93" name="Google Shape;93;p1"/>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94" name="Google Shape;94;p1"/>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95" name="Google Shape;95;p1"/>
          <p:cNvPicPr preferRelativeResize="0"/>
          <p:nvPr/>
        </p:nvPicPr>
        <p:blipFill rotWithShape="1">
          <a:blip r:embed="rId14">
            <a:alphaModFix amt="8999"/>
          </a:blip>
          <a:srcRect b="0" l="0" r="0" t="0"/>
          <a:stretch/>
        </p:blipFill>
        <p:spPr>
          <a:xfrm rot="-316539">
            <a:off x="4735895" y="2463064"/>
            <a:ext cx="1880816" cy="1331618"/>
          </a:xfrm>
          <a:prstGeom prst="rect">
            <a:avLst/>
          </a:prstGeom>
          <a:noFill/>
          <a:ln>
            <a:noFill/>
          </a:ln>
        </p:spPr>
      </p:pic>
      <p:pic>
        <p:nvPicPr>
          <p:cNvPr id="96" name="Google Shape;96;p1"/>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97" name="Google Shape;97;p1"/>
          <p:cNvPicPr preferRelativeResize="0"/>
          <p:nvPr/>
        </p:nvPicPr>
        <p:blipFill rotWithShape="1">
          <a:blip r:embed="rId16">
            <a:alphaModFix amt="12000"/>
          </a:blip>
          <a:srcRect b="25510" l="0" r="0" t="14811"/>
          <a:stretch/>
        </p:blipFill>
        <p:spPr>
          <a:xfrm rot="624600">
            <a:off x="8462515" y="2689357"/>
            <a:ext cx="2891173" cy="1345651"/>
          </a:xfrm>
          <a:prstGeom prst="rect">
            <a:avLst/>
          </a:prstGeom>
          <a:noFill/>
          <a:ln>
            <a:noFill/>
          </a:ln>
        </p:spPr>
      </p:pic>
      <p:sp>
        <p:nvSpPr>
          <p:cNvPr id="98" name="Google Shape;98;p1"/>
          <p:cNvSpPr/>
          <p:nvPr/>
        </p:nvSpPr>
        <p:spPr>
          <a:xfrm>
            <a:off x="10827370" y="6457375"/>
            <a:ext cx="7457590" cy="1948450"/>
          </a:xfrm>
          <a:custGeom>
            <a:rect b="b" l="l" r="r" t="t"/>
            <a:pathLst>
              <a:path extrusionOk="0" h="659374" w="2523719">
                <a:moveTo>
                  <a:pt x="0" y="0"/>
                </a:moveTo>
                <a:lnTo>
                  <a:pt x="2523719" y="0"/>
                </a:lnTo>
                <a:lnTo>
                  <a:pt x="2523719" y="659374"/>
                </a:lnTo>
                <a:lnTo>
                  <a:pt x="0" y="659374"/>
                </a:lnTo>
                <a:close/>
              </a:path>
            </a:pathLst>
          </a:custGeom>
          <a:solidFill>
            <a:srgbClr val="FF1616"/>
          </a:solidFill>
          <a:ln>
            <a:noFill/>
          </a:ln>
        </p:spPr>
      </p:sp>
      <p:sp>
        <p:nvSpPr>
          <p:cNvPr id="99" name="Google Shape;99;p1"/>
          <p:cNvSpPr/>
          <p:nvPr/>
        </p:nvSpPr>
        <p:spPr>
          <a:xfrm>
            <a:off x="1082737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8037"/>
          </a:solidFill>
          <a:ln>
            <a:noFill/>
          </a:ln>
        </p:spPr>
      </p:sp>
      <p:sp>
        <p:nvSpPr>
          <p:cNvPr id="100" name="Google Shape;100;p1"/>
          <p:cNvSpPr/>
          <p:nvPr/>
        </p:nvSpPr>
        <p:spPr>
          <a:xfrm>
            <a:off x="336674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4AAD"/>
          </a:solidFill>
          <a:ln>
            <a:noFill/>
          </a:ln>
        </p:spPr>
      </p:sp>
      <p:sp>
        <p:nvSpPr>
          <p:cNvPr id="101" name="Google Shape;101;p1"/>
          <p:cNvSpPr/>
          <p:nvPr/>
        </p:nvSpPr>
        <p:spPr>
          <a:xfrm>
            <a:off x="3366740" y="6487870"/>
            <a:ext cx="7457590" cy="1948450"/>
          </a:xfrm>
          <a:custGeom>
            <a:rect b="b" l="l" r="r" t="t"/>
            <a:pathLst>
              <a:path extrusionOk="0" h="659374" w="2523719">
                <a:moveTo>
                  <a:pt x="0" y="0"/>
                </a:moveTo>
                <a:lnTo>
                  <a:pt x="2523719" y="0"/>
                </a:lnTo>
                <a:lnTo>
                  <a:pt x="2523719" y="659374"/>
                </a:lnTo>
                <a:lnTo>
                  <a:pt x="0" y="659374"/>
                </a:lnTo>
                <a:close/>
              </a:path>
            </a:pathLst>
          </a:custGeom>
          <a:solidFill>
            <a:srgbClr val="FFD705"/>
          </a:solidFill>
          <a:ln>
            <a:noFill/>
          </a:ln>
        </p:spPr>
      </p:sp>
      <p:pic>
        <p:nvPicPr>
          <p:cNvPr id="102" name="Google Shape;102;p1"/>
          <p:cNvPicPr preferRelativeResize="0"/>
          <p:nvPr/>
        </p:nvPicPr>
        <p:blipFill rotWithShape="1">
          <a:blip r:embed="rId17">
            <a:alphaModFix/>
          </a:blip>
          <a:srcRect b="0" l="0" r="0" t="0"/>
          <a:stretch/>
        </p:blipFill>
        <p:spPr>
          <a:xfrm>
            <a:off x="9482982" y="6996062"/>
            <a:ext cx="2733663" cy="2659109"/>
          </a:xfrm>
          <a:prstGeom prst="rect">
            <a:avLst/>
          </a:prstGeom>
          <a:noFill/>
          <a:ln>
            <a:noFill/>
          </a:ln>
        </p:spPr>
      </p:pic>
      <p:pic>
        <p:nvPicPr>
          <p:cNvPr id="103" name="Google Shape;103;p1"/>
          <p:cNvPicPr preferRelativeResize="0"/>
          <p:nvPr/>
        </p:nvPicPr>
        <p:blipFill rotWithShape="1">
          <a:blip r:embed="rId18">
            <a:alphaModFix/>
          </a:blip>
          <a:srcRect b="0" l="0" r="0" t="0"/>
          <a:stretch/>
        </p:blipFill>
        <p:spPr>
          <a:xfrm>
            <a:off x="10384359" y="7990489"/>
            <a:ext cx="930909" cy="670255"/>
          </a:xfrm>
          <a:prstGeom prst="rect">
            <a:avLst/>
          </a:prstGeom>
          <a:noFill/>
          <a:ln>
            <a:noFill/>
          </a:ln>
        </p:spPr>
      </p:pic>
      <p:sp>
        <p:nvSpPr>
          <p:cNvPr id="104" name="Google Shape;104;p1"/>
          <p:cNvSpPr txBox="1"/>
          <p:nvPr/>
        </p:nvSpPr>
        <p:spPr>
          <a:xfrm>
            <a:off x="5593378" y="7050918"/>
            <a:ext cx="28908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FAK</a:t>
            </a:r>
            <a:r>
              <a:rPr b="1" lang="en-US" sz="2953">
                <a:solidFill>
                  <a:srgbClr val="041F40"/>
                </a:solidFill>
              </a:rPr>
              <a:t>E</a:t>
            </a:r>
            <a:endParaRPr b="1"/>
          </a:p>
        </p:txBody>
      </p:sp>
      <p:sp>
        <p:nvSpPr>
          <p:cNvPr id="105" name="Google Shape;105;p1"/>
          <p:cNvSpPr txBox="1"/>
          <p:nvPr/>
        </p:nvSpPr>
        <p:spPr>
          <a:xfrm>
            <a:off x="14228649" y="7144218"/>
            <a:ext cx="16140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F</a:t>
            </a:r>
            <a:r>
              <a:rPr b="1" lang="en-US" sz="2953">
                <a:solidFill>
                  <a:srgbClr val="041F40"/>
                </a:solidFill>
              </a:rPr>
              <a:t>AKE</a:t>
            </a:r>
            <a:endParaRPr/>
          </a:p>
        </p:txBody>
      </p:sp>
      <p:sp>
        <p:nvSpPr>
          <p:cNvPr id="106" name="Google Shape;106;p1"/>
          <p:cNvSpPr txBox="1"/>
          <p:nvPr/>
        </p:nvSpPr>
        <p:spPr>
          <a:xfrm>
            <a:off x="6258750" y="9000161"/>
            <a:ext cx="15600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H</a:t>
            </a:r>
            <a:r>
              <a:rPr b="1" lang="en-US" sz="2953">
                <a:solidFill>
                  <a:srgbClr val="041F40"/>
                </a:solidFill>
              </a:rPr>
              <a:t>ATE</a:t>
            </a:r>
            <a:endParaRPr b="1"/>
          </a:p>
        </p:txBody>
      </p:sp>
      <p:sp>
        <p:nvSpPr>
          <p:cNvPr id="107" name="Google Shape;107;p1"/>
          <p:cNvSpPr txBox="1"/>
          <p:nvPr/>
        </p:nvSpPr>
        <p:spPr>
          <a:xfrm>
            <a:off x="13617116" y="8918403"/>
            <a:ext cx="28368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a:t>
            </a:r>
            <a:r>
              <a:rPr b="1" lang="en-US" sz="2953">
                <a:solidFill>
                  <a:srgbClr val="041F40"/>
                </a:solidFill>
              </a:rPr>
              <a:t>HATE</a:t>
            </a:r>
            <a:endParaRPr b="1"/>
          </a:p>
        </p:txBody>
      </p:sp>
      <p:sp>
        <p:nvSpPr>
          <p:cNvPr id="108" name="Google Shape;108;p1"/>
          <p:cNvSpPr txBox="1"/>
          <p:nvPr/>
        </p:nvSpPr>
        <p:spPr>
          <a:xfrm>
            <a:off x="549153" y="1790373"/>
            <a:ext cx="10254300" cy="4309800"/>
          </a:xfrm>
          <a:prstGeom prst="rect">
            <a:avLst/>
          </a:prstGeom>
          <a:noFill/>
          <a:ln>
            <a:noFill/>
          </a:ln>
        </p:spPr>
        <p:txBody>
          <a:bodyPr anchorCtr="0" anchor="t" bIns="0" lIns="0" spcFirstLastPara="1" rIns="0" wrap="square" tIns="0">
            <a:spAutoFit/>
          </a:bodyPr>
          <a:lstStyle/>
          <a:p>
            <a:pPr indent="0" lvl="0" marL="0" marR="0" rtl="0" algn="l">
              <a:lnSpc>
                <a:spcPct val="140015"/>
              </a:lnSpc>
              <a:spcBef>
                <a:spcPts val="0"/>
              </a:spcBef>
              <a:spcAft>
                <a:spcPts val="0"/>
              </a:spcAft>
              <a:buNone/>
            </a:pPr>
            <a:r>
              <a:rPr b="1" i="1" lang="en-US" sz="5000" u="none" cap="none" strike="noStrike">
                <a:solidFill>
                  <a:srgbClr val="274E13"/>
                </a:solidFill>
                <a:latin typeface="Merriweather"/>
                <a:ea typeface="Merriweather"/>
                <a:cs typeface="Merriweather"/>
                <a:sym typeface="Merriweather"/>
              </a:rPr>
              <a:t>Hate, did you fake it? </a:t>
            </a:r>
            <a:r>
              <a:rPr b="1" i="1" lang="en-US" sz="5000">
                <a:solidFill>
                  <a:srgbClr val="274E13"/>
                </a:solidFill>
                <a:latin typeface="Merriweather"/>
                <a:ea typeface="Merriweather"/>
                <a:cs typeface="Merriweather"/>
                <a:sym typeface="Merriweather"/>
              </a:rPr>
              <a:t>Deep learning model with multitasking for the detection of fake content in Code-Mixed hate speeches.</a:t>
            </a:r>
            <a:endParaRPr b="1" i="1" sz="5000">
              <a:solidFill>
                <a:srgbClr val="274E13"/>
              </a:solidFill>
              <a:latin typeface="Merriweather"/>
              <a:ea typeface="Merriweather"/>
              <a:cs typeface="Merriweather"/>
              <a:sym typeface="Merriweather"/>
            </a:endParaRPr>
          </a:p>
        </p:txBody>
      </p:sp>
      <p:pic>
        <p:nvPicPr>
          <p:cNvPr id="109" name="Google Shape;109;p1"/>
          <p:cNvPicPr preferRelativeResize="0"/>
          <p:nvPr/>
        </p:nvPicPr>
        <p:blipFill rotWithShape="1">
          <a:blip r:embed="rId19">
            <a:alphaModFix/>
          </a:blip>
          <a:srcRect b="0" l="0" r="0" t="0"/>
          <a:stretch/>
        </p:blipFill>
        <p:spPr>
          <a:xfrm>
            <a:off x="11210773" y="371707"/>
            <a:ext cx="6701309" cy="2061941"/>
          </a:xfrm>
          <a:prstGeom prst="rect">
            <a:avLst/>
          </a:prstGeom>
          <a:noFill/>
          <a:ln>
            <a:noFill/>
          </a:ln>
        </p:spPr>
      </p:pic>
      <p:sp>
        <p:nvSpPr>
          <p:cNvPr id="110" name="Google Shape;110;p1"/>
          <p:cNvSpPr txBox="1"/>
          <p:nvPr/>
        </p:nvSpPr>
        <p:spPr>
          <a:xfrm>
            <a:off x="13979734" y="2733800"/>
            <a:ext cx="4090500" cy="7503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500" u="none" cap="none" strike="noStrike">
                <a:solidFill>
                  <a:srgbClr val="073763"/>
                </a:solidFill>
              </a:rPr>
              <a:t>CSE ,2018-2022</a:t>
            </a:r>
            <a:endParaRPr b="1" sz="3500">
              <a:solidFill>
                <a:srgbClr val="073763"/>
              </a:solidFill>
            </a:endParaRPr>
          </a:p>
        </p:txBody>
      </p:sp>
      <p:sp>
        <p:nvSpPr>
          <p:cNvPr id="111" name="Google Shape;111;p1"/>
          <p:cNvSpPr txBox="1"/>
          <p:nvPr/>
        </p:nvSpPr>
        <p:spPr>
          <a:xfrm>
            <a:off x="13979724" y="3573225"/>
            <a:ext cx="3781200" cy="7119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300" u="none" cap="none" strike="noStrike">
                <a:solidFill>
                  <a:srgbClr val="073763"/>
                </a:solidFill>
              </a:rPr>
              <a:t>MAJOR PROJECT</a:t>
            </a:r>
            <a:endParaRPr b="1" sz="3300">
              <a:solidFill>
                <a:srgbClr val="073763"/>
              </a:solidFill>
            </a:endParaRPr>
          </a:p>
        </p:txBody>
      </p:sp>
      <p:cxnSp>
        <p:nvCxnSpPr>
          <p:cNvPr id="112" name="Google Shape;112;p1"/>
          <p:cNvCxnSpPr/>
          <p:nvPr/>
        </p:nvCxnSpPr>
        <p:spPr>
          <a:xfrm rot="10800000">
            <a:off x="478073" y="968438"/>
            <a:ext cx="2496300" cy="0"/>
          </a:xfrm>
          <a:prstGeom prst="straightConnector1">
            <a:avLst/>
          </a:prstGeom>
          <a:noFill/>
          <a:ln cap="rnd" cmpd="sng" w="142875">
            <a:solidFill>
              <a:schemeClr val="accent3"/>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341" name="Shape 341"/>
        <p:cNvGrpSpPr/>
        <p:nvPr/>
      </p:nvGrpSpPr>
      <p:grpSpPr>
        <a:xfrm>
          <a:off x="0" y="0"/>
          <a:ext cx="0" cy="0"/>
          <a:chOff x="0" y="0"/>
          <a:chExt cx="0" cy="0"/>
        </a:xfrm>
      </p:grpSpPr>
      <p:sp>
        <p:nvSpPr>
          <p:cNvPr id="342" name="Google Shape;342;g1270b568a4e_0_31"/>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343" name="Google Shape;343;g1270b568a4e_0_31"/>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344" name="Google Shape;344;g1270b568a4e_0_31"/>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345" name="Google Shape;345;g1270b568a4e_0_31"/>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346" name="Google Shape;346;g1270b568a4e_0_31"/>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347" name="Google Shape;347;g1270b568a4e_0_31"/>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348" name="Google Shape;348;g1270b568a4e_0_31"/>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349" name="Google Shape;349;g1270b568a4e_0_31"/>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350" name="Google Shape;350;g1270b568a4e_0_31"/>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351" name="Google Shape;351;g1270b568a4e_0_31"/>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352" name="Google Shape;352;g1270b568a4e_0_31"/>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353" name="Google Shape;353;g1270b568a4e_0_31"/>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354" name="Google Shape;354;g1270b568a4e_0_31"/>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355" name="Google Shape;355;g1270b568a4e_0_31"/>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356" name="Google Shape;356;g1270b568a4e_0_31"/>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357" name="Google Shape;357;g1270b568a4e_0_31"/>
          <p:cNvSpPr txBox="1"/>
          <p:nvPr/>
        </p:nvSpPr>
        <p:spPr>
          <a:xfrm>
            <a:off x="146674" y="205050"/>
            <a:ext cx="3344700" cy="5694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358" name="Google Shape;358;g1270b568a4e_0_31"/>
          <p:cNvSpPr txBox="1"/>
          <p:nvPr/>
        </p:nvSpPr>
        <p:spPr>
          <a:xfrm>
            <a:off x="478075" y="1253388"/>
            <a:ext cx="16230600" cy="7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Motivation</a:t>
            </a:r>
            <a:endParaRPr b="1" sz="4800">
              <a:solidFill>
                <a:srgbClr val="980000"/>
              </a:solidFill>
            </a:endParaRPr>
          </a:p>
        </p:txBody>
      </p:sp>
      <p:sp>
        <p:nvSpPr>
          <p:cNvPr id="359" name="Google Shape;359;g1270b568a4e_0_31"/>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360" name="Google Shape;360;g1270b568a4e_0_31"/>
          <p:cNvSpPr txBox="1"/>
          <p:nvPr/>
        </p:nvSpPr>
        <p:spPr>
          <a:xfrm>
            <a:off x="266300" y="9656300"/>
            <a:ext cx="33447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361" name="Google Shape;361;g1270b568a4e_0_31"/>
          <p:cNvSpPr txBox="1"/>
          <p:nvPr/>
        </p:nvSpPr>
        <p:spPr>
          <a:xfrm>
            <a:off x="17032263" y="205050"/>
            <a:ext cx="11304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362" name="Google Shape;362;g1270b568a4e_0_31"/>
          <p:cNvSpPr txBox="1"/>
          <p:nvPr/>
        </p:nvSpPr>
        <p:spPr>
          <a:xfrm flipH="1" rot="435">
            <a:off x="15710808" y="9656460"/>
            <a:ext cx="23685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363" name="Google Shape;363;g1270b568a4e_0_31"/>
          <p:cNvSpPr txBox="1"/>
          <p:nvPr/>
        </p:nvSpPr>
        <p:spPr>
          <a:xfrm>
            <a:off x="458275" y="2448213"/>
            <a:ext cx="17370000" cy="6638100"/>
          </a:xfrm>
          <a:prstGeom prst="rect">
            <a:avLst/>
          </a:prstGeom>
          <a:noFill/>
          <a:ln>
            <a:noFill/>
          </a:ln>
        </p:spPr>
        <p:txBody>
          <a:bodyPr anchorCtr="0" anchor="t" bIns="0" lIns="0" spcFirstLastPara="1" rIns="0" wrap="square" tIns="0">
            <a:spAutoFit/>
          </a:bodyPr>
          <a:lstStyle/>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B</a:t>
            </a:r>
            <a:r>
              <a:rPr b="1" lang="en-US" sz="3100">
                <a:solidFill>
                  <a:schemeClr val="dk1"/>
                </a:solidFill>
                <a:latin typeface="Open Sans"/>
                <a:ea typeface="Open Sans"/>
                <a:cs typeface="Open Sans"/>
                <a:sym typeface="Open Sans"/>
              </a:rPr>
              <a:t>y using modern technologies like AI and ML it is possible to detect and control the hate and fake news increasing drastically.</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Although there are some implementation of AI and ML models where they are specific to either hate speech or fake news or specific to single language.So,this type of implementations consume more resources and time. </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It is </a:t>
            </a:r>
            <a:r>
              <a:rPr b="1" lang="en-US" sz="3100">
                <a:solidFill>
                  <a:schemeClr val="dk1"/>
                </a:solidFill>
                <a:latin typeface="Open Sans"/>
                <a:ea typeface="Open Sans"/>
                <a:cs typeface="Open Sans"/>
                <a:sym typeface="Open Sans"/>
              </a:rPr>
              <a:t>benefit</a:t>
            </a:r>
            <a:r>
              <a:rPr b="1" lang="en-US" sz="3100">
                <a:solidFill>
                  <a:schemeClr val="dk1"/>
                </a:solidFill>
                <a:latin typeface="Open Sans"/>
                <a:ea typeface="Open Sans"/>
                <a:cs typeface="Open Sans"/>
                <a:sym typeface="Open Sans"/>
              </a:rPr>
              <a:t> to have a single model which can do multi-task for prediction.</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367" name="Shape 367"/>
        <p:cNvGrpSpPr/>
        <p:nvPr/>
      </p:nvGrpSpPr>
      <p:grpSpPr>
        <a:xfrm>
          <a:off x="0" y="0"/>
          <a:ext cx="0" cy="0"/>
          <a:chOff x="0" y="0"/>
          <a:chExt cx="0" cy="0"/>
        </a:xfrm>
      </p:grpSpPr>
      <p:pic>
        <p:nvPicPr>
          <p:cNvPr id="368" name="Google Shape;368;g16d2113a528b5c08_124"/>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369" name="Google Shape;369;g16d2113a528b5c08_124"/>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370" name="Google Shape;370;g16d2113a528b5c08_124"/>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371" name="Google Shape;371;g16d2113a528b5c08_124"/>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372" name="Google Shape;372;g16d2113a528b5c08_124"/>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373" name="Google Shape;373;g16d2113a528b5c08_124"/>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374" name="Google Shape;374;g16d2113a528b5c08_124"/>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375" name="Google Shape;375;g16d2113a528b5c08_124"/>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376" name="Google Shape;376;g16d2113a528b5c08_124"/>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377" name="Google Shape;377;g16d2113a528b5c08_124"/>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378" name="Google Shape;378;g16d2113a528b5c08_124"/>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379" name="Google Shape;379;g16d2113a528b5c08_124"/>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380" name="Google Shape;380;g16d2113a528b5c08_124"/>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381" name="Google Shape;381;g16d2113a528b5c08_124"/>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382" name="Google Shape;382;g16d2113a528b5c08_124"/>
          <p:cNvSpPr/>
          <p:nvPr/>
        </p:nvSpPr>
        <p:spPr>
          <a:xfrm>
            <a:off x="10827370" y="6457375"/>
            <a:ext cx="7457590" cy="1948450"/>
          </a:xfrm>
          <a:custGeom>
            <a:rect b="b" l="l" r="r" t="t"/>
            <a:pathLst>
              <a:path extrusionOk="0" h="659374" w="2523719">
                <a:moveTo>
                  <a:pt x="0" y="0"/>
                </a:moveTo>
                <a:lnTo>
                  <a:pt x="2523719" y="0"/>
                </a:lnTo>
                <a:lnTo>
                  <a:pt x="2523719" y="659374"/>
                </a:lnTo>
                <a:lnTo>
                  <a:pt x="0" y="659374"/>
                </a:lnTo>
                <a:close/>
              </a:path>
            </a:pathLst>
          </a:custGeom>
          <a:solidFill>
            <a:srgbClr val="FF1616"/>
          </a:solidFill>
          <a:ln>
            <a:noFill/>
          </a:ln>
        </p:spPr>
      </p:sp>
      <p:sp>
        <p:nvSpPr>
          <p:cNvPr id="383" name="Google Shape;383;g16d2113a528b5c08_124"/>
          <p:cNvSpPr/>
          <p:nvPr/>
        </p:nvSpPr>
        <p:spPr>
          <a:xfrm>
            <a:off x="1082737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8037"/>
          </a:solidFill>
          <a:ln>
            <a:noFill/>
          </a:ln>
        </p:spPr>
      </p:sp>
      <p:sp>
        <p:nvSpPr>
          <p:cNvPr id="384" name="Google Shape;384;g16d2113a528b5c08_124"/>
          <p:cNvSpPr/>
          <p:nvPr/>
        </p:nvSpPr>
        <p:spPr>
          <a:xfrm>
            <a:off x="336674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4AAD"/>
          </a:solidFill>
          <a:ln>
            <a:noFill/>
          </a:ln>
        </p:spPr>
      </p:sp>
      <p:sp>
        <p:nvSpPr>
          <p:cNvPr id="385" name="Google Shape;385;g16d2113a528b5c08_124"/>
          <p:cNvSpPr/>
          <p:nvPr/>
        </p:nvSpPr>
        <p:spPr>
          <a:xfrm>
            <a:off x="3366740" y="6487870"/>
            <a:ext cx="7457590" cy="1948450"/>
          </a:xfrm>
          <a:custGeom>
            <a:rect b="b" l="l" r="r" t="t"/>
            <a:pathLst>
              <a:path extrusionOk="0" h="659374" w="2523719">
                <a:moveTo>
                  <a:pt x="0" y="0"/>
                </a:moveTo>
                <a:lnTo>
                  <a:pt x="2523719" y="0"/>
                </a:lnTo>
                <a:lnTo>
                  <a:pt x="2523719" y="659374"/>
                </a:lnTo>
                <a:lnTo>
                  <a:pt x="0" y="659374"/>
                </a:lnTo>
                <a:close/>
              </a:path>
            </a:pathLst>
          </a:custGeom>
          <a:solidFill>
            <a:srgbClr val="FFD705"/>
          </a:solidFill>
          <a:ln>
            <a:noFill/>
          </a:ln>
        </p:spPr>
      </p:sp>
      <p:pic>
        <p:nvPicPr>
          <p:cNvPr id="386" name="Google Shape;386;g16d2113a528b5c08_124"/>
          <p:cNvPicPr preferRelativeResize="0"/>
          <p:nvPr/>
        </p:nvPicPr>
        <p:blipFill rotWithShape="1">
          <a:blip r:embed="rId17">
            <a:alphaModFix/>
          </a:blip>
          <a:srcRect b="0" l="0" r="0" t="0"/>
          <a:stretch/>
        </p:blipFill>
        <p:spPr>
          <a:xfrm>
            <a:off x="9482982" y="6996062"/>
            <a:ext cx="2733663" cy="2659109"/>
          </a:xfrm>
          <a:prstGeom prst="rect">
            <a:avLst/>
          </a:prstGeom>
          <a:noFill/>
          <a:ln>
            <a:noFill/>
          </a:ln>
        </p:spPr>
      </p:pic>
      <p:pic>
        <p:nvPicPr>
          <p:cNvPr id="387" name="Google Shape;387;g16d2113a528b5c08_124"/>
          <p:cNvPicPr preferRelativeResize="0"/>
          <p:nvPr/>
        </p:nvPicPr>
        <p:blipFill rotWithShape="1">
          <a:blip r:embed="rId18">
            <a:alphaModFix/>
          </a:blip>
          <a:srcRect b="0" l="0" r="0" t="0"/>
          <a:stretch/>
        </p:blipFill>
        <p:spPr>
          <a:xfrm>
            <a:off x="10384359" y="7990489"/>
            <a:ext cx="930909" cy="670255"/>
          </a:xfrm>
          <a:prstGeom prst="rect">
            <a:avLst/>
          </a:prstGeom>
          <a:noFill/>
          <a:ln>
            <a:noFill/>
          </a:ln>
        </p:spPr>
      </p:pic>
      <p:sp>
        <p:nvSpPr>
          <p:cNvPr id="388" name="Google Shape;388;g16d2113a528b5c08_124"/>
          <p:cNvSpPr txBox="1"/>
          <p:nvPr/>
        </p:nvSpPr>
        <p:spPr>
          <a:xfrm>
            <a:off x="1403450" y="1297098"/>
            <a:ext cx="9446400" cy="1895100"/>
          </a:xfrm>
          <a:prstGeom prst="rect">
            <a:avLst/>
          </a:prstGeom>
          <a:noFill/>
          <a:ln>
            <a:noFill/>
          </a:ln>
        </p:spPr>
        <p:txBody>
          <a:bodyPr anchorCtr="0" anchor="t" bIns="0" lIns="0" spcFirstLastPara="1" rIns="0" wrap="square" tIns="0">
            <a:spAutoFit/>
          </a:bodyPr>
          <a:lstStyle/>
          <a:p>
            <a:pPr indent="0" lvl="0" marL="0" marR="0" rtl="0" algn="l">
              <a:lnSpc>
                <a:spcPct val="139996"/>
              </a:lnSpc>
              <a:spcBef>
                <a:spcPts val="0"/>
              </a:spcBef>
              <a:spcAft>
                <a:spcPts val="0"/>
              </a:spcAft>
              <a:buNone/>
            </a:pPr>
            <a:r>
              <a:rPr b="1" lang="en-US" sz="8800">
                <a:solidFill>
                  <a:schemeClr val="dk2"/>
                </a:solidFill>
              </a:rPr>
              <a:t>Da</a:t>
            </a:r>
            <a:r>
              <a:rPr b="1" lang="en-US" sz="8800">
                <a:solidFill>
                  <a:schemeClr val="dk2"/>
                </a:solidFill>
              </a:rPr>
              <a:t>taset</a:t>
            </a:r>
            <a:endParaRPr b="1" sz="8800">
              <a:solidFill>
                <a:schemeClr val="dk2"/>
              </a:solidFill>
            </a:endParaRPr>
          </a:p>
        </p:txBody>
      </p:sp>
      <p:cxnSp>
        <p:nvCxnSpPr>
          <p:cNvPr id="389" name="Google Shape;389;g16d2113a528b5c08_124"/>
          <p:cNvCxnSpPr/>
          <p:nvPr/>
        </p:nvCxnSpPr>
        <p:spPr>
          <a:xfrm flipH="1" rot="10800000">
            <a:off x="830951" y="72207"/>
            <a:ext cx="30000" cy="3196200"/>
          </a:xfrm>
          <a:prstGeom prst="straightConnector1">
            <a:avLst/>
          </a:prstGeom>
          <a:noFill/>
          <a:ln cap="rnd" cmpd="sng" w="228600">
            <a:solidFill>
              <a:schemeClr val="dk2"/>
            </a:solidFill>
            <a:prstDash val="solid"/>
            <a:round/>
            <a:headEnd len="sm" w="sm" type="none"/>
            <a:tailEnd len="sm" w="sm" type="none"/>
          </a:ln>
        </p:spPr>
      </p:cxnSp>
      <p:sp>
        <p:nvSpPr>
          <p:cNvPr id="390" name="Google Shape;390;g16d2113a528b5c08_124"/>
          <p:cNvSpPr txBox="1"/>
          <p:nvPr/>
        </p:nvSpPr>
        <p:spPr>
          <a:xfrm>
            <a:off x="5593378" y="7050918"/>
            <a:ext cx="28908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FAK</a:t>
            </a:r>
            <a:r>
              <a:rPr b="1" lang="en-US" sz="2953">
                <a:solidFill>
                  <a:srgbClr val="041F40"/>
                </a:solidFill>
              </a:rPr>
              <a:t>E</a:t>
            </a:r>
            <a:endParaRPr b="1"/>
          </a:p>
        </p:txBody>
      </p:sp>
      <p:sp>
        <p:nvSpPr>
          <p:cNvPr id="391" name="Google Shape;391;g16d2113a528b5c08_124"/>
          <p:cNvSpPr txBox="1"/>
          <p:nvPr/>
        </p:nvSpPr>
        <p:spPr>
          <a:xfrm>
            <a:off x="14228649" y="7144218"/>
            <a:ext cx="16140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F</a:t>
            </a:r>
            <a:r>
              <a:rPr b="1" lang="en-US" sz="2953">
                <a:solidFill>
                  <a:srgbClr val="041F40"/>
                </a:solidFill>
              </a:rPr>
              <a:t>AKE</a:t>
            </a:r>
            <a:endParaRPr b="1"/>
          </a:p>
        </p:txBody>
      </p:sp>
      <p:sp>
        <p:nvSpPr>
          <p:cNvPr id="392" name="Google Shape;392;g16d2113a528b5c08_124"/>
          <p:cNvSpPr txBox="1"/>
          <p:nvPr/>
        </p:nvSpPr>
        <p:spPr>
          <a:xfrm>
            <a:off x="6258750" y="9000161"/>
            <a:ext cx="15600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H</a:t>
            </a:r>
            <a:r>
              <a:rPr b="1" lang="en-US" sz="2953">
                <a:solidFill>
                  <a:srgbClr val="041F40"/>
                </a:solidFill>
              </a:rPr>
              <a:t>ATE</a:t>
            </a:r>
            <a:endParaRPr b="1"/>
          </a:p>
        </p:txBody>
      </p:sp>
      <p:sp>
        <p:nvSpPr>
          <p:cNvPr id="393" name="Google Shape;393;g16d2113a528b5c08_124"/>
          <p:cNvSpPr txBox="1"/>
          <p:nvPr/>
        </p:nvSpPr>
        <p:spPr>
          <a:xfrm>
            <a:off x="13617116" y="8918403"/>
            <a:ext cx="28368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a:t>
            </a:r>
            <a:r>
              <a:rPr b="1" lang="en-US" sz="2953">
                <a:solidFill>
                  <a:srgbClr val="041F40"/>
                </a:solidFill>
              </a:rPr>
              <a:t>HATE</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397" name="Shape 397"/>
        <p:cNvGrpSpPr/>
        <p:nvPr/>
      </p:nvGrpSpPr>
      <p:grpSpPr>
        <a:xfrm>
          <a:off x="0" y="0"/>
          <a:ext cx="0" cy="0"/>
          <a:chOff x="0" y="0"/>
          <a:chExt cx="0" cy="0"/>
        </a:xfrm>
      </p:grpSpPr>
      <p:sp>
        <p:nvSpPr>
          <p:cNvPr id="398" name="Google Shape;398;g1e0f51e869327a9d_259"/>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399" name="Google Shape;399;g1e0f51e869327a9d_259"/>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400" name="Google Shape;400;g1e0f51e869327a9d_259"/>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401" name="Google Shape;401;g1e0f51e869327a9d_259"/>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402" name="Google Shape;402;g1e0f51e869327a9d_259"/>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403" name="Google Shape;403;g1e0f51e869327a9d_259"/>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404" name="Google Shape;404;g1e0f51e869327a9d_259"/>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405" name="Google Shape;405;g1e0f51e869327a9d_259"/>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406" name="Google Shape;406;g1e0f51e869327a9d_259"/>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407" name="Google Shape;407;g1e0f51e869327a9d_259"/>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408" name="Google Shape;408;g1e0f51e869327a9d_259"/>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409" name="Google Shape;409;g1e0f51e869327a9d_259"/>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410" name="Google Shape;410;g1e0f51e869327a9d_259"/>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411" name="Google Shape;411;g1e0f51e869327a9d_259"/>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412" name="Google Shape;412;g1e0f51e869327a9d_259"/>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413" name="Google Shape;413;g1e0f51e869327a9d_259"/>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414" name="Google Shape;414;g1e0f51e869327a9d_259"/>
          <p:cNvSpPr txBox="1"/>
          <p:nvPr/>
        </p:nvSpPr>
        <p:spPr>
          <a:xfrm>
            <a:off x="478075" y="1253388"/>
            <a:ext cx="16230600" cy="10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 Dataset</a:t>
            </a:r>
            <a:endParaRPr b="1" sz="4800">
              <a:solidFill>
                <a:srgbClr val="980000"/>
              </a:solidFill>
            </a:endParaRPr>
          </a:p>
        </p:txBody>
      </p:sp>
      <p:sp>
        <p:nvSpPr>
          <p:cNvPr id="415" name="Google Shape;415;g1e0f51e869327a9d_259"/>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416" name="Google Shape;416;g1e0f51e869327a9d_259"/>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417" name="Google Shape;417;g1e0f51e869327a9d_259"/>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418" name="Google Shape;418;g1e0f51e869327a9d_259"/>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419" name="Google Shape;419;g1e0f51e869327a9d_259"/>
          <p:cNvSpPr txBox="1"/>
          <p:nvPr/>
        </p:nvSpPr>
        <p:spPr>
          <a:xfrm>
            <a:off x="478075" y="2394200"/>
            <a:ext cx="17370000" cy="3982800"/>
          </a:xfrm>
          <a:prstGeom prst="rect">
            <a:avLst/>
          </a:prstGeom>
          <a:noFill/>
          <a:ln>
            <a:noFill/>
          </a:ln>
        </p:spPr>
        <p:txBody>
          <a:bodyPr anchorCtr="0" anchor="t" bIns="0" lIns="0" spcFirstLastPara="1" rIns="0" wrap="square" tIns="0">
            <a:spAutoFit/>
          </a:bodyPr>
          <a:lstStyle/>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Datasets were not found for code-mixed hate speeches labelled for fake,hate, sentiment classes.</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Then started finding datasets for each class of data required individually.</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And finally found datasets for all three required classes in various platforms.</a:t>
            </a:r>
            <a:endParaRPr b="1" sz="3100">
              <a:solidFill>
                <a:schemeClr val="dk1"/>
              </a:solidFill>
              <a:latin typeface="Open Sans"/>
              <a:ea typeface="Open Sans"/>
              <a:cs typeface="Open Sans"/>
              <a:sym typeface="Open Sans"/>
            </a:endParaRPr>
          </a:p>
          <a:p>
            <a:pPr indent="0" lvl="0" marL="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423" name="Shape 423"/>
        <p:cNvGrpSpPr/>
        <p:nvPr/>
      </p:nvGrpSpPr>
      <p:grpSpPr>
        <a:xfrm>
          <a:off x="0" y="0"/>
          <a:ext cx="0" cy="0"/>
          <a:chOff x="0" y="0"/>
          <a:chExt cx="0" cy="0"/>
        </a:xfrm>
      </p:grpSpPr>
      <p:sp>
        <p:nvSpPr>
          <p:cNvPr id="424" name="Google Shape;424;g134222142888608f_3"/>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425" name="Google Shape;425;g134222142888608f_3"/>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426" name="Google Shape;426;g134222142888608f_3"/>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427" name="Google Shape;427;g134222142888608f_3"/>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428" name="Google Shape;428;g134222142888608f_3"/>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429" name="Google Shape;429;g134222142888608f_3"/>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430" name="Google Shape;430;g134222142888608f_3"/>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431" name="Google Shape;431;g134222142888608f_3"/>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432" name="Google Shape;432;g134222142888608f_3"/>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433" name="Google Shape;433;g134222142888608f_3"/>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434" name="Google Shape;434;g134222142888608f_3"/>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435" name="Google Shape;435;g134222142888608f_3"/>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436" name="Google Shape;436;g134222142888608f_3"/>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437" name="Google Shape;437;g134222142888608f_3"/>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438" name="Google Shape;438;g134222142888608f_3"/>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439" name="Google Shape;439;g134222142888608f_3"/>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440" name="Google Shape;440;g134222142888608f_3"/>
          <p:cNvSpPr txBox="1"/>
          <p:nvPr/>
        </p:nvSpPr>
        <p:spPr>
          <a:xfrm>
            <a:off x="478075" y="1253388"/>
            <a:ext cx="16230600" cy="10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 Dataset</a:t>
            </a:r>
            <a:endParaRPr b="1" sz="4800">
              <a:solidFill>
                <a:srgbClr val="980000"/>
              </a:solidFill>
            </a:endParaRPr>
          </a:p>
        </p:txBody>
      </p:sp>
      <p:sp>
        <p:nvSpPr>
          <p:cNvPr id="441" name="Google Shape;441;g134222142888608f_3"/>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442" name="Google Shape;442;g134222142888608f_3"/>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443" name="Google Shape;443;g134222142888608f_3"/>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444" name="Google Shape;444;g134222142888608f_3"/>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445" name="Google Shape;445;g134222142888608f_3"/>
          <p:cNvSpPr txBox="1"/>
          <p:nvPr/>
        </p:nvSpPr>
        <p:spPr>
          <a:xfrm>
            <a:off x="2568500" y="8028250"/>
            <a:ext cx="14082000" cy="181320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1" lang="en-US" sz="3100">
                <a:solidFill>
                  <a:schemeClr val="dk1"/>
                </a:solidFill>
                <a:latin typeface="Open Sans"/>
                <a:ea typeface="Open Sans"/>
                <a:cs typeface="Open Sans"/>
                <a:sym typeface="Open Sans"/>
              </a:rPr>
              <a:t>Description of Datasets</a:t>
            </a:r>
            <a:endParaRPr b="1" sz="3100">
              <a:solidFill>
                <a:schemeClr val="dk1"/>
              </a:solidFill>
              <a:latin typeface="Open Sans"/>
              <a:ea typeface="Open Sans"/>
              <a:cs typeface="Open Sans"/>
              <a:sym typeface="Open Sans"/>
            </a:endParaRPr>
          </a:p>
          <a:p>
            <a:pPr indent="0" lvl="0" marL="0" marR="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pic>
        <p:nvPicPr>
          <p:cNvPr id="446" name="Google Shape;446;g134222142888608f_3"/>
          <p:cNvPicPr preferRelativeResize="0"/>
          <p:nvPr/>
        </p:nvPicPr>
        <p:blipFill rotWithShape="1">
          <a:blip r:embed="rId17">
            <a:alphaModFix/>
          </a:blip>
          <a:srcRect b="47042" l="3073" r="2345" t="8282"/>
          <a:stretch/>
        </p:blipFill>
        <p:spPr>
          <a:xfrm>
            <a:off x="1316012" y="2706738"/>
            <a:ext cx="15655975" cy="52464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450" name="Shape 450"/>
        <p:cNvGrpSpPr/>
        <p:nvPr/>
      </p:nvGrpSpPr>
      <p:grpSpPr>
        <a:xfrm>
          <a:off x="0" y="0"/>
          <a:ext cx="0" cy="0"/>
          <a:chOff x="0" y="0"/>
          <a:chExt cx="0" cy="0"/>
        </a:xfrm>
      </p:grpSpPr>
      <p:pic>
        <p:nvPicPr>
          <p:cNvPr id="451" name="Google Shape;451;g7d5560025e17c847_3"/>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452" name="Google Shape;452;g7d5560025e17c847_3"/>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453" name="Google Shape;453;g7d5560025e17c847_3"/>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454" name="Google Shape;454;g7d5560025e17c847_3"/>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455" name="Google Shape;455;g7d5560025e17c847_3"/>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456" name="Google Shape;456;g7d5560025e17c847_3"/>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457" name="Google Shape;457;g7d5560025e17c847_3"/>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458" name="Google Shape;458;g7d5560025e17c847_3"/>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459" name="Google Shape;459;g7d5560025e17c847_3"/>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460" name="Google Shape;460;g7d5560025e17c847_3"/>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461" name="Google Shape;461;g7d5560025e17c847_3"/>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462" name="Google Shape;462;g7d5560025e17c847_3"/>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463" name="Google Shape;463;g7d5560025e17c847_3"/>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464" name="Google Shape;464;g7d5560025e17c847_3"/>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465" name="Google Shape;465;g7d5560025e17c847_3"/>
          <p:cNvSpPr/>
          <p:nvPr/>
        </p:nvSpPr>
        <p:spPr>
          <a:xfrm>
            <a:off x="10827370" y="6457375"/>
            <a:ext cx="7457590" cy="1948450"/>
          </a:xfrm>
          <a:custGeom>
            <a:rect b="b" l="l" r="r" t="t"/>
            <a:pathLst>
              <a:path extrusionOk="0" h="659374" w="2523719">
                <a:moveTo>
                  <a:pt x="0" y="0"/>
                </a:moveTo>
                <a:lnTo>
                  <a:pt x="2523719" y="0"/>
                </a:lnTo>
                <a:lnTo>
                  <a:pt x="2523719" y="659374"/>
                </a:lnTo>
                <a:lnTo>
                  <a:pt x="0" y="659374"/>
                </a:lnTo>
                <a:close/>
              </a:path>
            </a:pathLst>
          </a:custGeom>
          <a:solidFill>
            <a:srgbClr val="FF1616"/>
          </a:solidFill>
          <a:ln>
            <a:noFill/>
          </a:ln>
        </p:spPr>
      </p:sp>
      <p:sp>
        <p:nvSpPr>
          <p:cNvPr id="466" name="Google Shape;466;g7d5560025e17c847_3"/>
          <p:cNvSpPr/>
          <p:nvPr/>
        </p:nvSpPr>
        <p:spPr>
          <a:xfrm>
            <a:off x="1082737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8037"/>
          </a:solidFill>
          <a:ln>
            <a:noFill/>
          </a:ln>
        </p:spPr>
      </p:sp>
      <p:sp>
        <p:nvSpPr>
          <p:cNvPr id="467" name="Google Shape;467;g7d5560025e17c847_3"/>
          <p:cNvSpPr/>
          <p:nvPr/>
        </p:nvSpPr>
        <p:spPr>
          <a:xfrm>
            <a:off x="336674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4AAD"/>
          </a:solidFill>
          <a:ln>
            <a:noFill/>
          </a:ln>
        </p:spPr>
      </p:sp>
      <p:sp>
        <p:nvSpPr>
          <p:cNvPr id="468" name="Google Shape;468;g7d5560025e17c847_3"/>
          <p:cNvSpPr/>
          <p:nvPr/>
        </p:nvSpPr>
        <p:spPr>
          <a:xfrm>
            <a:off x="3366740" y="6487870"/>
            <a:ext cx="7457590" cy="1948450"/>
          </a:xfrm>
          <a:custGeom>
            <a:rect b="b" l="l" r="r" t="t"/>
            <a:pathLst>
              <a:path extrusionOk="0" h="659374" w="2523719">
                <a:moveTo>
                  <a:pt x="0" y="0"/>
                </a:moveTo>
                <a:lnTo>
                  <a:pt x="2523719" y="0"/>
                </a:lnTo>
                <a:lnTo>
                  <a:pt x="2523719" y="659374"/>
                </a:lnTo>
                <a:lnTo>
                  <a:pt x="0" y="659374"/>
                </a:lnTo>
                <a:close/>
              </a:path>
            </a:pathLst>
          </a:custGeom>
          <a:solidFill>
            <a:srgbClr val="FFD705"/>
          </a:solidFill>
          <a:ln>
            <a:noFill/>
          </a:ln>
        </p:spPr>
      </p:sp>
      <p:pic>
        <p:nvPicPr>
          <p:cNvPr id="469" name="Google Shape;469;g7d5560025e17c847_3"/>
          <p:cNvPicPr preferRelativeResize="0"/>
          <p:nvPr/>
        </p:nvPicPr>
        <p:blipFill rotWithShape="1">
          <a:blip r:embed="rId17">
            <a:alphaModFix/>
          </a:blip>
          <a:srcRect b="0" l="0" r="0" t="0"/>
          <a:stretch/>
        </p:blipFill>
        <p:spPr>
          <a:xfrm>
            <a:off x="9482982" y="6996062"/>
            <a:ext cx="2733663" cy="2659109"/>
          </a:xfrm>
          <a:prstGeom prst="rect">
            <a:avLst/>
          </a:prstGeom>
          <a:noFill/>
          <a:ln>
            <a:noFill/>
          </a:ln>
        </p:spPr>
      </p:pic>
      <p:pic>
        <p:nvPicPr>
          <p:cNvPr id="470" name="Google Shape;470;g7d5560025e17c847_3"/>
          <p:cNvPicPr preferRelativeResize="0"/>
          <p:nvPr/>
        </p:nvPicPr>
        <p:blipFill rotWithShape="1">
          <a:blip r:embed="rId18">
            <a:alphaModFix/>
          </a:blip>
          <a:srcRect b="0" l="0" r="0" t="0"/>
          <a:stretch/>
        </p:blipFill>
        <p:spPr>
          <a:xfrm>
            <a:off x="10384359" y="7990489"/>
            <a:ext cx="930909" cy="670255"/>
          </a:xfrm>
          <a:prstGeom prst="rect">
            <a:avLst/>
          </a:prstGeom>
          <a:noFill/>
          <a:ln>
            <a:noFill/>
          </a:ln>
        </p:spPr>
      </p:pic>
      <p:sp>
        <p:nvSpPr>
          <p:cNvPr id="471" name="Google Shape;471;g7d5560025e17c847_3"/>
          <p:cNvSpPr txBox="1"/>
          <p:nvPr/>
        </p:nvSpPr>
        <p:spPr>
          <a:xfrm>
            <a:off x="1403450" y="1297098"/>
            <a:ext cx="9446400" cy="3250800"/>
          </a:xfrm>
          <a:prstGeom prst="rect">
            <a:avLst/>
          </a:prstGeom>
          <a:noFill/>
          <a:ln>
            <a:noFill/>
          </a:ln>
        </p:spPr>
        <p:txBody>
          <a:bodyPr anchorCtr="0" anchor="t" bIns="0" lIns="0" spcFirstLastPara="1" rIns="0" wrap="square" tIns="0">
            <a:spAutoFit/>
          </a:bodyPr>
          <a:lstStyle/>
          <a:p>
            <a:pPr indent="0" lvl="0" marL="0" marR="0" rtl="0" algn="l">
              <a:lnSpc>
                <a:spcPct val="139996"/>
              </a:lnSpc>
              <a:spcBef>
                <a:spcPts val="0"/>
              </a:spcBef>
              <a:spcAft>
                <a:spcPts val="0"/>
              </a:spcAft>
              <a:buNone/>
            </a:pPr>
            <a:r>
              <a:rPr b="1" lang="en-US" sz="8800">
                <a:solidFill>
                  <a:schemeClr val="dk2"/>
                </a:solidFill>
              </a:rPr>
              <a:t>Proposed </a:t>
            </a:r>
            <a:r>
              <a:rPr b="1" lang="en-US" sz="8800">
                <a:solidFill>
                  <a:schemeClr val="dk2"/>
                </a:solidFill>
              </a:rPr>
              <a:t>Methodology</a:t>
            </a:r>
            <a:endParaRPr b="1" sz="8800">
              <a:solidFill>
                <a:schemeClr val="dk2"/>
              </a:solidFill>
            </a:endParaRPr>
          </a:p>
        </p:txBody>
      </p:sp>
      <p:cxnSp>
        <p:nvCxnSpPr>
          <p:cNvPr id="472" name="Google Shape;472;g7d5560025e17c847_3"/>
          <p:cNvCxnSpPr/>
          <p:nvPr/>
        </p:nvCxnSpPr>
        <p:spPr>
          <a:xfrm flipH="1" rot="10800000">
            <a:off x="830951" y="72207"/>
            <a:ext cx="30000" cy="3196200"/>
          </a:xfrm>
          <a:prstGeom prst="straightConnector1">
            <a:avLst/>
          </a:prstGeom>
          <a:noFill/>
          <a:ln cap="rnd" cmpd="sng" w="228600">
            <a:solidFill>
              <a:schemeClr val="dk2"/>
            </a:solidFill>
            <a:prstDash val="solid"/>
            <a:round/>
            <a:headEnd len="sm" w="sm" type="none"/>
            <a:tailEnd len="sm" w="sm" type="none"/>
          </a:ln>
        </p:spPr>
      </p:cxnSp>
      <p:sp>
        <p:nvSpPr>
          <p:cNvPr id="473" name="Google Shape;473;g7d5560025e17c847_3"/>
          <p:cNvSpPr txBox="1"/>
          <p:nvPr/>
        </p:nvSpPr>
        <p:spPr>
          <a:xfrm>
            <a:off x="5593378" y="7050918"/>
            <a:ext cx="28908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FAK</a:t>
            </a:r>
            <a:r>
              <a:rPr b="1" lang="en-US" sz="2953">
                <a:solidFill>
                  <a:srgbClr val="041F40"/>
                </a:solidFill>
              </a:rPr>
              <a:t>E</a:t>
            </a:r>
            <a:endParaRPr b="1"/>
          </a:p>
        </p:txBody>
      </p:sp>
      <p:sp>
        <p:nvSpPr>
          <p:cNvPr id="474" name="Google Shape;474;g7d5560025e17c847_3"/>
          <p:cNvSpPr txBox="1"/>
          <p:nvPr/>
        </p:nvSpPr>
        <p:spPr>
          <a:xfrm>
            <a:off x="14228649" y="7144218"/>
            <a:ext cx="16140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F</a:t>
            </a:r>
            <a:r>
              <a:rPr b="1" lang="en-US" sz="2953">
                <a:solidFill>
                  <a:srgbClr val="041F40"/>
                </a:solidFill>
              </a:rPr>
              <a:t>AKE</a:t>
            </a:r>
            <a:endParaRPr b="1"/>
          </a:p>
        </p:txBody>
      </p:sp>
      <p:sp>
        <p:nvSpPr>
          <p:cNvPr id="475" name="Google Shape;475;g7d5560025e17c847_3"/>
          <p:cNvSpPr txBox="1"/>
          <p:nvPr/>
        </p:nvSpPr>
        <p:spPr>
          <a:xfrm>
            <a:off x="6258750" y="9000161"/>
            <a:ext cx="15600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H</a:t>
            </a:r>
            <a:r>
              <a:rPr b="1" lang="en-US" sz="2953">
                <a:solidFill>
                  <a:srgbClr val="041F40"/>
                </a:solidFill>
              </a:rPr>
              <a:t>ATE</a:t>
            </a:r>
            <a:endParaRPr b="1"/>
          </a:p>
        </p:txBody>
      </p:sp>
      <p:sp>
        <p:nvSpPr>
          <p:cNvPr id="476" name="Google Shape;476;g7d5560025e17c847_3"/>
          <p:cNvSpPr txBox="1"/>
          <p:nvPr/>
        </p:nvSpPr>
        <p:spPr>
          <a:xfrm>
            <a:off x="13617116" y="8918403"/>
            <a:ext cx="28368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a:t>
            </a:r>
            <a:r>
              <a:rPr b="1" lang="en-US" sz="2953">
                <a:solidFill>
                  <a:srgbClr val="041F40"/>
                </a:solidFill>
              </a:rPr>
              <a:t>HATE</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480" name="Shape 480"/>
        <p:cNvGrpSpPr/>
        <p:nvPr/>
      </p:nvGrpSpPr>
      <p:grpSpPr>
        <a:xfrm>
          <a:off x="0" y="0"/>
          <a:ext cx="0" cy="0"/>
          <a:chOff x="0" y="0"/>
          <a:chExt cx="0" cy="0"/>
        </a:xfrm>
      </p:grpSpPr>
      <p:sp>
        <p:nvSpPr>
          <p:cNvPr id="481" name="Google Shape;481;g7d5560025e17c847_35"/>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482" name="Google Shape;482;g7d5560025e17c847_35"/>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483" name="Google Shape;483;g7d5560025e17c847_35"/>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484" name="Google Shape;484;g7d5560025e17c847_35"/>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485" name="Google Shape;485;g7d5560025e17c847_35"/>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486" name="Google Shape;486;g7d5560025e17c847_35"/>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487" name="Google Shape;487;g7d5560025e17c847_35"/>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488" name="Google Shape;488;g7d5560025e17c847_35"/>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489" name="Google Shape;489;g7d5560025e17c847_35"/>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490" name="Google Shape;490;g7d5560025e17c847_35"/>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491" name="Google Shape;491;g7d5560025e17c847_35"/>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492" name="Google Shape;492;g7d5560025e17c847_35"/>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493" name="Google Shape;493;g7d5560025e17c847_35"/>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494" name="Google Shape;494;g7d5560025e17c847_35"/>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495" name="Google Shape;495;g7d5560025e17c847_35"/>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496" name="Google Shape;496;g7d5560025e17c847_35"/>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497" name="Google Shape;497;g7d5560025e17c847_35"/>
          <p:cNvSpPr txBox="1"/>
          <p:nvPr/>
        </p:nvSpPr>
        <p:spPr>
          <a:xfrm>
            <a:off x="478075" y="1253388"/>
            <a:ext cx="16230600" cy="7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 Proposed Methodology</a:t>
            </a:r>
            <a:endParaRPr b="1" sz="4800">
              <a:solidFill>
                <a:srgbClr val="980000"/>
              </a:solidFill>
            </a:endParaRPr>
          </a:p>
        </p:txBody>
      </p:sp>
      <p:sp>
        <p:nvSpPr>
          <p:cNvPr id="498" name="Google Shape;498;g7d5560025e17c847_35"/>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499" name="Google Shape;499;g7d5560025e17c847_35"/>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500" name="Google Shape;500;g7d5560025e17c847_35"/>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501" name="Google Shape;501;g7d5560025e17c847_35"/>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pic>
        <p:nvPicPr>
          <p:cNvPr id="502" name="Google Shape;502;g7d5560025e17c847_35"/>
          <p:cNvPicPr preferRelativeResize="0"/>
          <p:nvPr/>
        </p:nvPicPr>
        <p:blipFill rotWithShape="1">
          <a:blip r:embed="rId17">
            <a:alphaModFix/>
          </a:blip>
          <a:srcRect b="35351" l="0" r="0" t="13331"/>
          <a:stretch/>
        </p:blipFill>
        <p:spPr>
          <a:xfrm>
            <a:off x="737800" y="2443225"/>
            <a:ext cx="16810949" cy="62957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506" name="Shape 506"/>
        <p:cNvGrpSpPr/>
        <p:nvPr/>
      </p:nvGrpSpPr>
      <p:grpSpPr>
        <a:xfrm>
          <a:off x="0" y="0"/>
          <a:ext cx="0" cy="0"/>
          <a:chOff x="0" y="0"/>
          <a:chExt cx="0" cy="0"/>
        </a:xfrm>
      </p:grpSpPr>
      <p:pic>
        <p:nvPicPr>
          <p:cNvPr id="507" name="Google Shape;507;g1e0f51e869327a9d_139"/>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508" name="Google Shape;508;g1e0f51e869327a9d_139"/>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509" name="Google Shape;509;g1e0f51e869327a9d_139"/>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510" name="Google Shape;510;g1e0f51e869327a9d_139"/>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511" name="Google Shape;511;g1e0f51e869327a9d_139"/>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512" name="Google Shape;512;g1e0f51e869327a9d_139"/>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513" name="Google Shape;513;g1e0f51e869327a9d_139"/>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514" name="Google Shape;514;g1e0f51e869327a9d_139"/>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515" name="Google Shape;515;g1e0f51e869327a9d_139"/>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516" name="Google Shape;516;g1e0f51e869327a9d_139"/>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517" name="Google Shape;517;g1e0f51e869327a9d_139"/>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518" name="Google Shape;518;g1e0f51e869327a9d_139"/>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519" name="Google Shape;519;g1e0f51e869327a9d_139"/>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520" name="Google Shape;520;g1e0f51e869327a9d_139"/>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521" name="Google Shape;521;g1e0f51e869327a9d_139"/>
          <p:cNvSpPr/>
          <p:nvPr/>
        </p:nvSpPr>
        <p:spPr>
          <a:xfrm>
            <a:off x="10827370" y="6457375"/>
            <a:ext cx="7457590" cy="1948450"/>
          </a:xfrm>
          <a:custGeom>
            <a:rect b="b" l="l" r="r" t="t"/>
            <a:pathLst>
              <a:path extrusionOk="0" h="659374" w="2523719">
                <a:moveTo>
                  <a:pt x="0" y="0"/>
                </a:moveTo>
                <a:lnTo>
                  <a:pt x="2523719" y="0"/>
                </a:lnTo>
                <a:lnTo>
                  <a:pt x="2523719" y="659374"/>
                </a:lnTo>
                <a:lnTo>
                  <a:pt x="0" y="659374"/>
                </a:lnTo>
                <a:close/>
              </a:path>
            </a:pathLst>
          </a:custGeom>
          <a:solidFill>
            <a:srgbClr val="FF1616"/>
          </a:solidFill>
          <a:ln>
            <a:noFill/>
          </a:ln>
        </p:spPr>
      </p:sp>
      <p:sp>
        <p:nvSpPr>
          <p:cNvPr id="522" name="Google Shape;522;g1e0f51e869327a9d_139"/>
          <p:cNvSpPr/>
          <p:nvPr/>
        </p:nvSpPr>
        <p:spPr>
          <a:xfrm>
            <a:off x="1082737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8037"/>
          </a:solidFill>
          <a:ln>
            <a:noFill/>
          </a:ln>
        </p:spPr>
      </p:sp>
      <p:sp>
        <p:nvSpPr>
          <p:cNvPr id="523" name="Google Shape;523;g1e0f51e869327a9d_139"/>
          <p:cNvSpPr/>
          <p:nvPr/>
        </p:nvSpPr>
        <p:spPr>
          <a:xfrm>
            <a:off x="336674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4AAD"/>
          </a:solidFill>
          <a:ln>
            <a:noFill/>
          </a:ln>
        </p:spPr>
      </p:sp>
      <p:sp>
        <p:nvSpPr>
          <p:cNvPr id="524" name="Google Shape;524;g1e0f51e869327a9d_139"/>
          <p:cNvSpPr/>
          <p:nvPr/>
        </p:nvSpPr>
        <p:spPr>
          <a:xfrm>
            <a:off x="3366740" y="6487870"/>
            <a:ext cx="7457590" cy="1948450"/>
          </a:xfrm>
          <a:custGeom>
            <a:rect b="b" l="l" r="r" t="t"/>
            <a:pathLst>
              <a:path extrusionOk="0" h="659374" w="2523719">
                <a:moveTo>
                  <a:pt x="0" y="0"/>
                </a:moveTo>
                <a:lnTo>
                  <a:pt x="2523719" y="0"/>
                </a:lnTo>
                <a:lnTo>
                  <a:pt x="2523719" y="659374"/>
                </a:lnTo>
                <a:lnTo>
                  <a:pt x="0" y="659374"/>
                </a:lnTo>
                <a:close/>
              </a:path>
            </a:pathLst>
          </a:custGeom>
          <a:solidFill>
            <a:srgbClr val="FFD705"/>
          </a:solidFill>
          <a:ln>
            <a:noFill/>
          </a:ln>
        </p:spPr>
      </p:sp>
      <p:pic>
        <p:nvPicPr>
          <p:cNvPr id="525" name="Google Shape;525;g1e0f51e869327a9d_139"/>
          <p:cNvPicPr preferRelativeResize="0"/>
          <p:nvPr/>
        </p:nvPicPr>
        <p:blipFill rotWithShape="1">
          <a:blip r:embed="rId17">
            <a:alphaModFix/>
          </a:blip>
          <a:srcRect b="0" l="0" r="0" t="0"/>
          <a:stretch/>
        </p:blipFill>
        <p:spPr>
          <a:xfrm>
            <a:off x="9482982" y="6996062"/>
            <a:ext cx="2733663" cy="2659109"/>
          </a:xfrm>
          <a:prstGeom prst="rect">
            <a:avLst/>
          </a:prstGeom>
          <a:noFill/>
          <a:ln>
            <a:noFill/>
          </a:ln>
        </p:spPr>
      </p:pic>
      <p:pic>
        <p:nvPicPr>
          <p:cNvPr id="526" name="Google Shape;526;g1e0f51e869327a9d_139"/>
          <p:cNvPicPr preferRelativeResize="0"/>
          <p:nvPr/>
        </p:nvPicPr>
        <p:blipFill rotWithShape="1">
          <a:blip r:embed="rId18">
            <a:alphaModFix/>
          </a:blip>
          <a:srcRect b="0" l="0" r="0" t="0"/>
          <a:stretch/>
        </p:blipFill>
        <p:spPr>
          <a:xfrm>
            <a:off x="10384359" y="7990489"/>
            <a:ext cx="930909" cy="670255"/>
          </a:xfrm>
          <a:prstGeom prst="rect">
            <a:avLst/>
          </a:prstGeom>
          <a:noFill/>
          <a:ln>
            <a:noFill/>
          </a:ln>
        </p:spPr>
      </p:pic>
      <p:sp>
        <p:nvSpPr>
          <p:cNvPr id="527" name="Google Shape;527;g1e0f51e869327a9d_139"/>
          <p:cNvSpPr txBox="1"/>
          <p:nvPr/>
        </p:nvSpPr>
        <p:spPr>
          <a:xfrm>
            <a:off x="1403450" y="1297100"/>
            <a:ext cx="11683800" cy="1895100"/>
          </a:xfrm>
          <a:prstGeom prst="rect">
            <a:avLst/>
          </a:prstGeom>
          <a:noFill/>
          <a:ln>
            <a:noFill/>
          </a:ln>
        </p:spPr>
        <p:txBody>
          <a:bodyPr anchorCtr="0" anchor="t" bIns="0" lIns="0" spcFirstLastPara="1" rIns="0" wrap="square" tIns="0">
            <a:spAutoFit/>
          </a:bodyPr>
          <a:lstStyle/>
          <a:p>
            <a:pPr indent="0" lvl="0" marL="0" marR="0" rtl="0" algn="l">
              <a:lnSpc>
                <a:spcPct val="139996"/>
              </a:lnSpc>
              <a:spcBef>
                <a:spcPts val="0"/>
              </a:spcBef>
              <a:spcAft>
                <a:spcPts val="0"/>
              </a:spcAft>
              <a:buNone/>
            </a:pPr>
            <a:r>
              <a:rPr b="1" lang="en-US" sz="8800">
                <a:solidFill>
                  <a:schemeClr val="dk2"/>
                </a:solidFill>
              </a:rPr>
              <a:t>Data Pre-Processing</a:t>
            </a:r>
            <a:endParaRPr b="1" sz="8800">
              <a:solidFill>
                <a:schemeClr val="dk2"/>
              </a:solidFill>
            </a:endParaRPr>
          </a:p>
        </p:txBody>
      </p:sp>
      <p:cxnSp>
        <p:nvCxnSpPr>
          <p:cNvPr id="528" name="Google Shape;528;g1e0f51e869327a9d_139"/>
          <p:cNvCxnSpPr/>
          <p:nvPr/>
        </p:nvCxnSpPr>
        <p:spPr>
          <a:xfrm flipH="1" rot="10800000">
            <a:off x="830951" y="72207"/>
            <a:ext cx="30000" cy="3196200"/>
          </a:xfrm>
          <a:prstGeom prst="straightConnector1">
            <a:avLst/>
          </a:prstGeom>
          <a:noFill/>
          <a:ln cap="rnd" cmpd="sng" w="228600">
            <a:solidFill>
              <a:schemeClr val="dk2"/>
            </a:solidFill>
            <a:prstDash val="solid"/>
            <a:round/>
            <a:headEnd len="sm" w="sm" type="none"/>
            <a:tailEnd len="sm" w="sm" type="none"/>
          </a:ln>
        </p:spPr>
      </p:cxnSp>
      <p:sp>
        <p:nvSpPr>
          <p:cNvPr id="529" name="Google Shape;529;g1e0f51e869327a9d_139"/>
          <p:cNvSpPr txBox="1"/>
          <p:nvPr/>
        </p:nvSpPr>
        <p:spPr>
          <a:xfrm>
            <a:off x="5593378" y="7050918"/>
            <a:ext cx="28908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FAK</a:t>
            </a:r>
            <a:r>
              <a:rPr b="1" lang="en-US" sz="2953">
                <a:solidFill>
                  <a:srgbClr val="041F40"/>
                </a:solidFill>
              </a:rPr>
              <a:t>E</a:t>
            </a:r>
            <a:endParaRPr b="1"/>
          </a:p>
        </p:txBody>
      </p:sp>
      <p:sp>
        <p:nvSpPr>
          <p:cNvPr id="530" name="Google Shape;530;g1e0f51e869327a9d_139"/>
          <p:cNvSpPr txBox="1"/>
          <p:nvPr/>
        </p:nvSpPr>
        <p:spPr>
          <a:xfrm>
            <a:off x="14228649" y="7144218"/>
            <a:ext cx="16140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F</a:t>
            </a:r>
            <a:r>
              <a:rPr b="1" lang="en-US" sz="2953">
                <a:solidFill>
                  <a:srgbClr val="041F40"/>
                </a:solidFill>
              </a:rPr>
              <a:t>AKE</a:t>
            </a:r>
            <a:endParaRPr b="1"/>
          </a:p>
        </p:txBody>
      </p:sp>
      <p:sp>
        <p:nvSpPr>
          <p:cNvPr id="531" name="Google Shape;531;g1e0f51e869327a9d_139"/>
          <p:cNvSpPr txBox="1"/>
          <p:nvPr/>
        </p:nvSpPr>
        <p:spPr>
          <a:xfrm>
            <a:off x="6258750" y="9000161"/>
            <a:ext cx="15600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H</a:t>
            </a:r>
            <a:r>
              <a:rPr b="1" lang="en-US" sz="2953">
                <a:solidFill>
                  <a:srgbClr val="041F40"/>
                </a:solidFill>
              </a:rPr>
              <a:t>ATE</a:t>
            </a:r>
            <a:endParaRPr b="1"/>
          </a:p>
        </p:txBody>
      </p:sp>
      <p:sp>
        <p:nvSpPr>
          <p:cNvPr id="532" name="Google Shape;532;g1e0f51e869327a9d_139"/>
          <p:cNvSpPr txBox="1"/>
          <p:nvPr/>
        </p:nvSpPr>
        <p:spPr>
          <a:xfrm>
            <a:off x="13617116" y="8918403"/>
            <a:ext cx="28368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a:t>
            </a:r>
            <a:r>
              <a:rPr b="1" lang="en-US" sz="2953">
                <a:solidFill>
                  <a:srgbClr val="041F40"/>
                </a:solidFill>
              </a:rPr>
              <a:t>HATE</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536" name="Shape 536"/>
        <p:cNvGrpSpPr/>
        <p:nvPr/>
      </p:nvGrpSpPr>
      <p:grpSpPr>
        <a:xfrm>
          <a:off x="0" y="0"/>
          <a:ext cx="0" cy="0"/>
          <a:chOff x="0" y="0"/>
          <a:chExt cx="0" cy="0"/>
        </a:xfrm>
      </p:grpSpPr>
      <p:sp>
        <p:nvSpPr>
          <p:cNvPr id="537" name="Google Shape;537;g58f68b90ba7ee0e6_104"/>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538" name="Google Shape;538;g58f68b90ba7ee0e6_104"/>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539" name="Google Shape;539;g58f68b90ba7ee0e6_104"/>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540" name="Google Shape;540;g58f68b90ba7ee0e6_104"/>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541" name="Google Shape;541;g58f68b90ba7ee0e6_104"/>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542" name="Google Shape;542;g58f68b90ba7ee0e6_104"/>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543" name="Google Shape;543;g58f68b90ba7ee0e6_104"/>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544" name="Google Shape;544;g58f68b90ba7ee0e6_104"/>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545" name="Google Shape;545;g58f68b90ba7ee0e6_104"/>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546" name="Google Shape;546;g58f68b90ba7ee0e6_104"/>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547" name="Google Shape;547;g58f68b90ba7ee0e6_104"/>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548" name="Google Shape;548;g58f68b90ba7ee0e6_104"/>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549" name="Google Shape;549;g58f68b90ba7ee0e6_104"/>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550" name="Google Shape;550;g58f68b90ba7ee0e6_104"/>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551" name="Google Shape;551;g58f68b90ba7ee0e6_104"/>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552" name="Google Shape;552;g58f68b90ba7ee0e6_104"/>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553" name="Google Shape;553;g58f68b90ba7ee0e6_104"/>
          <p:cNvSpPr txBox="1"/>
          <p:nvPr/>
        </p:nvSpPr>
        <p:spPr>
          <a:xfrm>
            <a:off x="249425" y="1201975"/>
            <a:ext cx="16230600" cy="10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Dataset Transliteration:</a:t>
            </a:r>
            <a:endParaRPr b="1" sz="4800">
              <a:solidFill>
                <a:srgbClr val="980000"/>
              </a:solidFill>
            </a:endParaRPr>
          </a:p>
        </p:txBody>
      </p:sp>
      <p:sp>
        <p:nvSpPr>
          <p:cNvPr id="554" name="Google Shape;554;g58f68b90ba7ee0e6_104"/>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555" name="Google Shape;555;g58f68b90ba7ee0e6_104"/>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556" name="Google Shape;556;g58f68b90ba7ee0e6_104"/>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557" name="Google Shape;557;g58f68b90ba7ee0e6_104"/>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558" name="Google Shape;558;g58f68b90ba7ee0e6_104"/>
          <p:cNvSpPr txBox="1"/>
          <p:nvPr/>
        </p:nvSpPr>
        <p:spPr>
          <a:xfrm>
            <a:off x="146675" y="2315500"/>
            <a:ext cx="17370000" cy="2481300"/>
          </a:xfrm>
          <a:prstGeom prst="rect">
            <a:avLst/>
          </a:prstGeom>
          <a:noFill/>
          <a:ln>
            <a:noFill/>
          </a:ln>
        </p:spPr>
        <p:txBody>
          <a:bodyPr anchorCtr="0" anchor="t" bIns="0" lIns="0" spcFirstLastPara="1" rIns="0" wrap="square" tIns="0">
            <a:spAutoFit/>
          </a:bodyPr>
          <a:lstStyle/>
          <a:p>
            <a:pPr indent="-425450" lvl="0" marL="91440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Code-mixed data which we found for fake data is in Hindi text.So In order to make all the documents being processed to be in same language(english text) it was transliterated using Indic NLP.</a:t>
            </a:r>
            <a:endParaRPr b="1" sz="3100">
              <a:solidFill>
                <a:schemeClr val="dk1"/>
              </a:solidFill>
              <a:latin typeface="Open Sans"/>
              <a:ea typeface="Open Sans"/>
              <a:cs typeface="Open Sans"/>
              <a:sym typeface="Open Sans"/>
            </a:endParaRPr>
          </a:p>
          <a:p>
            <a:pPr indent="0" lvl="0" marL="9144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562" name="Shape 562"/>
        <p:cNvGrpSpPr/>
        <p:nvPr/>
      </p:nvGrpSpPr>
      <p:grpSpPr>
        <a:xfrm>
          <a:off x="0" y="0"/>
          <a:ext cx="0" cy="0"/>
          <a:chOff x="0" y="0"/>
          <a:chExt cx="0" cy="0"/>
        </a:xfrm>
      </p:grpSpPr>
      <p:sp>
        <p:nvSpPr>
          <p:cNvPr id="563" name="Google Shape;563;g1e0f51e869327a9d_231"/>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564" name="Google Shape;564;g1e0f51e869327a9d_231"/>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565" name="Google Shape;565;g1e0f51e869327a9d_231"/>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566" name="Google Shape;566;g1e0f51e869327a9d_231"/>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567" name="Google Shape;567;g1e0f51e869327a9d_231"/>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568" name="Google Shape;568;g1e0f51e869327a9d_231"/>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569" name="Google Shape;569;g1e0f51e869327a9d_231"/>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570" name="Google Shape;570;g1e0f51e869327a9d_231"/>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571" name="Google Shape;571;g1e0f51e869327a9d_231"/>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572" name="Google Shape;572;g1e0f51e869327a9d_231"/>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573" name="Google Shape;573;g1e0f51e869327a9d_231"/>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574" name="Google Shape;574;g1e0f51e869327a9d_231"/>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575" name="Google Shape;575;g1e0f51e869327a9d_231"/>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576" name="Google Shape;576;g1e0f51e869327a9d_231"/>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577" name="Google Shape;577;g1e0f51e869327a9d_231"/>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578" name="Google Shape;578;g1e0f51e869327a9d_231"/>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579" name="Google Shape;579;g1e0f51e869327a9d_231"/>
          <p:cNvSpPr txBox="1"/>
          <p:nvPr/>
        </p:nvSpPr>
        <p:spPr>
          <a:xfrm>
            <a:off x="249425" y="1201975"/>
            <a:ext cx="16230600" cy="10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Dataset</a:t>
            </a:r>
            <a:r>
              <a:rPr b="1" lang="en-US" sz="4800">
                <a:solidFill>
                  <a:srgbClr val="980000"/>
                </a:solidFill>
                <a:latin typeface="Open Sans"/>
                <a:ea typeface="Open Sans"/>
                <a:cs typeface="Open Sans"/>
                <a:sym typeface="Open Sans"/>
              </a:rPr>
              <a:t> Transliteration:</a:t>
            </a:r>
            <a:endParaRPr b="1" sz="4800">
              <a:solidFill>
                <a:srgbClr val="980000"/>
              </a:solidFill>
            </a:endParaRPr>
          </a:p>
        </p:txBody>
      </p:sp>
      <p:sp>
        <p:nvSpPr>
          <p:cNvPr id="580" name="Google Shape;580;g1e0f51e869327a9d_231"/>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581" name="Google Shape;581;g1e0f51e869327a9d_231"/>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582" name="Google Shape;582;g1e0f51e869327a9d_231"/>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583" name="Google Shape;583;g1e0f51e869327a9d_231"/>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584" name="Google Shape;584;g1e0f51e869327a9d_231"/>
          <p:cNvSpPr txBox="1"/>
          <p:nvPr/>
        </p:nvSpPr>
        <p:spPr>
          <a:xfrm>
            <a:off x="459000" y="5687050"/>
            <a:ext cx="17370000" cy="3149400"/>
          </a:xfrm>
          <a:prstGeom prst="rect">
            <a:avLst/>
          </a:prstGeom>
          <a:noFill/>
          <a:ln>
            <a:noFill/>
          </a:ln>
        </p:spPr>
        <p:txBody>
          <a:bodyPr anchorCtr="0" anchor="t" bIns="0" lIns="0" spcFirstLastPara="1" rIns="0" wrap="square" tIns="0">
            <a:spAutoFit/>
          </a:bodyPr>
          <a:lstStyle/>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Code-mixed data which we found with sentiment labels is in txt file format.It was transformed into csv format.Thus,dataset will be structured and accessible for further process.</a:t>
            </a:r>
            <a:endParaRPr b="1" sz="3100">
              <a:solidFill>
                <a:schemeClr val="dk1"/>
              </a:solidFill>
              <a:latin typeface="Open Sans"/>
              <a:ea typeface="Open Sans"/>
              <a:cs typeface="Open Sans"/>
              <a:sym typeface="Open Sans"/>
            </a:endParaRPr>
          </a:p>
          <a:p>
            <a:pPr indent="0" lvl="0" marL="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sp>
        <p:nvSpPr>
          <p:cNvPr id="585" name="Google Shape;585;g1e0f51e869327a9d_231"/>
          <p:cNvSpPr txBox="1"/>
          <p:nvPr/>
        </p:nvSpPr>
        <p:spPr>
          <a:xfrm>
            <a:off x="266300" y="4503113"/>
            <a:ext cx="15602100" cy="10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Dataset Transformation:</a:t>
            </a:r>
            <a:endParaRPr b="1" sz="4800">
              <a:solidFill>
                <a:srgbClr val="980000"/>
              </a:solidFill>
            </a:endParaRPr>
          </a:p>
        </p:txBody>
      </p:sp>
      <p:sp>
        <p:nvSpPr>
          <p:cNvPr id="586" name="Google Shape;586;g1e0f51e869327a9d_231"/>
          <p:cNvSpPr txBox="1"/>
          <p:nvPr/>
        </p:nvSpPr>
        <p:spPr>
          <a:xfrm>
            <a:off x="459000" y="2366700"/>
            <a:ext cx="17370000" cy="1813200"/>
          </a:xfrm>
          <a:prstGeom prst="rect">
            <a:avLst/>
          </a:prstGeom>
          <a:noFill/>
          <a:ln>
            <a:noFill/>
          </a:ln>
        </p:spPr>
        <p:txBody>
          <a:bodyPr anchorCtr="0" anchor="t" bIns="0" lIns="0" spcFirstLastPara="1" rIns="0" wrap="square" tIns="0">
            <a:spAutoFit/>
          </a:bodyPr>
          <a:lstStyle/>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Code-mixed data which we found for fake data is in Hindi text.So In order to make all the documents being processed to be in same language(english text) it was transliterated using Indic NLP.</a:t>
            </a:r>
            <a:endParaRPr b="1" sz="3100">
              <a:solidFill>
                <a:schemeClr val="dk1"/>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590" name="Shape 590"/>
        <p:cNvGrpSpPr/>
        <p:nvPr/>
      </p:nvGrpSpPr>
      <p:grpSpPr>
        <a:xfrm>
          <a:off x="0" y="0"/>
          <a:ext cx="0" cy="0"/>
          <a:chOff x="0" y="0"/>
          <a:chExt cx="0" cy="0"/>
        </a:xfrm>
      </p:grpSpPr>
      <p:sp>
        <p:nvSpPr>
          <p:cNvPr id="591" name="Google Shape;591;g1e0f51e869327a9d_206"/>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592" name="Google Shape;592;g1e0f51e869327a9d_206"/>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593" name="Google Shape;593;g1e0f51e869327a9d_206"/>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594" name="Google Shape;594;g1e0f51e869327a9d_206"/>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595" name="Google Shape;595;g1e0f51e869327a9d_206"/>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596" name="Google Shape;596;g1e0f51e869327a9d_206"/>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597" name="Google Shape;597;g1e0f51e869327a9d_206"/>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598" name="Google Shape;598;g1e0f51e869327a9d_206"/>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599" name="Google Shape;599;g1e0f51e869327a9d_206"/>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600" name="Google Shape;600;g1e0f51e869327a9d_206"/>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601" name="Google Shape;601;g1e0f51e869327a9d_206"/>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602" name="Google Shape;602;g1e0f51e869327a9d_206"/>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603" name="Google Shape;603;g1e0f51e869327a9d_206"/>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604" name="Google Shape;604;g1e0f51e869327a9d_206"/>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605" name="Google Shape;605;g1e0f51e869327a9d_206"/>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606" name="Google Shape;606;g1e0f51e869327a9d_206"/>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607" name="Google Shape;607;g1e0f51e869327a9d_206"/>
          <p:cNvSpPr txBox="1"/>
          <p:nvPr/>
        </p:nvSpPr>
        <p:spPr>
          <a:xfrm>
            <a:off x="249425" y="1201988"/>
            <a:ext cx="16230600" cy="7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 Datasets Balancing:</a:t>
            </a:r>
            <a:endParaRPr b="1" sz="4800">
              <a:solidFill>
                <a:srgbClr val="980000"/>
              </a:solidFill>
            </a:endParaRPr>
          </a:p>
        </p:txBody>
      </p:sp>
      <p:sp>
        <p:nvSpPr>
          <p:cNvPr id="608" name="Google Shape;608;g1e0f51e869327a9d_206"/>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609" name="Google Shape;609;g1e0f51e869327a9d_206"/>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610" name="Google Shape;610;g1e0f51e869327a9d_206"/>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611" name="Google Shape;611;g1e0f51e869327a9d_206"/>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612" name="Google Shape;612;g1e0f51e869327a9d_206"/>
          <p:cNvSpPr txBox="1"/>
          <p:nvPr/>
        </p:nvSpPr>
        <p:spPr>
          <a:xfrm>
            <a:off x="266300" y="2148613"/>
            <a:ext cx="17813100" cy="3318900"/>
          </a:xfrm>
          <a:prstGeom prst="rect">
            <a:avLst/>
          </a:prstGeom>
          <a:noFill/>
          <a:ln>
            <a:noFill/>
          </a:ln>
        </p:spPr>
        <p:txBody>
          <a:bodyPr anchorCtr="0" anchor="t" bIns="0" lIns="0" spcFirstLastPara="1" rIns="0" wrap="square" tIns="0">
            <a:spAutoFit/>
          </a:bodyPr>
          <a:lstStyle/>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All the datasets found for fake,hate are imbalanced but sentiment we found balanced.</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Generally for imbalanced datasets models get biased towards majority class and minimizes the accuracy.</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So to maximize accuracy we used SMOTE oversampling technique to balance the datasets.</a:t>
            </a:r>
            <a:endParaRPr b="1" sz="3100">
              <a:solidFill>
                <a:schemeClr val="dk1"/>
              </a:solidFill>
              <a:latin typeface="Open Sans"/>
              <a:ea typeface="Open Sans"/>
              <a:cs typeface="Open Sans"/>
              <a:sym typeface="Open Sans"/>
            </a:endParaRPr>
          </a:p>
        </p:txBody>
      </p:sp>
      <p:graphicFrame>
        <p:nvGraphicFramePr>
          <p:cNvPr id="613" name="Google Shape;613;g1e0f51e869327a9d_206"/>
          <p:cNvGraphicFramePr/>
          <p:nvPr/>
        </p:nvGraphicFramePr>
        <p:xfrm>
          <a:off x="2978981" y="5987625"/>
          <a:ext cx="3000000" cy="3000000"/>
        </p:xfrm>
        <a:graphic>
          <a:graphicData uri="http://schemas.openxmlformats.org/drawingml/2006/table">
            <a:tbl>
              <a:tblPr>
                <a:noFill/>
                <a:tableStyleId>{59A52E11-78FB-4BF2-9226-D91DF3D46A73}</a:tableStyleId>
              </a:tblPr>
              <a:tblGrid>
                <a:gridCol w="4526600"/>
                <a:gridCol w="3699075"/>
                <a:gridCol w="4102900"/>
              </a:tblGrid>
              <a:tr h="650450">
                <a:tc rowSpan="2">
                  <a:txBody>
                    <a:bodyPr/>
                    <a:lstStyle/>
                    <a:p>
                      <a:pPr indent="0" lvl="0" marL="0" rtl="0" algn="ctr">
                        <a:spcBef>
                          <a:spcPts val="0"/>
                        </a:spcBef>
                        <a:spcAft>
                          <a:spcPts val="0"/>
                        </a:spcAft>
                        <a:buNone/>
                      </a:pPr>
                      <a:r>
                        <a:t/>
                      </a:r>
                      <a:endParaRPr b="1"/>
                    </a:p>
                    <a:p>
                      <a:pPr indent="0" lvl="0" marL="0" rtl="0" algn="ctr">
                        <a:spcBef>
                          <a:spcPts val="0"/>
                        </a:spcBef>
                        <a:spcAft>
                          <a:spcPts val="0"/>
                        </a:spcAft>
                        <a:buNone/>
                      </a:pPr>
                      <a:r>
                        <a:t/>
                      </a:r>
                      <a:endParaRPr b="1" sz="2200"/>
                    </a:p>
                    <a:p>
                      <a:pPr indent="0" lvl="0" marL="0" rtl="0" algn="ctr">
                        <a:spcBef>
                          <a:spcPts val="0"/>
                        </a:spcBef>
                        <a:spcAft>
                          <a:spcPts val="0"/>
                        </a:spcAft>
                        <a:buNone/>
                      </a:pPr>
                      <a:r>
                        <a:rPr b="1" lang="en-US" sz="3400"/>
                        <a:t>DATASET</a:t>
                      </a:r>
                      <a:endParaRPr b="1" sz="34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4A86E8"/>
                    </a:solidFill>
                  </a:tcPr>
                </a:tc>
                <a:tc rowSpan="2">
                  <a:txBody>
                    <a:bodyPr/>
                    <a:lstStyle/>
                    <a:p>
                      <a:pPr indent="0" lvl="0" marL="0" rtl="0" algn="ctr">
                        <a:spcBef>
                          <a:spcPts val="0"/>
                        </a:spcBef>
                        <a:spcAft>
                          <a:spcPts val="0"/>
                        </a:spcAft>
                        <a:buNone/>
                      </a:pPr>
                      <a:r>
                        <a:t/>
                      </a:r>
                      <a:endParaRPr b="1" sz="3400"/>
                    </a:p>
                    <a:p>
                      <a:pPr indent="0" lvl="0" marL="0" rtl="0" algn="ctr">
                        <a:spcBef>
                          <a:spcPts val="0"/>
                        </a:spcBef>
                        <a:spcAft>
                          <a:spcPts val="0"/>
                        </a:spcAft>
                        <a:buNone/>
                      </a:pPr>
                      <a:r>
                        <a:rPr b="1" lang="en-US" sz="3000"/>
                        <a:t>BEFORE</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4A86E8"/>
                    </a:solidFill>
                  </a:tcPr>
                </a:tc>
                <a:tc rowSpan="2">
                  <a:txBody>
                    <a:bodyPr/>
                    <a:lstStyle/>
                    <a:p>
                      <a:pPr indent="0" lvl="0" marL="0" rtl="0" algn="ctr">
                        <a:spcBef>
                          <a:spcPts val="0"/>
                        </a:spcBef>
                        <a:spcAft>
                          <a:spcPts val="0"/>
                        </a:spcAft>
                        <a:buNone/>
                      </a:pPr>
                      <a:r>
                        <a:t/>
                      </a:r>
                      <a:endParaRPr b="1" sz="3000"/>
                    </a:p>
                    <a:p>
                      <a:pPr indent="0" lvl="0" marL="0" rtl="0" algn="ctr">
                        <a:spcBef>
                          <a:spcPts val="0"/>
                        </a:spcBef>
                        <a:spcAft>
                          <a:spcPts val="0"/>
                        </a:spcAft>
                        <a:buNone/>
                      </a:pPr>
                      <a:r>
                        <a:rPr b="1" lang="en-US" sz="3000"/>
                        <a:t>AFTER</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4A86E8"/>
                    </a:solidFill>
                  </a:tcPr>
                </a:tc>
              </a:tr>
              <a:tr h="790425">
                <a:tc vMerge="1"/>
                <a:tc vMerge="1"/>
                <a:tc vMerge="1"/>
              </a:tr>
              <a:tr h="869325">
                <a:tc>
                  <a:txBody>
                    <a:bodyPr/>
                    <a:lstStyle/>
                    <a:p>
                      <a:pPr indent="0" lvl="0" marL="0" rtl="0" algn="l">
                        <a:spcBef>
                          <a:spcPts val="0"/>
                        </a:spcBef>
                        <a:spcAft>
                          <a:spcPts val="0"/>
                        </a:spcAft>
                        <a:buNone/>
                      </a:pPr>
                      <a:r>
                        <a:rPr b="1" lang="en-US" sz="3000"/>
                        <a:t>FAKE</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(0,761) (1,1250)</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(0,1250) (1,1250)</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r h="869325">
                <a:tc>
                  <a:txBody>
                    <a:bodyPr/>
                    <a:lstStyle/>
                    <a:p>
                      <a:pPr indent="0" lvl="0" marL="0" rtl="0" algn="l">
                        <a:spcBef>
                          <a:spcPts val="0"/>
                        </a:spcBef>
                        <a:spcAft>
                          <a:spcPts val="0"/>
                        </a:spcAft>
                        <a:buNone/>
                      </a:pPr>
                      <a:r>
                        <a:rPr b="1" lang="en-US" sz="3000"/>
                        <a:t>HATE</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(0,2918) (1,1661)</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(0,2918) (1,2918)</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16" name="Shape 116"/>
        <p:cNvGrpSpPr/>
        <p:nvPr/>
      </p:nvGrpSpPr>
      <p:grpSpPr>
        <a:xfrm>
          <a:off x="0" y="0"/>
          <a:ext cx="0" cy="0"/>
          <a:chOff x="0" y="0"/>
          <a:chExt cx="0" cy="0"/>
        </a:xfrm>
      </p:grpSpPr>
      <p:pic>
        <p:nvPicPr>
          <p:cNvPr id="117" name="Google Shape;117;g7486524c70424640_5"/>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18" name="Google Shape;118;g7486524c70424640_5"/>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19" name="Google Shape;119;g7486524c70424640_5"/>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20" name="Google Shape;120;g7486524c70424640_5"/>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21" name="Google Shape;121;g7486524c70424640_5"/>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22" name="Google Shape;122;g7486524c70424640_5"/>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23" name="Google Shape;123;g7486524c70424640_5"/>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24" name="Google Shape;124;g7486524c70424640_5"/>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25" name="Google Shape;125;g7486524c70424640_5"/>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26" name="Google Shape;126;g7486524c70424640_5"/>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27" name="Google Shape;127;g7486524c70424640_5"/>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28" name="Google Shape;128;g7486524c70424640_5"/>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29" name="Google Shape;129;g7486524c70424640_5"/>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30" name="Google Shape;130;g7486524c70424640_5"/>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31" name="Google Shape;131;g7486524c70424640_5"/>
          <p:cNvSpPr/>
          <p:nvPr/>
        </p:nvSpPr>
        <p:spPr>
          <a:xfrm>
            <a:off x="10827370" y="6457375"/>
            <a:ext cx="7457590" cy="1948450"/>
          </a:xfrm>
          <a:custGeom>
            <a:rect b="b" l="l" r="r" t="t"/>
            <a:pathLst>
              <a:path extrusionOk="0" h="659374" w="2523719">
                <a:moveTo>
                  <a:pt x="0" y="0"/>
                </a:moveTo>
                <a:lnTo>
                  <a:pt x="2523719" y="0"/>
                </a:lnTo>
                <a:lnTo>
                  <a:pt x="2523719" y="659374"/>
                </a:lnTo>
                <a:lnTo>
                  <a:pt x="0" y="659374"/>
                </a:lnTo>
                <a:close/>
              </a:path>
            </a:pathLst>
          </a:custGeom>
          <a:solidFill>
            <a:srgbClr val="FF1616"/>
          </a:solidFill>
          <a:ln>
            <a:noFill/>
          </a:ln>
        </p:spPr>
      </p:sp>
      <p:sp>
        <p:nvSpPr>
          <p:cNvPr id="132" name="Google Shape;132;g7486524c70424640_5"/>
          <p:cNvSpPr/>
          <p:nvPr/>
        </p:nvSpPr>
        <p:spPr>
          <a:xfrm>
            <a:off x="1082737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8037"/>
          </a:solidFill>
          <a:ln>
            <a:noFill/>
          </a:ln>
        </p:spPr>
      </p:sp>
      <p:sp>
        <p:nvSpPr>
          <p:cNvPr id="133" name="Google Shape;133;g7486524c70424640_5"/>
          <p:cNvSpPr/>
          <p:nvPr/>
        </p:nvSpPr>
        <p:spPr>
          <a:xfrm>
            <a:off x="336674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4AAD"/>
          </a:solidFill>
          <a:ln>
            <a:noFill/>
          </a:ln>
        </p:spPr>
      </p:sp>
      <p:sp>
        <p:nvSpPr>
          <p:cNvPr id="134" name="Google Shape;134;g7486524c70424640_5"/>
          <p:cNvSpPr/>
          <p:nvPr/>
        </p:nvSpPr>
        <p:spPr>
          <a:xfrm>
            <a:off x="3366740" y="6487870"/>
            <a:ext cx="7457590" cy="1948450"/>
          </a:xfrm>
          <a:custGeom>
            <a:rect b="b" l="l" r="r" t="t"/>
            <a:pathLst>
              <a:path extrusionOk="0" h="659374" w="2523719">
                <a:moveTo>
                  <a:pt x="0" y="0"/>
                </a:moveTo>
                <a:lnTo>
                  <a:pt x="2523719" y="0"/>
                </a:lnTo>
                <a:lnTo>
                  <a:pt x="2523719" y="659374"/>
                </a:lnTo>
                <a:lnTo>
                  <a:pt x="0" y="659374"/>
                </a:lnTo>
                <a:close/>
              </a:path>
            </a:pathLst>
          </a:custGeom>
          <a:solidFill>
            <a:srgbClr val="FFD705"/>
          </a:solidFill>
          <a:ln>
            <a:noFill/>
          </a:ln>
        </p:spPr>
      </p:sp>
      <p:pic>
        <p:nvPicPr>
          <p:cNvPr id="135" name="Google Shape;135;g7486524c70424640_5"/>
          <p:cNvPicPr preferRelativeResize="0"/>
          <p:nvPr/>
        </p:nvPicPr>
        <p:blipFill rotWithShape="1">
          <a:blip r:embed="rId17">
            <a:alphaModFix/>
          </a:blip>
          <a:srcRect b="0" l="0" r="0" t="0"/>
          <a:stretch/>
        </p:blipFill>
        <p:spPr>
          <a:xfrm>
            <a:off x="9482982" y="6996062"/>
            <a:ext cx="2733663" cy="2659109"/>
          </a:xfrm>
          <a:prstGeom prst="rect">
            <a:avLst/>
          </a:prstGeom>
          <a:noFill/>
          <a:ln>
            <a:noFill/>
          </a:ln>
        </p:spPr>
      </p:pic>
      <p:pic>
        <p:nvPicPr>
          <p:cNvPr id="136" name="Google Shape;136;g7486524c70424640_5"/>
          <p:cNvPicPr preferRelativeResize="0"/>
          <p:nvPr/>
        </p:nvPicPr>
        <p:blipFill rotWithShape="1">
          <a:blip r:embed="rId18">
            <a:alphaModFix/>
          </a:blip>
          <a:srcRect b="0" l="0" r="0" t="0"/>
          <a:stretch/>
        </p:blipFill>
        <p:spPr>
          <a:xfrm>
            <a:off x="10384359" y="7990489"/>
            <a:ext cx="930909" cy="670255"/>
          </a:xfrm>
          <a:prstGeom prst="rect">
            <a:avLst/>
          </a:prstGeom>
          <a:noFill/>
          <a:ln>
            <a:noFill/>
          </a:ln>
        </p:spPr>
      </p:pic>
      <p:sp>
        <p:nvSpPr>
          <p:cNvPr id="137" name="Google Shape;137;g7486524c70424640_5"/>
          <p:cNvSpPr txBox="1"/>
          <p:nvPr/>
        </p:nvSpPr>
        <p:spPr>
          <a:xfrm>
            <a:off x="5593378" y="7050918"/>
            <a:ext cx="28908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FAK</a:t>
            </a:r>
            <a:r>
              <a:rPr b="1" lang="en-US" sz="2953">
                <a:solidFill>
                  <a:srgbClr val="041F40"/>
                </a:solidFill>
              </a:rPr>
              <a:t>E</a:t>
            </a:r>
            <a:endParaRPr b="1"/>
          </a:p>
        </p:txBody>
      </p:sp>
      <p:sp>
        <p:nvSpPr>
          <p:cNvPr id="138" name="Google Shape;138;g7486524c70424640_5"/>
          <p:cNvSpPr txBox="1"/>
          <p:nvPr/>
        </p:nvSpPr>
        <p:spPr>
          <a:xfrm>
            <a:off x="14228649" y="7144218"/>
            <a:ext cx="16140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F</a:t>
            </a:r>
            <a:r>
              <a:rPr b="1" lang="en-US" sz="2953">
                <a:solidFill>
                  <a:srgbClr val="041F40"/>
                </a:solidFill>
              </a:rPr>
              <a:t>AKE</a:t>
            </a:r>
            <a:endParaRPr/>
          </a:p>
        </p:txBody>
      </p:sp>
      <p:sp>
        <p:nvSpPr>
          <p:cNvPr id="139" name="Google Shape;139;g7486524c70424640_5"/>
          <p:cNvSpPr txBox="1"/>
          <p:nvPr/>
        </p:nvSpPr>
        <p:spPr>
          <a:xfrm>
            <a:off x="6258750" y="9000161"/>
            <a:ext cx="15600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H</a:t>
            </a:r>
            <a:r>
              <a:rPr b="1" lang="en-US" sz="2953">
                <a:solidFill>
                  <a:srgbClr val="041F40"/>
                </a:solidFill>
              </a:rPr>
              <a:t>ATE</a:t>
            </a:r>
            <a:endParaRPr b="1"/>
          </a:p>
        </p:txBody>
      </p:sp>
      <p:sp>
        <p:nvSpPr>
          <p:cNvPr id="140" name="Google Shape;140;g7486524c70424640_5"/>
          <p:cNvSpPr txBox="1"/>
          <p:nvPr/>
        </p:nvSpPr>
        <p:spPr>
          <a:xfrm>
            <a:off x="13617116" y="8918403"/>
            <a:ext cx="28368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a:t>
            </a:r>
            <a:r>
              <a:rPr b="1" lang="en-US" sz="2953">
                <a:solidFill>
                  <a:srgbClr val="041F40"/>
                </a:solidFill>
              </a:rPr>
              <a:t>HATE</a:t>
            </a:r>
            <a:endParaRPr b="1"/>
          </a:p>
        </p:txBody>
      </p:sp>
      <p:sp>
        <p:nvSpPr>
          <p:cNvPr id="141" name="Google Shape;141;g7486524c70424640_5"/>
          <p:cNvSpPr txBox="1"/>
          <p:nvPr/>
        </p:nvSpPr>
        <p:spPr>
          <a:xfrm>
            <a:off x="249425" y="647000"/>
            <a:ext cx="6009300" cy="10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chemeClr val="dk2"/>
                </a:solidFill>
                <a:latin typeface="Open Sans"/>
                <a:ea typeface="Open Sans"/>
                <a:cs typeface="Open Sans"/>
                <a:sym typeface="Open Sans"/>
              </a:rPr>
              <a:t>Group Members:</a:t>
            </a:r>
            <a:endParaRPr b="1" sz="4800">
              <a:solidFill>
                <a:schemeClr val="dk2"/>
              </a:solidFill>
            </a:endParaRPr>
          </a:p>
        </p:txBody>
      </p:sp>
      <p:sp>
        <p:nvSpPr>
          <p:cNvPr id="142" name="Google Shape;142;g7486524c70424640_5"/>
          <p:cNvSpPr txBox="1"/>
          <p:nvPr/>
        </p:nvSpPr>
        <p:spPr>
          <a:xfrm>
            <a:off x="9833350" y="647000"/>
            <a:ext cx="6009300" cy="10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chemeClr val="dk2"/>
                </a:solidFill>
                <a:latin typeface="Open Sans"/>
                <a:ea typeface="Open Sans"/>
                <a:cs typeface="Open Sans"/>
                <a:sym typeface="Open Sans"/>
              </a:rPr>
              <a:t>Under Guidance of</a:t>
            </a:r>
            <a:r>
              <a:rPr b="1" lang="en-US" sz="4800">
                <a:solidFill>
                  <a:schemeClr val="dk2"/>
                </a:solidFill>
                <a:latin typeface="Open Sans"/>
                <a:ea typeface="Open Sans"/>
                <a:cs typeface="Open Sans"/>
                <a:sym typeface="Open Sans"/>
              </a:rPr>
              <a:t>:</a:t>
            </a:r>
            <a:endParaRPr b="1" sz="4800">
              <a:solidFill>
                <a:schemeClr val="dk2"/>
              </a:solidFill>
            </a:endParaRPr>
          </a:p>
        </p:txBody>
      </p:sp>
      <p:sp>
        <p:nvSpPr>
          <p:cNvPr id="143" name="Google Shape;143;g7486524c70424640_5"/>
          <p:cNvSpPr txBox="1"/>
          <p:nvPr/>
        </p:nvSpPr>
        <p:spPr>
          <a:xfrm>
            <a:off x="489600" y="1895056"/>
            <a:ext cx="8164800" cy="3758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3600"/>
              <a:buFont typeface="Open Sans"/>
              <a:buNone/>
            </a:pPr>
            <a:r>
              <a:rPr b="1" i="1" lang="en-US" sz="3700">
                <a:solidFill>
                  <a:srgbClr val="274E13"/>
                </a:solidFill>
                <a:latin typeface="Merriweather"/>
                <a:ea typeface="Merriweather"/>
                <a:cs typeface="Merriweather"/>
                <a:sym typeface="Merriweather"/>
              </a:rPr>
              <a:t>V Harsha Vardhan</a:t>
            </a:r>
            <a:r>
              <a:rPr b="1" i="1" lang="en-US" sz="3700" u="none" cap="none" strike="noStrike">
                <a:solidFill>
                  <a:srgbClr val="274E13"/>
                </a:solidFill>
                <a:latin typeface="Merriweather"/>
                <a:ea typeface="Merriweather"/>
                <a:cs typeface="Merriweather"/>
                <a:sym typeface="Merriweather"/>
              </a:rPr>
              <a:t>  </a:t>
            </a:r>
            <a:r>
              <a:rPr b="1" i="1" lang="en-US" sz="3700">
                <a:solidFill>
                  <a:srgbClr val="274E13"/>
                </a:solidFill>
                <a:latin typeface="Merriweather"/>
                <a:ea typeface="Merriweather"/>
                <a:cs typeface="Merriweather"/>
                <a:sym typeface="Merriweather"/>
              </a:rPr>
              <a:t>   </a:t>
            </a:r>
            <a:r>
              <a:rPr b="1" i="1" lang="en-US" sz="3700" u="none" cap="none" strike="noStrike">
                <a:solidFill>
                  <a:srgbClr val="274E13"/>
                </a:solidFill>
                <a:latin typeface="Merriweather"/>
                <a:ea typeface="Merriweather"/>
                <a:cs typeface="Merriweather"/>
                <a:sym typeface="Merriweather"/>
              </a:rPr>
              <a:t>-</a:t>
            </a:r>
            <a:r>
              <a:rPr b="1" i="1" lang="en-US" sz="3700">
                <a:solidFill>
                  <a:srgbClr val="274E13"/>
                </a:solidFill>
                <a:latin typeface="Merriweather"/>
                <a:ea typeface="Merriweather"/>
                <a:cs typeface="Merriweather"/>
                <a:sym typeface="Merriweather"/>
              </a:rPr>
              <a:t>18bcs118</a:t>
            </a:r>
            <a:endParaRPr b="1" i="1" sz="3700" u="none" cap="none" strike="noStrike">
              <a:solidFill>
                <a:srgbClr val="274E13"/>
              </a:solidFill>
              <a:latin typeface="Merriweather"/>
              <a:ea typeface="Merriweather"/>
              <a:cs typeface="Merriweather"/>
              <a:sym typeface="Merriweather"/>
            </a:endParaRPr>
          </a:p>
          <a:p>
            <a:pPr indent="0" lvl="0" marL="0" marR="0" rtl="0" algn="l">
              <a:lnSpc>
                <a:spcPct val="140000"/>
              </a:lnSpc>
              <a:spcBef>
                <a:spcPts val="0"/>
              </a:spcBef>
              <a:spcAft>
                <a:spcPts val="0"/>
              </a:spcAft>
              <a:buClr>
                <a:srgbClr val="000000"/>
              </a:buClr>
              <a:buSzPts val="3600"/>
              <a:buFont typeface="Open Sans"/>
              <a:buNone/>
            </a:pPr>
            <a:r>
              <a:rPr b="1" i="1" lang="en-US" sz="3700">
                <a:solidFill>
                  <a:srgbClr val="274E13"/>
                </a:solidFill>
                <a:latin typeface="Merriweather"/>
                <a:ea typeface="Merriweather"/>
                <a:cs typeface="Merriweather"/>
                <a:sym typeface="Merriweather"/>
              </a:rPr>
              <a:t>Rama </a:t>
            </a:r>
            <a:r>
              <a:rPr b="1" i="1" lang="en-US" sz="3700" u="none" cap="none" strike="noStrike">
                <a:solidFill>
                  <a:srgbClr val="274E13"/>
                </a:solidFill>
                <a:latin typeface="Merriweather"/>
                <a:ea typeface="Merriweather"/>
                <a:cs typeface="Merriweather"/>
                <a:sym typeface="Merriweather"/>
              </a:rPr>
              <a:t>Dundi Saketh  -</a:t>
            </a:r>
            <a:r>
              <a:rPr b="1" i="1" lang="en-US" sz="3700">
                <a:solidFill>
                  <a:srgbClr val="274E13"/>
                </a:solidFill>
                <a:latin typeface="Merriweather"/>
                <a:ea typeface="Merriweather"/>
                <a:cs typeface="Merriweather"/>
                <a:sym typeface="Merriweather"/>
              </a:rPr>
              <a:t>18bcs076</a:t>
            </a:r>
            <a:endParaRPr b="1" i="1" sz="3700" u="none" cap="none" strike="noStrike">
              <a:solidFill>
                <a:srgbClr val="274E13"/>
              </a:solidFill>
              <a:latin typeface="Merriweather"/>
              <a:ea typeface="Merriweather"/>
              <a:cs typeface="Merriweather"/>
              <a:sym typeface="Merriweather"/>
            </a:endParaRPr>
          </a:p>
          <a:p>
            <a:pPr indent="0" lvl="0" marL="0" marR="0" rtl="0" algn="l">
              <a:lnSpc>
                <a:spcPct val="140000"/>
              </a:lnSpc>
              <a:spcBef>
                <a:spcPts val="0"/>
              </a:spcBef>
              <a:spcAft>
                <a:spcPts val="0"/>
              </a:spcAft>
              <a:buClr>
                <a:srgbClr val="000000"/>
              </a:buClr>
              <a:buSzPts val="3600"/>
              <a:buFont typeface="Open Sans"/>
              <a:buNone/>
            </a:pPr>
            <a:r>
              <a:rPr b="1" i="1" lang="en-US" sz="3700" u="none" cap="none" strike="noStrike">
                <a:solidFill>
                  <a:srgbClr val="274E13"/>
                </a:solidFill>
                <a:latin typeface="Merriweather"/>
                <a:ea typeface="Merriweather"/>
                <a:cs typeface="Merriweather"/>
                <a:sym typeface="Merriweather"/>
              </a:rPr>
              <a:t>Pokala Dattatreya     -</a:t>
            </a:r>
            <a:r>
              <a:rPr b="1" i="1" lang="en-US" sz="3700">
                <a:solidFill>
                  <a:srgbClr val="274E13"/>
                </a:solidFill>
                <a:latin typeface="Merriweather"/>
                <a:ea typeface="Merriweather"/>
                <a:cs typeface="Merriweather"/>
                <a:sym typeface="Merriweather"/>
              </a:rPr>
              <a:t>18bcs067</a:t>
            </a:r>
            <a:endParaRPr b="1" i="1" sz="3700" u="none" cap="none" strike="noStrike">
              <a:solidFill>
                <a:srgbClr val="274E13"/>
              </a:solidFill>
              <a:latin typeface="Merriweather"/>
              <a:ea typeface="Merriweather"/>
              <a:cs typeface="Merriweather"/>
              <a:sym typeface="Merriweather"/>
            </a:endParaRPr>
          </a:p>
          <a:p>
            <a:pPr indent="0" lvl="0" marL="0" marR="0" rtl="0" algn="l">
              <a:lnSpc>
                <a:spcPct val="140000"/>
              </a:lnSpc>
              <a:spcBef>
                <a:spcPts val="0"/>
              </a:spcBef>
              <a:spcAft>
                <a:spcPts val="0"/>
              </a:spcAft>
              <a:buClr>
                <a:srgbClr val="000000"/>
              </a:buClr>
              <a:buSzPts val="3600"/>
              <a:buFont typeface="Open Sans"/>
              <a:buNone/>
            </a:pPr>
            <a:r>
              <a:rPr b="1" i="1" lang="en-US" sz="3700" u="none" cap="none" strike="noStrike">
                <a:solidFill>
                  <a:srgbClr val="274E13"/>
                </a:solidFill>
                <a:latin typeface="Merriweather"/>
                <a:ea typeface="Merriweather"/>
                <a:cs typeface="Merriweather"/>
                <a:sym typeface="Merriweather"/>
              </a:rPr>
              <a:t>Sampath Sakala        </a:t>
            </a:r>
            <a:r>
              <a:rPr b="1" i="1" lang="en-US" sz="3700">
                <a:solidFill>
                  <a:srgbClr val="274E13"/>
                </a:solidFill>
                <a:latin typeface="Merriweather"/>
                <a:ea typeface="Merriweather"/>
                <a:cs typeface="Merriweather"/>
                <a:sym typeface="Merriweather"/>
              </a:rPr>
              <a:t> </a:t>
            </a:r>
            <a:r>
              <a:rPr b="1" i="1" lang="en-US" sz="3700" u="none" cap="none" strike="noStrike">
                <a:solidFill>
                  <a:srgbClr val="274E13"/>
                </a:solidFill>
                <a:latin typeface="Merriweather"/>
                <a:ea typeface="Merriweather"/>
                <a:cs typeface="Merriweather"/>
                <a:sym typeface="Merriweather"/>
              </a:rPr>
              <a:t>-</a:t>
            </a:r>
            <a:r>
              <a:rPr b="1" i="1" lang="en-US" sz="3700">
                <a:solidFill>
                  <a:srgbClr val="274E13"/>
                </a:solidFill>
                <a:latin typeface="Merriweather"/>
                <a:ea typeface="Merriweather"/>
                <a:cs typeface="Merriweather"/>
                <a:sym typeface="Merriweather"/>
              </a:rPr>
              <a:t>18bcs087</a:t>
            </a:r>
            <a:endParaRPr b="1" i="1" sz="3700" u="none" cap="none" strike="noStrike">
              <a:solidFill>
                <a:srgbClr val="274E13"/>
              </a:solidFill>
              <a:latin typeface="Merriweather"/>
              <a:ea typeface="Merriweather"/>
              <a:cs typeface="Merriweather"/>
              <a:sym typeface="Merriweather"/>
            </a:endParaRPr>
          </a:p>
          <a:p>
            <a:pPr indent="0" lvl="0" marL="0" marR="0" rtl="0" algn="l">
              <a:lnSpc>
                <a:spcPct val="140000"/>
              </a:lnSpc>
              <a:spcBef>
                <a:spcPts val="0"/>
              </a:spcBef>
              <a:spcAft>
                <a:spcPts val="0"/>
              </a:spcAft>
              <a:buClr>
                <a:srgbClr val="000000"/>
              </a:buClr>
              <a:buSzPts val="3600"/>
              <a:buFont typeface="Calibri"/>
              <a:buNone/>
            </a:pPr>
            <a:r>
              <a:t/>
            </a:r>
            <a:endParaRPr b="1" i="1" sz="3700" u="none" cap="none" strike="noStrike">
              <a:solidFill>
                <a:srgbClr val="274E13"/>
              </a:solidFill>
              <a:latin typeface="Merriweather"/>
              <a:ea typeface="Merriweather"/>
              <a:cs typeface="Merriweather"/>
              <a:sym typeface="Merriweather"/>
            </a:endParaRPr>
          </a:p>
        </p:txBody>
      </p:sp>
      <p:cxnSp>
        <p:nvCxnSpPr>
          <p:cNvPr id="144" name="Google Shape;144;g7486524c70424640_5"/>
          <p:cNvCxnSpPr/>
          <p:nvPr/>
        </p:nvCxnSpPr>
        <p:spPr>
          <a:xfrm flipH="1" rot="10800000">
            <a:off x="8742676" y="886257"/>
            <a:ext cx="15000" cy="4277400"/>
          </a:xfrm>
          <a:prstGeom prst="straightConnector1">
            <a:avLst/>
          </a:prstGeom>
          <a:noFill/>
          <a:ln cap="rnd" cmpd="sng" w="228600">
            <a:solidFill>
              <a:schemeClr val="dk2"/>
            </a:solidFill>
            <a:prstDash val="solid"/>
            <a:round/>
            <a:headEnd len="sm" w="sm" type="none"/>
            <a:tailEnd len="sm" w="sm" type="none"/>
          </a:ln>
        </p:spPr>
      </p:cxnSp>
      <p:sp>
        <p:nvSpPr>
          <p:cNvPr id="145" name="Google Shape;145;g7486524c70424640_5"/>
          <p:cNvSpPr txBox="1"/>
          <p:nvPr/>
        </p:nvSpPr>
        <p:spPr>
          <a:xfrm>
            <a:off x="10120150" y="1852038"/>
            <a:ext cx="8164800" cy="194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3800">
                <a:solidFill>
                  <a:srgbClr val="274E13"/>
                </a:solidFill>
                <a:latin typeface="Merriweather"/>
                <a:ea typeface="Merriweather"/>
                <a:cs typeface="Merriweather"/>
                <a:sym typeface="Merriweather"/>
              </a:rPr>
              <a:t>Dr. Sunil Saumya      </a:t>
            </a:r>
            <a:endParaRPr b="1" i="1" sz="3800">
              <a:solidFill>
                <a:srgbClr val="274E13"/>
              </a:solidFill>
              <a:latin typeface="Merriweather"/>
              <a:ea typeface="Merriweather"/>
              <a:cs typeface="Merriweather"/>
              <a:sym typeface="Merriweather"/>
            </a:endParaRPr>
          </a:p>
          <a:p>
            <a:pPr indent="0" lvl="0" marL="0" rtl="0" algn="l">
              <a:spcBef>
                <a:spcPts val="0"/>
              </a:spcBef>
              <a:spcAft>
                <a:spcPts val="0"/>
              </a:spcAft>
              <a:buNone/>
            </a:pPr>
            <a:r>
              <a:rPr b="1" i="1" lang="en-US" sz="3800">
                <a:solidFill>
                  <a:srgbClr val="274E13"/>
                </a:solidFill>
                <a:latin typeface="Merriweather"/>
                <a:ea typeface="Merriweather"/>
                <a:cs typeface="Merriweather"/>
                <a:sym typeface="Merriweather"/>
              </a:rPr>
              <a:t>Asst. Professor</a:t>
            </a:r>
            <a:endParaRPr b="1" i="1" sz="3800">
              <a:solidFill>
                <a:srgbClr val="274E13"/>
              </a:solidFill>
              <a:latin typeface="Merriweather"/>
              <a:ea typeface="Merriweather"/>
              <a:cs typeface="Merriweather"/>
              <a:sym typeface="Merriweather"/>
            </a:endParaRPr>
          </a:p>
          <a:p>
            <a:pPr indent="0" lvl="0" marL="0" rtl="0" algn="l">
              <a:spcBef>
                <a:spcPts val="0"/>
              </a:spcBef>
              <a:spcAft>
                <a:spcPts val="0"/>
              </a:spcAft>
              <a:buNone/>
            </a:pPr>
            <a:r>
              <a:rPr b="1" i="1" lang="en-US" sz="3800">
                <a:solidFill>
                  <a:srgbClr val="274E13"/>
                </a:solidFill>
                <a:latin typeface="Merriweather"/>
                <a:ea typeface="Merriweather"/>
                <a:cs typeface="Merriweather"/>
                <a:sym typeface="Merriweather"/>
              </a:rPr>
              <a:t>IIIT-Dharwad.</a:t>
            </a:r>
            <a:endParaRPr b="1" i="1" sz="3800">
              <a:solidFill>
                <a:srgbClr val="274E13"/>
              </a:solidFill>
              <a:latin typeface="Merriweather"/>
              <a:ea typeface="Merriweather"/>
              <a:cs typeface="Merriweather"/>
              <a:sym typeface="Merriweath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617" name="Shape 617"/>
        <p:cNvGrpSpPr/>
        <p:nvPr/>
      </p:nvGrpSpPr>
      <p:grpSpPr>
        <a:xfrm>
          <a:off x="0" y="0"/>
          <a:ext cx="0" cy="0"/>
          <a:chOff x="0" y="0"/>
          <a:chExt cx="0" cy="0"/>
        </a:xfrm>
      </p:grpSpPr>
      <p:sp>
        <p:nvSpPr>
          <p:cNvPr id="618" name="Google Shape;618;g211c2ac9401a8a44_51"/>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619" name="Google Shape;619;g211c2ac9401a8a44_51"/>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620" name="Google Shape;620;g211c2ac9401a8a44_51"/>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621" name="Google Shape;621;g211c2ac9401a8a44_51"/>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622" name="Google Shape;622;g211c2ac9401a8a44_51"/>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623" name="Google Shape;623;g211c2ac9401a8a44_51"/>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624" name="Google Shape;624;g211c2ac9401a8a44_51"/>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625" name="Google Shape;625;g211c2ac9401a8a44_51"/>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626" name="Google Shape;626;g211c2ac9401a8a44_51"/>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627" name="Google Shape;627;g211c2ac9401a8a44_51"/>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628" name="Google Shape;628;g211c2ac9401a8a44_51"/>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629" name="Google Shape;629;g211c2ac9401a8a44_51"/>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630" name="Google Shape;630;g211c2ac9401a8a44_51"/>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631" name="Google Shape;631;g211c2ac9401a8a44_51"/>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632" name="Google Shape;632;g211c2ac9401a8a44_51"/>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633" name="Google Shape;633;g211c2ac9401a8a44_51"/>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634" name="Google Shape;634;g211c2ac9401a8a44_51"/>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635" name="Google Shape;635;g211c2ac9401a8a44_51"/>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636" name="Google Shape;636;g211c2ac9401a8a44_51"/>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637" name="Google Shape;637;g211c2ac9401a8a44_51"/>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638" name="Google Shape;638;g211c2ac9401a8a44_51"/>
          <p:cNvSpPr txBox="1"/>
          <p:nvPr/>
        </p:nvSpPr>
        <p:spPr>
          <a:xfrm>
            <a:off x="266300" y="2063600"/>
            <a:ext cx="6527400" cy="3982800"/>
          </a:xfrm>
          <a:prstGeom prst="rect">
            <a:avLst/>
          </a:prstGeom>
          <a:noFill/>
          <a:ln>
            <a:noFill/>
          </a:ln>
        </p:spPr>
        <p:txBody>
          <a:bodyPr anchorCtr="0" anchor="t" bIns="0" lIns="0" spcFirstLastPara="1" rIns="0" wrap="square" tIns="0">
            <a:spAutoFit/>
          </a:bodyPr>
          <a:lstStyle/>
          <a:p>
            <a:pPr indent="-425450" lvl="0" marL="457200" marR="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Thus,we had balanced datasets for fake ,hate and sentiment after balancing fake and hate datasets.</a:t>
            </a:r>
            <a:endParaRPr b="1" sz="3100">
              <a:solidFill>
                <a:schemeClr val="dk1"/>
              </a:solidFill>
              <a:latin typeface="Open Sans"/>
              <a:ea typeface="Open Sans"/>
              <a:cs typeface="Open Sans"/>
              <a:sym typeface="Open Sans"/>
            </a:endParaRPr>
          </a:p>
          <a:p>
            <a:pPr indent="0" lvl="0" marL="0" marR="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pic>
        <p:nvPicPr>
          <p:cNvPr id="639" name="Google Shape;639;g211c2ac9401a8a44_51"/>
          <p:cNvPicPr preferRelativeResize="0"/>
          <p:nvPr/>
        </p:nvPicPr>
        <p:blipFill rotWithShape="1">
          <a:blip r:embed="rId17">
            <a:alphaModFix/>
          </a:blip>
          <a:srcRect b="0" l="3737" r="3737" t="0"/>
          <a:stretch/>
        </p:blipFill>
        <p:spPr>
          <a:xfrm>
            <a:off x="6852050" y="1065813"/>
            <a:ext cx="11123625" cy="85283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643" name="Shape 643"/>
        <p:cNvGrpSpPr/>
        <p:nvPr/>
      </p:nvGrpSpPr>
      <p:grpSpPr>
        <a:xfrm>
          <a:off x="0" y="0"/>
          <a:ext cx="0" cy="0"/>
          <a:chOff x="0" y="0"/>
          <a:chExt cx="0" cy="0"/>
        </a:xfrm>
      </p:grpSpPr>
      <p:pic>
        <p:nvPicPr>
          <p:cNvPr id="644" name="Google Shape;644;g1270b568a4e_0_1"/>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645" name="Google Shape;645;g1270b568a4e_0_1"/>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646" name="Google Shape;646;g1270b568a4e_0_1"/>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647" name="Google Shape;647;g1270b568a4e_0_1"/>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648" name="Google Shape;648;g1270b568a4e_0_1"/>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649" name="Google Shape;649;g1270b568a4e_0_1"/>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650" name="Google Shape;650;g1270b568a4e_0_1"/>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651" name="Google Shape;651;g1270b568a4e_0_1"/>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652" name="Google Shape;652;g1270b568a4e_0_1"/>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653" name="Google Shape;653;g1270b568a4e_0_1"/>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654" name="Google Shape;654;g1270b568a4e_0_1"/>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655" name="Google Shape;655;g1270b568a4e_0_1"/>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656" name="Google Shape;656;g1270b568a4e_0_1"/>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657" name="Google Shape;657;g1270b568a4e_0_1"/>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658" name="Google Shape;658;g1270b568a4e_0_1"/>
          <p:cNvSpPr/>
          <p:nvPr/>
        </p:nvSpPr>
        <p:spPr>
          <a:xfrm>
            <a:off x="10827370" y="6457375"/>
            <a:ext cx="7457590" cy="1948450"/>
          </a:xfrm>
          <a:custGeom>
            <a:rect b="b" l="l" r="r" t="t"/>
            <a:pathLst>
              <a:path extrusionOk="0" h="659374" w="2523719">
                <a:moveTo>
                  <a:pt x="0" y="0"/>
                </a:moveTo>
                <a:lnTo>
                  <a:pt x="2523719" y="0"/>
                </a:lnTo>
                <a:lnTo>
                  <a:pt x="2523719" y="659374"/>
                </a:lnTo>
                <a:lnTo>
                  <a:pt x="0" y="659374"/>
                </a:lnTo>
                <a:close/>
              </a:path>
            </a:pathLst>
          </a:custGeom>
          <a:solidFill>
            <a:srgbClr val="FF1616"/>
          </a:solidFill>
          <a:ln>
            <a:noFill/>
          </a:ln>
        </p:spPr>
      </p:sp>
      <p:sp>
        <p:nvSpPr>
          <p:cNvPr id="659" name="Google Shape;659;g1270b568a4e_0_1"/>
          <p:cNvSpPr/>
          <p:nvPr/>
        </p:nvSpPr>
        <p:spPr>
          <a:xfrm>
            <a:off x="1082737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8037"/>
          </a:solidFill>
          <a:ln>
            <a:noFill/>
          </a:ln>
        </p:spPr>
      </p:sp>
      <p:sp>
        <p:nvSpPr>
          <p:cNvPr id="660" name="Google Shape;660;g1270b568a4e_0_1"/>
          <p:cNvSpPr/>
          <p:nvPr/>
        </p:nvSpPr>
        <p:spPr>
          <a:xfrm>
            <a:off x="336674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4AAD"/>
          </a:solidFill>
          <a:ln>
            <a:noFill/>
          </a:ln>
        </p:spPr>
      </p:sp>
      <p:sp>
        <p:nvSpPr>
          <p:cNvPr id="661" name="Google Shape;661;g1270b568a4e_0_1"/>
          <p:cNvSpPr/>
          <p:nvPr/>
        </p:nvSpPr>
        <p:spPr>
          <a:xfrm>
            <a:off x="3366740" y="6487870"/>
            <a:ext cx="7457590" cy="1948450"/>
          </a:xfrm>
          <a:custGeom>
            <a:rect b="b" l="l" r="r" t="t"/>
            <a:pathLst>
              <a:path extrusionOk="0" h="659374" w="2523719">
                <a:moveTo>
                  <a:pt x="0" y="0"/>
                </a:moveTo>
                <a:lnTo>
                  <a:pt x="2523719" y="0"/>
                </a:lnTo>
                <a:lnTo>
                  <a:pt x="2523719" y="659374"/>
                </a:lnTo>
                <a:lnTo>
                  <a:pt x="0" y="659374"/>
                </a:lnTo>
                <a:close/>
              </a:path>
            </a:pathLst>
          </a:custGeom>
          <a:solidFill>
            <a:srgbClr val="FFD705"/>
          </a:solidFill>
          <a:ln>
            <a:noFill/>
          </a:ln>
        </p:spPr>
      </p:sp>
      <p:pic>
        <p:nvPicPr>
          <p:cNvPr id="662" name="Google Shape;662;g1270b568a4e_0_1"/>
          <p:cNvPicPr preferRelativeResize="0"/>
          <p:nvPr/>
        </p:nvPicPr>
        <p:blipFill rotWithShape="1">
          <a:blip r:embed="rId17">
            <a:alphaModFix/>
          </a:blip>
          <a:srcRect b="0" l="0" r="0" t="0"/>
          <a:stretch/>
        </p:blipFill>
        <p:spPr>
          <a:xfrm>
            <a:off x="9482982" y="6996074"/>
            <a:ext cx="2733663" cy="2659109"/>
          </a:xfrm>
          <a:prstGeom prst="rect">
            <a:avLst/>
          </a:prstGeom>
          <a:noFill/>
          <a:ln>
            <a:noFill/>
          </a:ln>
        </p:spPr>
      </p:pic>
      <p:pic>
        <p:nvPicPr>
          <p:cNvPr id="663" name="Google Shape;663;g1270b568a4e_0_1"/>
          <p:cNvPicPr preferRelativeResize="0"/>
          <p:nvPr/>
        </p:nvPicPr>
        <p:blipFill rotWithShape="1">
          <a:blip r:embed="rId18">
            <a:alphaModFix/>
          </a:blip>
          <a:srcRect b="0" l="0" r="0" t="0"/>
          <a:stretch/>
        </p:blipFill>
        <p:spPr>
          <a:xfrm>
            <a:off x="10384359" y="7990489"/>
            <a:ext cx="930909" cy="670255"/>
          </a:xfrm>
          <a:prstGeom prst="rect">
            <a:avLst/>
          </a:prstGeom>
          <a:noFill/>
          <a:ln>
            <a:noFill/>
          </a:ln>
        </p:spPr>
      </p:pic>
      <p:sp>
        <p:nvSpPr>
          <p:cNvPr id="664" name="Google Shape;664;g1270b568a4e_0_1"/>
          <p:cNvSpPr txBox="1"/>
          <p:nvPr/>
        </p:nvSpPr>
        <p:spPr>
          <a:xfrm>
            <a:off x="1403450" y="1297100"/>
            <a:ext cx="12114900" cy="3250800"/>
          </a:xfrm>
          <a:prstGeom prst="rect">
            <a:avLst/>
          </a:prstGeom>
          <a:noFill/>
          <a:ln>
            <a:noFill/>
          </a:ln>
        </p:spPr>
        <p:txBody>
          <a:bodyPr anchorCtr="0" anchor="t" bIns="0" lIns="0" spcFirstLastPara="1" rIns="0" wrap="square" tIns="0">
            <a:spAutoFit/>
          </a:bodyPr>
          <a:lstStyle/>
          <a:p>
            <a:pPr indent="0" lvl="0" marL="0" marR="0" rtl="0" algn="l">
              <a:lnSpc>
                <a:spcPct val="139996"/>
              </a:lnSpc>
              <a:spcBef>
                <a:spcPts val="0"/>
              </a:spcBef>
              <a:spcAft>
                <a:spcPts val="0"/>
              </a:spcAft>
              <a:buNone/>
            </a:pPr>
            <a:r>
              <a:rPr b="1" lang="en-US" sz="8800">
                <a:solidFill>
                  <a:schemeClr val="dk2"/>
                </a:solidFill>
              </a:rPr>
              <a:t>Embeddings and Pseudo labeling.</a:t>
            </a:r>
            <a:endParaRPr b="1" sz="8800">
              <a:solidFill>
                <a:schemeClr val="dk2"/>
              </a:solidFill>
            </a:endParaRPr>
          </a:p>
        </p:txBody>
      </p:sp>
      <p:cxnSp>
        <p:nvCxnSpPr>
          <p:cNvPr id="665" name="Google Shape;665;g1270b568a4e_0_1"/>
          <p:cNvCxnSpPr/>
          <p:nvPr/>
        </p:nvCxnSpPr>
        <p:spPr>
          <a:xfrm flipH="1" rot="10800000">
            <a:off x="830951" y="72207"/>
            <a:ext cx="30000" cy="3196200"/>
          </a:xfrm>
          <a:prstGeom prst="straightConnector1">
            <a:avLst/>
          </a:prstGeom>
          <a:noFill/>
          <a:ln cap="rnd" cmpd="sng" w="228600">
            <a:solidFill>
              <a:schemeClr val="dk2"/>
            </a:solidFill>
            <a:prstDash val="solid"/>
            <a:round/>
            <a:headEnd len="sm" w="sm" type="none"/>
            <a:tailEnd len="sm" w="sm" type="none"/>
          </a:ln>
        </p:spPr>
      </p:cxnSp>
      <p:sp>
        <p:nvSpPr>
          <p:cNvPr id="666" name="Google Shape;666;g1270b568a4e_0_1"/>
          <p:cNvSpPr txBox="1"/>
          <p:nvPr/>
        </p:nvSpPr>
        <p:spPr>
          <a:xfrm>
            <a:off x="5591503" y="7100918"/>
            <a:ext cx="2890800" cy="4545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FAK</a:t>
            </a:r>
            <a:r>
              <a:rPr b="1" lang="en-US" sz="2953">
                <a:solidFill>
                  <a:srgbClr val="041F40"/>
                </a:solidFill>
              </a:rPr>
              <a:t>E</a:t>
            </a:r>
            <a:endParaRPr b="1"/>
          </a:p>
        </p:txBody>
      </p:sp>
      <p:sp>
        <p:nvSpPr>
          <p:cNvPr id="667" name="Google Shape;667;g1270b568a4e_0_1"/>
          <p:cNvSpPr txBox="1"/>
          <p:nvPr/>
        </p:nvSpPr>
        <p:spPr>
          <a:xfrm>
            <a:off x="14228649" y="7144218"/>
            <a:ext cx="1614000" cy="4545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F</a:t>
            </a:r>
            <a:r>
              <a:rPr b="1" lang="en-US" sz="2953">
                <a:solidFill>
                  <a:srgbClr val="041F40"/>
                </a:solidFill>
              </a:rPr>
              <a:t>AKE</a:t>
            </a:r>
            <a:endParaRPr b="1"/>
          </a:p>
        </p:txBody>
      </p:sp>
      <p:sp>
        <p:nvSpPr>
          <p:cNvPr id="668" name="Google Shape;668;g1270b568a4e_0_1"/>
          <p:cNvSpPr txBox="1"/>
          <p:nvPr/>
        </p:nvSpPr>
        <p:spPr>
          <a:xfrm>
            <a:off x="6258750" y="9000161"/>
            <a:ext cx="1560000" cy="4545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H</a:t>
            </a:r>
            <a:r>
              <a:rPr b="1" lang="en-US" sz="2953">
                <a:solidFill>
                  <a:srgbClr val="041F40"/>
                </a:solidFill>
              </a:rPr>
              <a:t>ATE</a:t>
            </a:r>
            <a:endParaRPr b="1"/>
          </a:p>
        </p:txBody>
      </p:sp>
      <p:sp>
        <p:nvSpPr>
          <p:cNvPr id="669" name="Google Shape;669;g1270b568a4e_0_1"/>
          <p:cNvSpPr txBox="1"/>
          <p:nvPr/>
        </p:nvSpPr>
        <p:spPr>
          <a:xfrm>
            <a:off x="13617116" y="8918403"/>
            <a:ext cx="2836800" cy="4545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a:t>
            </a:r>
            <a:r>
              <a:rPr b="1" lang="en-US" sz="2953">
                <a:solidFill>
                  <a:srgbClr val="041F40"/>
                </a:solidFill>
              </a:rPr>
              <a:t>HATE</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673" name="Shape 673"/>
        <p:cNvGrpSpPr/>
        <p:nvPr/>
      </p:nvGrpSpPr>
      <p:grpSpPr>
        <a:xfrm>
          <a:off x="0" y="0"/>
          <a:ext cx="0" cy="0"/>
          <a:chOff x="0" y="0"/>
          <a:chExt cx="0" cy="0"/>
        </a:xfrm>
      </p:grpSpPr>
      <p:sp>
        <p:nvSpPr>
          <p:cNvPr id="674" name="Google Shape;674;g40253f3a8a0c5911_5"/>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675" name="Google Shape;675;g40253f3a8a0c5911_5"/>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676" name="Google Shape;676;g40253f3a8a0c5911_5"/>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677" name="Google Shape;677;g40253f3a8a0c5911_5"/>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678" name="Google Shape;678;g40253f3a8a0c5911_5"/>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679" name="Google Shape;679;g40253f3a8a0c5911_5"/>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680" name="Google Shape;680;g40253f3a8a0c5911_5"/>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681" name="Google Shape;681;g40253f3a8a0c5911_5"/>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682" name="Google Shape;682;g40253f3a8a0c5911_5"/>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683" name="Google Shape;683;g40253f3a8a0c5911_5"/>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684" name="Google Shape;684;g40253f3a8a0c5911_5"/>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685" name="Google Shape;685;g40253f3a8a0c5911_5"/>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686" name="Google Shape;686;g40253f3a8a0c5911_5"/>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687" name="Google Shape;687;g40253f3a8a0c5911_5"/>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688" name="Google Shape;688;g40253f3a8a0c5911_5"/>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689" name="Google Shape;689;g40253f3a8a0c5911_5"/>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690" name="Google Shape;690;g40253f3a8a0c5911_5"/>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691" name="Google Shape;691;g40253f3a8a0c5911_5"/>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692" name="Google Shape;692;g40253f3a8a0c5911_5"/>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693" name="Google Shape;693;g40253f3a8a0c5911_5"/>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694" name="Google Shape;694;g40253f3a8a0c5911_5"/>
          <p:cNvSpPr txBox="1"/>
          <p:nvPr/>
        </p:nvSpPr>
        <p:spPr>
          <a:xfrm>
            <a:off x="293250" y="2285850"/>
            <a:ext cx="9642600" cy="7301700"/>
          </a:xfrm>
          <a:prstGeom prst="rect">
            <a:avLst/>
          </a:prstGeom>
          <a:noFill/>
          <a:ln>
            <a:noFill/>
          </a:ln>
        </p:spPr>
        <p:txBody>
          <a:bodyPr anchorCtr="0" anchor="t" bIns="0" lIns="0" spcFirstLastPara="1" rIns="0" wrap="square" tIns="0">
            <a:spAutoFit/>
          </a:bodyPr>
          <a:lstStyle/>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Embeddings for all three datasets have been generated using mBert and XLM-R based sentence transformers.</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Sentence transformers maps sentences to  768 dimensional vector space.</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SzPts val="3100"/>
              <a:buFont typeface="Open Sans"/>
              <a:buChar char="●"/>
            </a:pPr>
            <a:r>
              <a:rPr b="1" lang="en-US" sz="3100">
                <a:solidFill>
                  <a:schemeClr val="dk1"/>
                </a:solidFill>
                <a:latin typeface="Open Sans"/>
                <a:ea typeface="Open Sans"/>
                <a:cs typeface="Open Sans"/>
                <a:sym typeface="Open Sans"/>
              </a:rPr>
              <a:t> </a:t>
            </a:r>
            <a:r>
              <a:rPr b="1" lang="en-US" sz="3100">
                <a:latin typeface="Open Sans"/>
                <a:ea typeface="Open Sans"/>
                <a:cs typeface="Open Sans"/>
                <a:sym typeface="Open Sans"/>
              </a:rPr>
              <a:t>Thus we get shape of embeddings like</a:t>
            </a:r>
            <a:r>
              <a:rPr b="1" lang="en-US" sz="3100">
                <a:solidFill>
                  <a:srgbClr val="FF0000"/>
                </a:solidFill>
                <a:latin typeface="Open Sans"/>
                <a:ea typeface="Open Sans"/>
                <a:cs typeface="Open Sans"/>
                <a:sym typeface="Open Sans"/>
              </a:rPr>
              <a:t> (no:of sent,768)</a:t>
            </a:r>
            <a:r>
              <a:rPr b="1" lang="en-US" sz="3100">
                <a:latin typeface="Open Sans"/>
                <a:ea typeface="Open Sans"/>
                <a:cs typeface="Open Sans"/>
                <a:sym typeface="Open Sans"/>
              </a:rPr>
              <a:t> and embeddings of type </a:t>
            </a:r>
            <a:r>
              <a:rPr b="1" lang="en-US" sz="3100">
                <a:solidFill>
                  <a:srgbClr val="FF0000"/>
                </a:solidFill>
                <a:latin typeface="Open Sans"/>
                <a:ea typeface="Open Sans"/>
                <a:cs typeface="Open Sans"/>
                <a:sym typeface="Open Sans"/>
              </a:rPr>
              <a:t>numpy.</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sp>
        <p:nvSpPr>
          <p:cNvPr id="695" name="Google Shape;695;g40253f3a8a0c5911_5"/>
          <p:cNvSpPr txBox="1"/>
          <p:nvPr/>
        </p:nvSpPr>
        <p:spPr>
          <a:xfrm>
            <a:off x="249425" y="1201975"/>
            <a:ext cx="16230600" cy="10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Embeddings</a:t>
            </a:r>
            <a:r>
              <a:rPr b="1" lang="en-US" sz="4800">
                <a:solidFill>
                  <a:srgbClr val="980000"/>
                </a:solidFill>
                <a:latin typeface="Open Sans"/>
                <a:ea typeface="Open Sans"/>
                <a:cs typeface="Open Sans"/>
                <a:sym typeface="Open Sans"/>
              </a:rPr>
              <a:t>:</a:t>
            </a:r>
            <a:endParaRPr b="1" sz="4800">
              <a:solidFill>
                <a:srgbClr val="980000"/>
              </a:solidFill>
            </a:endParaRPr>
          </a:p>
        </p:txBody>
      </p:sp>
      <p:pic>
        <p:nvPicPr>
          <p:cNvPr id="696" name="Google Shape;696;g40253f3a8a0c5911_5"/>
          <p:cNvPicPr preferRelativeResize="0"/>
          <p:nvPr/>
        </p:nvPicPr>
        <p:blipFill rotWithShape="1">
          <a:blip r:embed="rId17">
            <a:alphaModFix/>
          </a:blip>
          <a:srcRect b="0" l="4616" r="43799" t="0"/>
          <a:stretch/>
        </p:blipFill>
        <p:spPr>
          <a:xfrm>
            <a:off x="10407750" y="1984011"/>
            <a:ext cx="7671549" cy="6411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700" name="Shape 700"/>
        <p:cNvGrpSpPr/>
        <p:nvPr/>
      </p:nvGrpSpPr>
      <p:grpSpPr>
        <a:xfrm>
          <a:off x="0" y="0"/>
          <a:ext cx="0" cy="0"/>
          <a:chOff x="0" y="0"/>
          <a:chExt cx="0" cy="0"/>
        </a:xfrm>
      </p:grpSpPr>
      <p:sp>
        <p:nvSpPr>
          <p:cNvPr id="701" name="Google Shape;701;g40253f3a8a0c5911_90"/>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702" name="Google Shape;702;g40253f3a8a0c5911_90"/>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703" name="Google Shape;703;g40253f3a8a0c5911_90"/>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704" name="Google Shape;704;g40253f3a8a0c5911_90"/>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705" name="Google Shape;705;g40253f3a8a0c5911_90"/>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706" name="Google Shape;706;g40253f3a8a0c5911_90"/>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707" name="Google Shape;707;g40253f3a8a0c5911_90"/>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708" name="Google Shape;708;g40253f3a8a0c5911_90"/>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709" name="Google Shape;709;g40253f3a8a0c5911_90"/>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710" name="Google Shape;710;g40253f3a8a0c5911_90"/>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711" name="Google Shape;711;g40253f3a8a0c5911_90"/>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712" name="Google Shape;712;g40253f3a8a0c5911_90"/>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713" name="Google Shape;713;g40253f3a8a0c5911_90"/>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714" name="Google Shape;714;g40253f3a8a0c5911_90"/>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715" name="Google Shape;715;g40253f3a8a0c5911_90"/>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716" name="Google Shape;716;g40253f3a8a0c5911_90"/>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717" name="Google Shape;717;g40253f3a8a0c5911_90"/>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718" name="Google Shape;718;g40253f3a8a0c5911_90"/>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719" name="Google Shape;719;g40253f3a8a0c5911_90"/>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720" name="Google Shape;720;g40253f3a8a0c5911_90"/>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721" name="Google Shape;721;g40253f3a8a0c5911_90"/>
          <p:cNvSpPr txBox="1"/>
          <p:nvPr/>
        </p:nvSpPr>
        <p:spPr>
          <a:xfrm>
            <a:off x="293250" y="2285850"/>
            <a:ext cx="9642600" cy="5310300"/>
          </a:xfrm>
          <a:prstGeom prst="rect">
            <a:avLst/>
          </a:prstGeom>
          <a:noFill/>
          <a:ln>
            <a:noFill/>
          </a:ln>
        </p:spPr>
        <p:txBody>
          <a:bodyPr anchorCtr="0" anchor="t" bIns="0" lIns="0" spcFirstLastPara="1" rIns="0" wrap="square" tIns="0">
            <a:spAutoFit/>
          </a:bodyPr>
          <a:lstStyle/>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Then averaged the embeddings generated by both models for each class of datasets.</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Then reduced dimensions of embeddings by passing it through dense layers to </a:t>
            </a:r>
            <a:endParaRPr b="1" sz="3100">
              <a:solidFill>
                <a:schemeClr val="dk1"/>
              </a:solidFill>
              <a:latin typeface="Open Sans"/>
              <a:ea typeface="Open Sans"/>
              <a:cs typeface="Open Sans"/>
              <a:sym typeface="Open Sans"/>
            </a:endParaRPr>
          </a:p>
          <a:p>
            <a:pPr indent="0" lvl="0" marL="0" marR="0" rtl="0" algn="just">
              <a:lnSpc>
                <a:spcPct val="140007"/>
              </a:lnSpc>
              <a:spcBef>
                <a:spcPts val="0"/>
              </a:spcBef>
              <a:spcAft>
                <a:spcPts val="0"/>
              </a:spcAft>
              <a:buNone/>
            </a:pPr>
            <a:r>
              <a:rPr b="1" lang="en-US" sz="3100">
                <a:solidFill>
                  <a:srgbClr val="FF0000"/>
                </a:solidFill>
                <a:latin typeface="Open Sans"/>
                <a:ea typeface="Open Sans"/>
                <a:cs typeface="Open Sans"/>
                <a:sym typeface="Open Sans"/>
              </a:rPr>
              <a:t>    (no:of sent,200)</a:t>
            </a:r>
            <a:endParaRPr b="1" sz="3100">
              <a:solidFill>
                <a:srgbClr val="FF0000"/>
              </a:solidFill>
              <a:latin typeface="Open Sans"/>
              <a:ea typeface="Open Sans"/>
              <a:cs typeface="Open Sans"/>
              <a:sym typeface="Open Sans"/>
            </a:endParaRPr>
          </a:p>
          <a:p>
            <a:pPr indent="0" lvl="0" marL="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sp>
        <p:nvSpPr>
          <p:cNvPr id="722" name="Google Shape;722;g40253f3a8a0c5911_90"/>
          <p:cNvSpPr txBox="1"/>
          <p:nvPr/>
        </p:nvSpPr>
        <p:spPr>
          <a:xfrm>
            <a:off x="249425" y="1201975"/>
            <a:ext cx="16230600" cy="10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Embeddings:</a:t>
            </a:r>
            <a:endParaRPr b="1" sz="4800">
              <a:solidFill>
                <a:srgbClr val="980000"/>
              </a:solidFill>
            </a:endParaRPr>
          </a:p>
        </p:txBody>
      </p:sp>
      <p:pic>
        <p:nvPicPr>
          <p:cNvPr id="723" name="Google Shape;723;g40253f3a8a0c5911_90"/>
          <p:cNvPicPr preferRelativeResize="0"/>
          <p:nvPr/>
        </p:nvPicPr>
        <p:blipFill rotWithShape="1">
          <a:blip r:embed="rId17">
            <a:alphaModFix/>
          </a:blip>
          <a:srcRect b="-6089" l="9879" r="35899" t="0"/>
          <a:stretch/>
        </p:blipFill>
        <p:spPr>
          <a:xfrm>
            <a:off x="9399050" y="1871976"/>
            <a:ext cx="8449050" cy="738297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727" name="Shape 727"/>
        <p:cNvGrpSpPr/>
        <p:nvPr/>
      </p:nvGrpSpPr>
      <p:grpSpPr>
        <a:xfrm>
          <a:off x="0" y="0"/>
          <a:ext cx="0" cy="0"/>
          <a:chOff x="0" y="0"/>
          <a:chExt cx="0" cy="0"/>
        </a:xfrm>
      </p:grpSpPr>
      <p:sp>
        <p:nvSpPr>
          <p:cNvPr id="728" name="Google Shape;728;g1e0f51e869327a9d_54"/>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729" name="Google Shape;729;g1e0f51e869327a9d_54"/>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730" name="Google Shape;730;g1e0f51e869327a9d_54"/>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731" name="Google Shape;731;g1e0f51e869327a9d_54"/>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732" name="Google Shape;732;g1e0f51e869327a9d_54"/>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733" name="Google Shape;733;g1e0f51e869327a9d_54"/>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734" name="Google Shape;734;g1e0f51e869327a9d_54"/>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735" name="Google Shape;735;g1e0f51e869327a9d_54"/>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736" name="Google Shape;736;g1e0f51e869327a9d_54"/>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737" name="Google Shape;737;g1e0f51e869327a9d_54"/>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738" name="Google Shape;738;g1e0f51e869327a9d_54"/>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739" name="Google Shape;739;g1e0f51e869327a9d_54"/>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740" name="Google Shape;740;g1e0f51e869327a9d_54"/>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741" name="Google Shape;741;g1e0f51e869327a9d_54"/>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742" name="Google Shape;742;g1e0f51e869327a9d_54"/>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743" name="Google Shape;743;g1e0f51e869327a9d_54"/>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744" name="Google Shape;744;g1e0f51e869327a9d_54"/>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745" name="Google Shape;745;g1e0f51e869327a9d_54"/>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746" name="Google Shape;746;g1e0f51e869327a9d_54"/>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747" name="Google Shape;747;g1e0f51e869327a9d_54"/>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748" name="Google Shape;748;g1e0f51e869327a9d_54"/>
          <p:cNvSpPr txBox="1"/>
          <p:nvPr/>
        </p:nvSpPr>
        <p:spPr>
          <a:xfrm>
            <a:off x="293250" y="2285850"/>
            <a:ext cx="17554800" cy="8493900"/>
          </a:xfrm>
          <a:prstGeom prst="rect">
            <a:avLst/>
          </a:prstGeom>
          <a:noFill/>
          <a:ln>
            <a:noFill/>
          </a:ln>
        </p:spPr>
        <p:txBody>
          <a:bodyPr anchorCtr="0" anchor="t" bIns="0" lIns="0" spcFirstLastPara="1" rIns="0" wrap="square" tIns="0">
            <a:spAutoFit/>
          </a:bodyPr>
          <a:lstStyle/>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Pseudo labeling is important because we don’t have a dataset having three labels(fake,hate,sentiment).</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So,we take one dataset and generate other two labels which are not present in the original dataset.Thus,we will get a dataset which contains all three labels,by using this dataset we can train the multi-task model.</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For each class of dataset pseudo labels have been generated for the other two classes</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rgbClr val="FF0000"/>
                </a:solidFill>
                <a:latin typeface="Open Sans"/>
                <a:ea typeface="Open Sans"/>
                <a:cs typeface="Open Sans"/>
                <a:sym typeface="Open Sans"/>
              </a:rPr>
              <a:t>Ex:</a:t>
            </a:r>
            <a:endParaRPr b="1" sz="3100">
              <a:solidFill>
                <a:srgbClr val="FF0000"/>
              </a:solidFill>
              <a:latin typeface="Open Sans"/>
              <a:ea typeface="Open Sans"/>
              <a:cs typeface="Open Sans"/>
              <a:sym typeface="Open Sans"/>
            </a:endParaRPr>
          </a:p>
          <a:p>
            <a:pPr indent="0" lvl="0" marL="457200" marR="0" rtl="0" algn="just">
              <a:lnSpc>
                <a:spcPct val="140007"/>
              </a:lnSpc>
              <a:spcBef>
                <a:spcPts val="0"/>
              </a:spcBef>
              <a:spcAft>
                <a:spcPts val="0"/>
              </a:spcAft>
              <a:buNone/>
            </a:pPr>
            <a:r>
              <a:rPr b="1" lang="en-US" sz="3100">
                <a:solidFill>
                  <a:schemeClr val="dk1"/>
                </a:solidFill>
                <a:latin typeface="Open Sans"/>
                <a:ea typeface="Open Sans"/>
                <a:cs typeface="Open Sans"/>
                <a:sym typeface="Open Sans"/>
              </a:rPr>
              <a:t>To generate fake labels for hate and sentiment class datasets we using LSTM model by passing embedding of fake dataset generated before.</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0" marR="0" rtl="0" algn="just">
              <a:lnSpc>
                <a:spcPct val="140007"/>
              </a:lnSpc>
              <a:spcBef>
                <a:spcPts val="0"/>
              </a:spcBef>
              <a:spcAft>
                <a:spcPts val="0"/>
              </a:spcAft>
              <a:buNone/>
            </a:pPr>
            <a:r>
              <a:rPr b="1" lang="en-US" sz="3100">
                <a:solidFill>
                  <a:schemeClr val="dk1"/>
                </a:solidFill>
                <a:latin typeface="Open Sans"/>
                <a:ea typeface="Open Sans"/>
                <a:cs typeface="Open Sans"/>
                <a:sym typeface="Open Sans"/>
              </a:rPr>
              <a:t>	</a:t>
            </a:r>
            <a:endParaRPr b="1" sz="3100">
              <a:solidFill>
                <a:schemeClr val="dk1"/>
              </a:solidFill>
              <a:latin typeface="Open Sans"/>
              <a:ea typeface="Open Sans"/>
              <a:cs typeface="Open Sans"/>
              <a:sym typeface="Open Sans"/>
            </a:endParaRPr>
          </a:p>
          <a:p>
            <a:pPr indent="0" lvl="0" marL="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sp>
        <p:nvSpPr>
          <p:cNvPr id="749" name="Google Shape;749;g1e0f51e869327a9d_54"/>
          <p:cNvSpPr txBox="1"/>
          <p:nvPr/>
        </p:nvSpPr>
        <p:spPr>
          <a:xfrm>
            <a:off x="249425" y="1201975"/>
            <a:ext cx="16230600" cy="10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Pseudo Labeling</a:t>
            </a:r>
            <a:r>
              <a:rPr b="1" lang="en-US" sz="4800">
                <a:solidFill>
                  <a:srgbClr val="980000"/>
                </a:solidFill>
                <a:latin typeface="Open Sans"/>
                <a:ea typeface="Open Sans"/>
                <a:cs typeface="Open Sans"/>
                <a:sym typeface="Open Sans"/>
              </a:rPr>
              <a:t>:</a:t>
            </a:r>
            <a:endParaRPr b="1" sz="4800">
              <a:solidFill>
                <a:srgbClr val="98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753" name="Shape 753"/>
        <p:cNvGrpSpPr/>
        <p:nvPr/>
      </p:nvGrpSpPr>
      <p:grpSpPr>
        <a:xfrm>
          <a:off x="0" y="0"/>
          <a:ext cx="0" cy="0"/>
          <a:chOff x="0" y="0"/>
          <a:chExt cx="0" cy="0"/>
        </a:xfrm>
      </p:grpSpPr>
      <p:sp>
        <p:nvSpPr>
          <p:cNvPr id="754" name="Google Shape;754;g58f68b90ba7ee0e6_52"/>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755" name="Google Shape;755;g58f68b90ba7ee0e6_52"/>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756" name="Google Shape;756;g58f68b90ba7ee0e6_52"/>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757" name="Google Shape;757;g58f68b90ba7ee0e6_52"/>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758" name="Google Shape;758;g58f68b90ba7ee0e6_52"/>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759" name="Google Shape;759;g58f68b90ba7ee0e6_52"/>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760" name="Google Shape;760;g58f68b90ba7ee0e6_52"/>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761" name="Google Shape;761;g58f68b90ba7ee0e6_52"/>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762" name="Google Shape;762;g58f68b90ba7ee0e6_52"/>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763" name="Google Shape;763;g58f68b90ba7ee0e6_52"/>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764" name="Google Shape;764;g58f68b90ba7ee0e6_52"/>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765" name="Google Shape;765;g58f68b90ba7ee0e6_52"/>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766" name="Google Shape;766;g58f68b90ba7ee0e6_52"/>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767" name="Google Shape;767;g58f68b90ba7ee0e6_52"/>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768" name="Google Shape;768;g58f68b90ba7ee0e6_52"/>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769" name="Google Shape;769;g58f68b90ba7ee0e6_52"/>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770" name="Google Shape;770;g58f68b90ba7ee0e6_52"/>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771" name="Google Shape;771;g58f68b90ba7ee0e6_52"/>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772" name="Google Shape;772;g58f68b90ba7ee0e6_52"/>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773" name="Google Shape;773;g58f68b90ba7ee0e6_52"/>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774" name="Google Shape;774;g58f68b90ba7ee0e6_52"/>
          <p:cNvSpPr txBox="1"/>
          <p:nvPr/>
        </p:nvSpPr>
        <p:spPr>
          <a:xfrm>
            <a:off x="293250" y="1996250"/>
            <a:ext cx="17554800" cy="9162000"/>
          </a:xfrm>
          <a:prstGeom prst="rect">
            <a:avLst/>
          </a:prstGeom>
          <a:noFill/>
          <a:ln>
            <a:noFill/>
          </a:ln>
        </p:spPr>
        <p:txBody>
          <a:bodyPr anchorCtr="0" anchor="t" bIns="0" lIns="0" spcFirstLastPara="1" rIns="0" wrap="square" tIns="0">
            <a:spAutoFit/>
          </a:bodyPr>
          <a:lstStyle/>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For each class of dataset pseudo labels have been generated for the other two classes</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rgbClr val="FF0000"/>
                </a:solidFill>
                <a:latin typeface="Open Sans"/>
                <a:ea typeface="Open Sans"/>
                <a:cs typeface="Open Sans"/>
                <a:sym typeface="Open Sans"/>
              </a:rPr>
              <a:t>Ex:</a:t>
            </a:r>
            <a:endParaRPr b="1" sz="3100">
              <a:solidFill>
                <a:srgbClr val="FF0000"/>
              </a:solidFill>
              <a:latin typeface="Open Sans"/>
              <a:ea typeface="Open Sans"/>
              <a:cs typeface="Open Sans"/>
              <a:sym typeface="Open Sans"/>
            </a:endParaRPr>
          </a:p>
          <a:p>
            <a:pPr indent="0" lvl="0" marL="457200" marR="0" rtl="0" algn="just">
              <a:lnSpc>
                <a:spcPct val="140007"/>
              </a:lnSpc>
              <a:spcBef>
                <a:spcPts val="0"/>
              </a:spcBef>
              <a:spcAft>
                <a:spcPts val="0"/>
              </a:spcAft>
              <a:buNone/>
            </a:pPr>
            <a:r>
              <a:rPr b="1" lang="en-US" sz="3100">
                <a:solidFill>
                  <a:schemeClr val="dk1"/>
                </a:solidFill>
                <a:latin typeface="Open Sans"/>
                <a:ea typeface="Open Sans"/>
                <a:cs typeface="Open Sans"/>
                <a:sym typeface="Open Sans"/>
              </a:rPr>
              <a:t>To generate fake labels for hate and sentiment class datasets we using LSTM model by passing embedding of fake dataset generated before.</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And the same process repeated for hate labels with sentiment,fake datasets and sentiment labels with hate,fake datasets.</a:t>
            </a:r>
            <a:endParaRPr b="1" sz="3100">
              <a:solidFill>
                <a:schemeClr val="dk1"/>
              </a:solidFill>
              <a:latin typeface="Open Sans"/>
              <a:ea typeface="Open Sans"/>
              <a:cs typeface="Open Sans"/>
              <a:sym typeface="Open Sans"/>
            </a:endParaRPr>
          </a:p>
          <a:p>
            <a:pPr indent="0" lvl="0" marL="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sp>
        <p:nvSpPr>
          <p:cNvPr id="775" name="Google Shape;775;g58f68b90ba7ee0e6_52"/>
          <p:cNvSpPr txBox="1"/>
          <p:nvPr/>
        </p:nvSpPr>
        <p:spPr>
          <a:xfrm>
            <a:off x="249425" y="1201975"/>
            <a:ext cx="16230600" cy="10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Pseudo Labeling:</a:t>
            </a:r>
            <a:endParaRPr b="1" sz="4800">
              <a:solidFill>
                <a:srgbClr val="980000"/>
              </a:solidFill>
            </a:endParaRPr>
          </a:p>
        </p:txBody>
      </p:sp>
      <p:pic>
        <p:nvPicPr>
          <p:cNvPr id="776" name="Google Shape;776;g58f68b90ba7ee0e6_52"/>
          <p:cNvPicPr preferRelativeResize="0"/>
          <p:nvPr/>
        </p:nvPicPr>
        <p:blipFill rotWithShape="1">
          <a:blip r:embed="rId17">
            <a:alphaModFix/>
          </a:blip>
          <a:srcRect b="26588" l="9" r="0" t="30284"/>
          <a:stretch/>
        </p:blipFill>
        <p:spPr>
          <a:xfrm>
            <a:off x="2126775" y="5045550"/>
            <a:ext cx="14034453" cy="25799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6"/>
                                        </p:tgtEl>
                                        <p:attrNameLst>
                                          <p:attrName>style.visibility</p:attrName>
                                        </p:attrNameLst>
                                      </p:cBhvr>
                                      <p:to>
                                        <p:strVal val="visible"/>
                                      </p:to>
                                    </p:set>
                                    <p:animEffect filter="fade" transition="in">
                                      <p:cBhvr>
                                        <p:cTn dur="1000"/>
                                        <p:tgtEl>
                                          <p:spTgt spid="7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780" name="Shape 780"/>
        <p:cNvGrpSpPr/>
        <p:nvPr/>
      </p:nvGrpSpPr>
      <p:grpSpPr>
        <a:xfrm>
          <a:off x="0" y="0"/>
          <a:ext cx="0" cy="0"/>
          <a:chOff x="0" y="0"/>
          <a:chExt cx="0" cy="0"/>
        </a:xfrm>
      </p:grpSpPr>
      <p:sp>
        <p:nvSpPr>
          <p:cNvPr id="781" name="Google Shape;781;g127bdf9a8c4_1_29"/>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782" name="Google Shape;782;g127bdf9a8c4_1_29"/>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783" name="Google Shape;783;g127bdf9a8c4_1_29"/>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784" name="Google Shape;784;g127bdf9a8c4_1_29"/>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785" name="Google Shape;785;g127bdf9a8c4_1_29"/>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786" name="Google Shape;786;g127bdf9a8c4_1_29"/>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787" name="Google Shape;787;g127bdf9a8c4_1_29"/>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788" name="Google Shape;788;g127bdf9a8c4_1_29"/>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789" name="Google Shape;789;g127bdf9a8c4_1_29"/>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790" name="Google Shape;790;g127bdf9a8c4_1_29"/>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791" name="Google Shape;791;g127bdf9a8c4_1_29"/>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792" name="Google Shape;792;g127bdf9a8c4_1_29"/>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793" name="Google Shape;793;g127bdf9a8c4_1_29"/>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794" name="Google Shape;794;g127bdf9a8c4_1_29"/>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795" name="Google Shape;795;g127bdf9a8c4_1_29"/>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796" name="Google Shape;796;g127bdf9a8c4_1_29"/>
          <p:cNvSpPr txBox="1"/>
          <p:nvPr/>
        </p:nvSpPr>
        <p:spPr>
          <a:xfrm>
            <a:off x="146674" y="205050"/>
            <a:ext cx="3344700" cy="5694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797" name="Google Shape;797;g127bdf9a8c4_1_29"/>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798" name="Google Shape;798;g127bdf9a8c4_1_29"/>
          <p:cNvSpPr txBox="1"/>
          <p:nvPr/>
        </p:nvSpPr>
        <p:spPr>
          <a:xfrm>
            <a:off x="266300" y="9656300"/>
            <a:ext cx="33447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799" name="Google Shape;799;g127bdf9a8c4_1_29"/>
          <p:cNvSpPr txBox="1"/>
          <p:nvPr/>
        </p:nvSpPr>
        <p:spPr>
          <a:xfrm>
            <a:off x="17032263" y="205050"/>
            <a:ext cx="11304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800" name="Google Shape;800;g127bdf9a8c4_1_29"/>
          <p:cNvSpPr txBox="1"/>
          <p:nvPr/>
        </p:nvSpPr>
        <p:spPr>
          <a:xfrm flipH="1" rot="435">
            <a:off x="15710808" y="9656460"/>
            <a:ext cx="23685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801" name="Google Shape;801;g127bdf9a8c4_1_29"/>
          <p:cNvSpPr txBox="1"/>
          <p:nvPr/>
        </p:nvSpPr>
        <p:spPr>
          <a:xfrm>
            <a:off x="266300" y="1587900"/>
            <a:ext cx="11359200" cy="9309900"/>
          </a:xfrm>
          <a:prstGeom prst="rect">
            <a:avLst/>
          </a:prstGeom>
          <a:noFill/>
          <a:ln>
            <a:noFill/>
          </a:ln>
        </p:spPr>
        <p:txBody>
          <a:bodyPr anchorCtr="0" anchor="t" bIns="0" lIns="0" spcFirstLastPara="1" rIns="0" wrap="square" tIns="0">
            <a:spAutoFit/>
          </a:bodyPr>
          <a:lstStyle/>
          <a:p>
            <a:pPr indent="0" lvl="0" marL="457200" marR="0" rtl="0" algn="just">
              <a:lnSpc>
                <a:spcPct val="140007"/>
              </a:lnSpc>
              <a:spcBef>
                <a:spcPts val="0"/>
              </a:spcBef>
              <a:spcAft>
                <a:spcPts val="0"/>
              </a:spcAft>
              <a:buNone/>
            </a:pPr>
            <a:r>
              <a:t/>
            </a:r>
            <a:endParaRPr b="1" sz="3150">
              <a:solidFill>
                <a:schemeClr val="dk1"/>
              </a:solidFill>
              <a:highlight>
                <a:srgbClr val="FFFFFF"/>
              </a:highlight>
            </a:endParaRPr>
          </a:p>
          <a:p>
            <a:pPr indent="-428625" lvl="0" marL="457200" marR="0" rtl="0" algn="just">
              <a:lnSpc>
                <a:spcPct val="140007"/>
              </a:lnSpc>
              <a:spcBef>
                <a:spcPts val="0"/>
              </a:spcBef>
              <a:spcAft>
                <a:spcPts val="0"/>
              </a:spcAft>
              <a:buClr>
                <a:schemeClr val="dk1"/>
              </a:buClr>
              <a:buSzPts val="3150"/>
              <a:buChar char="●"/>
            </a:pPr>
            <a:r>
              <a:rPr b="1" lang="en-US" sz="3150">
                <a:solidFill>
                  <a:schemeClr val="dk1"/>
                </a:solidFill>
                <a:highlight>
                  <a:srgbClr val="FFFFFF"/>
                </a:highlight>
              </a:rPr>
              <a:t>Long Short-Term Memory (LSTM) networks are a type of recurrent neural network capable of learning order dependence in sequence prediction problems.</a:t>
            </a:r>
            <a:endParaRPr b="1" sz="3150">
              <a:solidFill>
                <a:schemeClr val="dk1"/>
              </a:solidFill>
              <a:highlight>
                <a:srgbClr val="FFFFFF"/>
              </a:highlight>
            </a:endParaRPr>
          </a:p>
          <a:p>
            <a:pPr indent="-428625" lvl="0" marL="457200" marR="0" rtl="0" algn="just">
              <a:lnSpc>
                <a:spcPct val="140007"/>
              </a:lnSpc>
              <a:spcBef>
                <a:spcPts val="0"/>
              </a:spcBef>
              <a:spcAft>
                <a:spcPts val="0"/>
              </a:spcAft>
              <a:buClr>
                <a:srgbClr val="980000"/>
              </a:buClr>
              <a:buSzPts val="3150"/>
              <a:buChar char="●"/>
            </a:pPr>
            <a:r>
              <a:rPr b="1" lang="en-US" sz="3150">
                <a:solidFill>
                  <a:srgbClr val="980000"/>
                </a:solidFill>
                <a:highlight>
                  <a:srgbClr val="FFFFFF"/>
                </a:highlight>
              </a:rPr>
              <a:t>Steps:</a:t>
            </a:r>
            <a:endParaRPr b="1" sz="3150">
              <a:solidFill>
                <a:srgbClr val="980000"/>
              </a:solidFill>
              <a:highlight>
                <a:srgbClr val="FFFFFF"/>
              </a:highlight>
            </a:endParaRPr>
          </a:p>
          <a:p>
            <a:pPr indent="-428625" lvl="0" marL="457200" rtl="0" algn="just">
              <a:lnSpc>
                <a:spcPct val="140007"/>
              </a:lnSpc>
              <a:spcBef>
                <a:spcPts val="0"/>
              </a:spcBef>
              <a:spcAft>
                <a:spcPts val="0"/>
              </a:spcAft>
              <a:buClr>
                <a:schemeClr val="dk1"/>
              </a:buClr>
              <a:buSzPts val="3150"/>
              <a:buChar char="●"/>
            </a:pPr>
            <a:r>
              <a:rPr b="1" lang="en-US" sz="3150">
                <a:solidFill>
                  <a:schemeClr val="dk1"/>
                </a:solidFill>
                <a:highlight>
                  <a:schemeClr val="lt1"/>
                </a:highlight>
              </a:rPr>
              <a:t>Clean the data</a:t>
            </a:r>
            <a:endParaRPr b="1" sz="3150">
              <a:solidFill>
                <a:schemeClr val="dk1"/>
              </a:solidFill>
              <a:highlight>
                <a:schemeClr val="lt1"/>
              </a:highlight>
            </a:endParaRPr>
          </a:p>
          <a:p>
            <a:pPr indent="-428625" lvl="0" marL="457200" rtl="0" algn="just">
              <a:lnSpc>
                <a:spcPct val="140007"/>
              </a:lnSpc>
              <a:spcBef>
                <a:spcPts val="0"/>
              </a:spcBef>
              <a:spcAft>
                <a:spcPts val="0"/>
              </a:spcAft>
              <a:buClr>
                <a:schemeClr val="dk1"/>
              </a:buClr>
              <a:buSzPts val="3150"/>
              <a:buChar char="●"/>
            </a:pPr>
            <a:r>
              <a:rPr b="1" lang="en-US" sz="3150">
                <a:solidFill>
                  <a:schemeClr val="dk1"/>
                </a:solidFill>
                <a:highlight>
                  <a:schemeClr val="lt1"/>
                </a:highlight>
              </a:rPr>
              <a:t>Get Embeddings</a:t>
            </a:r>
            <a:endParaRPr b="1" sz="3150">
              <a:solidFill>
                <a:schemeClr val="dk1"/>
              </a:solidFill>
              <a:highlight>
                <a:schemeClr val="lt1"/>
              </a:highlight>
            </a:endParaRPr>
          </a:p>
          <a:p>
            <a:pPr indent="457200" lvl="0" marL="0" marR="0" rtl="0" algn="just">
              <a:lnSpc>
                <a:spcPct val="140007"/>
              </a:lnSpc>
              <a:spcBef>
                <a:spcPts val="0"/>
              </a:spcBef>
              <a:spcAft>
                <a:spcPts val="0"/>
              </a:spcAft>
              <a:buNone/>
            </a:pPr>
            <a:r>
              <a:rPr b="1" lang="en-US" sz="3150">
                <a:solidFill>
                  <a:schemeClr val="dk1"/>
                </a:solidFill>
                <a:highlight>
                  <a:srgbClr val="FFFFFF"/>
                </a:highlight>
              </a:rPr>
              <a:t>We split the data </a:t>
            </a:r>
            <a:endParaRPr b="1" sz="3150">
              <a:solidFill>
                <a:schemeClr val="dk1"/>
              </a:solidFill>
              <a:highlight>
                <a:srgbClr val="FFFFFF"/>
              </a:highlight>
            </a:endParaRPr>
          </a:p>
          <a:p>
            <a:pPr indent="0" lvl="0" marL="457200" marR="0" rtl="0" algn="just">
              <a:lnSpc>
                <a:spcPct val="140007"/>
              </a:lnSpc>
              <a:spcBef>
                <a:spcPts val="0"/>
              </a:spcBef>
              <a:spcAft>
                <a:spcPts val="0"/>
              </a:spcAft>
              <a:buNone/>
            </a:pPr>
            <a:r>
              <a:rPr b="1" lang="en-US" sz="3150">
                <a:solidFill>
                  <a:srgbClr val="980000"/>
                </a:solidFill>
                <a:highlight>
                  <a:srgbClr val="FFFFFF"/>
                </a:highlight>
              </a:rPr>
              <a:t>	</a:t>
            </a:r>
            <a:r>
              <a:rPr b="1" lang="en-US" sz="3150">
                <a:solidFill>
                  <a:schemeClr val="dk1"/>
                </a:solidFill>
                <a:highlight>
                  <a:srgbClr val="FFFFFF"/>
                </a:highlight>
              </a:rPr>
              <a:t>Train:90% , Test:10%</a:t>
            </a:r>
            <a:endParaRPr b="1" sz="3150">
              <a:solidFill>
                <a:schemeClr val="dk1"/>
              </a:solidFill>
              <a:highlight>
                <a:srgbClr val="FFFFFF"/>
              </a:highlight>
            </a:endParaRPr>
          </a:p>
          <a:p>
            <a:pPr indent="-428625" lvl="0" marL="457200" rtl="0" algn="just">
              <a:lnSpc>
                <a:spcPct val="140007"/>
              </a:lnSpc>
              <a:spcBef>
                <a:spcPts val="0"/>
              </a:spcBef>
              <a:spcAft>
                <a:spcPts val="0"/>
              </a:spcAft>
              <a:buClr>
                <a:schemeClr val="dk1"/>
              </a:buClr>
              <a:buSzPts val="3150"/>
              <a:buChar char="●"/>
            </a:pPr>
            <a:r>
              <a:rPr b="1" lang="en-US" sz="3150">
                <a:solidFill>
                  <a:schemeClr val="dk1"/>
                </a:solidFill>
                <a:highlight>
                  <a:schemeClr val="lt1"/>
                </a:highlight>
              </a:rPr>
              <a:t>Train the model(Epochs:40,Softmax</a:t>
            </a:r>
            <a:r>
              <a:rPr b="1" lang="en-US" sz="3150">
                <a:solidFill>
                  <a:schemeClr val="dk1"/>
                </a:solidFill>
                <a:highlight>
                  <a:schemeClr val="lt1"/>
                </a:highlight>
              </a:rPr>
              <a:t>,Embeddings</a:t>
            </a:r>
            <a:r>
              <a:rPr b="1" lang="en-US" sz="3150">
                <a:solidFill>
                  <a:schemeClr val="dk1"/>
                </a:solidFill>
                <a:highlight>
                  <a:schemeClr val="lt1"/>
                </a:highlight>
              </a:rPr>
              <a:t>)</a:t>
            </a:r>
            <a:endParaRPr b="1" sz="3150">
              <a:solidFill>
                <a:schemeClr val="dk1"/>
              </a:solidFill>
              <a:highlight>
                <a:schemeClr val="lt1"/>
              </a:highlight>
            </a:endParaRPr>
          </a:p>
          <a:p>
            <a:pPr indent="-428625" lvl="0" marL="457200" rtl="0" algn="just">
              <a:lnSpc>
                <a:spcPct val="140007"/>
              </a:lnSpc>
              <a:spcBef>
                <a:spcPts val="0"/>
              </a:spcBef>
              <a:spcAft>
                <a:spcPts val="0"/>
              </a:spcAft>
              <a:buClr>
                <a:schemeClr val="dk1"/>
              </a:buClr>
              <a:buSzPts val="3150"/>
              <a:buChar char="●"/>
            </a:pPr>
            <a:r>
              <a:rPr b="1" lang="en-US" sz="3150">
                <a:solidFill>
                  <a:schemeClr val="dk1"/>
                </a:solidFill>
                <a:highlight>
                  <a:schemeClr val="lt1"/>
                </a:highlight>
              </a:rPr>
              <a:t>Test the model</a:t>
            </a:r>
            <a:endParaRPr b="1" sz="3150">
              <a:solidFill>
                <a:schemeClr val="dk1"/>
              </a:solidFill>
              <a:highlight>
                <a:schemeClr val="lt1"/>
              </a:highlight>
            </a:endParaRPr>
          </a:p>
          <a:p>
            <a:pPr indent="-428625" lvl="0" marL="457200" rtl="0" algn="just">
              <a:lnSpc>
                <a:spcPct val="140007"/>
              </a:lnSpc>
              <a:spcBef>
                <a:spcPts val="0"/>
              </a:spcBef>
              <a:spcAft>
                <a:spcPts val="0"/>
              </a:spcAft>
              <a:buClr>
                <a:schemeClr val="dk1"/>
              </a:buClr>
              <a:buSzPts val="3150"/>
              <a:buChar char="●"/>
            </a:pPr>
            <a:r>
              <a:rPr b="1" lang="en-US" sz="3150">
                <a:solidFill>
                  <a:schemeClr val="dk1"/>
                </a:solidFill>
                <a:highlight>
                  <a:schemeClr val="lt1"/>
                </a:highlight>
              </a:rPr>
              <a:t>Predict the outputs for hate and sentiment data sets.</a:t>
            </a:r>
            <a:endParaRPr b="1" sz="3150">
              <a:solidFill>
                <a:schemeClr val="dk1"/>
              </a:solidFill>
              <a:highlight>
                <a:schemeClr val="lt1"/>
              </a:highlight>
            </a:endParaRPr>
          </a:p>
          <a:p>
            <a:pPr indent="0" lvl="0" marL="0" marR="0" rtl="0" algn="just">
              <a:lnSpc>
                <a:spcPct val="140007"/>
              </a:lnSpc>
              <a:spcBef>
                <a:spcPts val="0"/>
              </a:spcBef>
              <a:spcAft>
                <a:spcPts val="0"/>
              </a:spcAft>
              <a:buNone/>
            </a:pPr>
            <a:r>
              <a:t/>
            </a:r>
            <a:endParaRPr b="1" sz="315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50">
              <a:solidFill>
                <a:schemeClr val="dk1"/>
              </a:solidFill>
              <a:latin typeface="Open Sans"/>
              <a:ea typeface="Open Sans"/>
              <a:cs typeface="Open Sans"/>
              <a:sym typeface="Open Sans"/>
            </a:endParaRPr>
          </a:p>
        </p:txBody>
      </p:sp>
      <p:sp>
        <p:nvSpPr>
          <p:cNvPr id="802" name="Google Shape;802;g127bdf9a8c4_1_29"/>
          <p:cNvSpPr txBox="1"/>
          <p:nvPr/>
        </p:nvSpPr>
        <p:spPr>
          <a:xfrm>
            <a:off x="146675" y="972313"/>
            <a:ext cx="16230600" cy="7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LSTM</a:t>
            </a:r>
            <a:r>
              <a:rPr b="1" lang="en-US" sz="4800">
                <a:solidFill>
                  <a:srgbClr val="980000"/>
                </a:solidFill>
                <a:latin typeface="Open Sans"/>
                <a:ea typeface="Open Sans"/>
                <a:cs typeface="Open Sans"/>
                <a:sym typeface="Open Sans"/>
              </a:rPr>
              <a:t>:</a:t>
            </a:r>
            <a:endParaRPr b="1" sz="4800">
              <a:solidFill>
                <a:srgbClr val="980000"/>
              </a:solidFill>
            </a:endParaRPr>
          </a:p>
        </p:txBody>
      </p:sp>
      <p:pic>
        <p:nvPicPr>
          <p:cNvPr id="803" name="Google Shape;803;g127bdf9a8c4_1_29"/>
          <p:cNvPicPr preferRelativeResize="0"/>
          <p:nvPr/>
        </p:nvPicPr>
        <p:blipFill>
          <a:blip r:embed="rId17">
            <a:alphaModFix/>
          </a:blip>
          <a:stretch>
            <a:fillRect/>
          </a:stretch>
        </p:blipFill>
        <p:spPr>
          <a:xfrm>
            <a:off x="12225025" y="1846500"/>
            <a:ext cx="5289325" cy="69394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807" name="Shape 807"/>
        <p:cNvGrpSpPr/>
        <p:nvPr/>
      </p:nvGrpSpPr>
      <p:grpSpPr>
        <a:xfrm>
          <a:off x="0" y="0"/>
          <a:ext cx="0" cy="0"/>
          <a:chOff x="0" y="0"/>
          <a:chExt cx="0" cy="0"/>
        </a:xfrm>
      </p:grpSpPr>
      <p:sp>
        <p:nvSpPr>
          <p:cNvPr id="808" name="Google Shape;808;g128209ce4e0_2_0"/>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809" name="Google Shape;809;g128209ce4e0_2_0"/>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810" name="Google Shape;810;g128209ce4e0_2_0"/>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811" name="Google Shape;811;g128209ce4e0_2_0"/>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812" name="Google Shape;812;g128209ce4e0_2_0"/>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813" name="Google Shape;813;g128209ce4e0_2_0"/>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814" name="Google Shape;814;g128209ce4e0_2_0"/>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815" name="Google Shape;815;g128209ce4e0_2_0"/>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816" name="Google Shape;816;g128209ce4e0_2_0"/>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817" name="Google Shape;817;g128209ce4e0_2_0"/>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818" name="Google Shape;818;g128209ce4e0_2_0"/>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819" name="Google Shape;819;g128209ce4e0_2_0"/>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820" name="Google Shape;820;g128209ce4e0_2_0"/>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821" name="Google Shape;821;g128209ce4e0_2_0"/>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822" name="Google Shape;822;g128209ce4e0_2_0"/>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823" name="Google Shape;823;g128209ce4e0_2_0"/>
          <p:cNvSpPr txBox="1"/>
          <p:nvPr/>
        </p:nvSpPr>
        <p:spPr>
          <a:xfrm>
            <a:off x="146674" y="205050"/>
            <a:ext cx="3344700" cy="5694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824" name="Google Shape;824;g128209ce4e0_2_0"/>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825" name="Google Shape;825;g128209ce4e0_2_0"/>
          <p:cNvSpPr txBox="1"/>
          <p:nvPr/>
        </p:nvSpPr>
        <p:spPr>
          <a:xfrm>
            <a:off x="266300" y="9656300"/>
            <a:ext cx="33447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826" name="Google Shape;826;g128209ce4e0_2_0"/>
          <p:cNvSpPr txBox="1"/>
          <p:nvPr/>
        </p:nvSpPr>
        <p:spPr>
          <a:xfrm>
            <a:off x="17032263" y="205050"/>
            <a:ext cx="11304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827" name="Google Shape;827;g128209ce4e0_2_0"/>
          <p:cNvSpPr txBox="1"/>
          <p:nvPr/>
        </p:nvSpPr>
        <p:spPr>
          <a:xfrm flipH="1" rot="435">
            <a:off x="15710808" y="9656460"/>
            <a:ext cx="23685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828" name="Google Shape;828;g128209ce4e0_2_0"/>
          <p:cNvSpPr txBox="1"/>
          <p:nvPr/>
        </p:nvSpPr>
        <p:spPr>
          <a:xfrm>
            <a:off x="293250" y="2285850"/>
            <a:ext cx="15892500" cy="7157700"/>
          </a:xfrm>
          <a:prstGeom prst="rect">
            <a:avLst/>
          </a:prstGeom>
          <a:noFill/>
          <a:ln>
            <a:noFill/>
          </a:ln>
        </p:spPr>
        <p:txBody>
          <a:bodyPr anchorCtr="0" anchor="t" bIns="0" lIns="0" spcFirstLastPara="1" rIns="0" wrap="square" tIns="0">
            <a:spAutoFit/>
          </a:bodyPr>
          <a:lstStyle/>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Predicted Probabilities of sentences belonging to 0 and 1:</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Using argmax function to get the argument having maximum probability :</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Ex: argmax[3.7428e-05,9.99e-01] = 1</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sp>
        <p:nvSpPr>
          <p:cNvPr id="829" name="Google Shape;829;g128209ce4e0_2_0"/>
          <p:cNvSpPr txBox="1"/>
          <p:nvPr/>
        </p:nvSpPr>
        <p:spPr>
          <a:xfrm>
            <a:off x="249425" y="1201975"/>
            <a:ext cx="16230600" cy="7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Outputs</a:t>
            </a:r>
            <a:r>
              <a:rPr b="1" lang="en-US" sz="4800">
                <a:solidFill>
                  <a:srgbClr val="980000"/>
                </a:solidFill>
                <a:latin typeface="Open Sans"/>
                <a:ea typeface="Open Sans"/>
                <a:cs typeface="Open Sans"/>
                <a:sym typeface="Open Sans"/>
              </a:rPr>
              <a:t>:</a:t>
            </a:r>
            <a:endParaRPr b="1" sz="4800">
              <a:solidFill>
                <a:srgbClr val="980000"/>
              </a:solidFill>
            </a:endParaRPr>
          </a:p>
        </p:txBody>
      </p:sp>
      <p:pic>
        <p:nvPicPr>
          <p:cNvPr id="830" name="Google Shape;830;g128209ce4e0_2_0"/>
          <p:cNvPicPr preferRelativeResize="0"/>
          <p:nvPr/>
        </p:nvPicPr>
        <p:blipFill rotWithShape="1">
          <a:blip r:embed="rId17">
            <a:alphaModFix/>
          </a:blip>
          <a:srcRect b="51911" l="0" r="0" t="0"/>
          <a:stretch/>
        </p:blipFill>
        <p:spPr>
          <a:xfrm>
            <a:off x="2052975" y="2980150"/>
            <a:ext cx="7825800" cy="3025950"/>
          </a:xfrm>
          <a:prstGeom prst="rect">
            <a:avLst/>
          </a:prstGeom>
          <a:noFill/>
          <a:ln>
            <a:noFill/>
          </a:ln>
        </p:spPr>
      </p:pic>
      <p:pic>
        <p:nvPicPr>
          <p:cNvPr id="831" name="Google Shape;831;g128209ce4e0_2_0"/>
          <p:cNvPicPr preferRelativeResize="0"/>
          <p:nvPr/>
        </p:nvPicPr>
        <p:blipFill>
          <a:blip r:embed="rId18">
            <a:alphaModFix/>
          </a:blip>
          <a:stretch>
            <a:fillRect/>
          </a:stretch>
        </p:blipFill>
        <p:spPr>
          <a:xfrm>
            <a:off x="1939023" y="7462500"/>
            <a:ext cx="13471075" cy="21240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835" name="Shape 835"/>
        <p:cNvGrpSpPr/>
        <p:nvPr/>
      </p:nvGrpSpPr>
      <p:grpSpPr>
        <a:xfrm>
          <a:off x="0" y="0"/>
          <a:ext cx="0" cy="0"/>
          <a:chOff x="0" y="0"/>
          <a:chExt cx="0" cy="0"/>
        </a:xfrm>
      </p:grpSpPr>
      <p:sp>
        <p:nvSpPr>
          <p:cNvPr id="836" name="Google Shape;836;g75e5765d0e922bfd_3"/>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837" name="Google Shape;837;g75e5765d0e922bfd_3"/>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838" name="Google Shape;838;g75e5765d0e922bfd_3"/>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839" name="Google Shape;839;g75e5765d0e922bfd_3"/>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840" name="Google Shape;840;g75e5765d0e922bfd_3"/>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841" name="Google Shape;841;g75e5765d0e922bfd_3"/>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842" name="Google Shape;842;g75e5765d0e922bfd_3"/>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843" name="Google Shape;843;g75e5765d0e922bfd_3"/>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844" name="Google Shape;844;g75e5765d0e922bfd_3"/>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845" name="Google Shape;845;g75e5765d0e922bfd_3"/>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846" name="Google Shape;846;g75e5765d0e922bfd_3"/>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847" name="Google Shape;847;g75e5765d0e922bfd_3"/>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848" name="Google Shape;848;g75e5765d0e922bfd_3"/>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849" name="Google Shape;849;g75e5765d0e922bfd_3"/>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850" name="Google Shape;850;g75e5765d0e922bfd_3"/>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851" name="Google Shape;851;g75e5765d0e922bfd_3"/>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852" name="Google Shape;852;g75e5765d0e922bfd_3"/>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853" name="Google Shape;853;g75e5765d0e922bfd_3"/>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854" name="Google Shape;854;g75e5765d0e922bfd_3"/>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855" name="Google Shape;855;g75e5765d0e922bfd_3"/>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856" name="Google Shape;856;g75e5765d0e922bfd_3"/>
          <p:cNvSpPr txBox="1"/>
          <p:nvPr/>
        </p:nvSpPr>
        <p:spPr>
          <a:xfrm>
            <a:off x="249425" y="1201975"/>
            <a:ext cx="16230600" cy="10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Pseudo Labeling:</a:t>
            </a:r>
            <a:endParaRPr b="1" sz="4800">
              <a:solidFill>
                <a:srgbClr val="980000"/>
              </a:solidFill>
            </a:endParaRPr>
          </a:p>
        </p:txBody>
      </p:sp>
      <p:graphicFrame>
        <p:nvGraphicFramePr>
          <p:cNvPr id="857" name="Google Shape;857;g75e5765d0e922bfd_3"/>
          <p:cNvGraphicFramePr/>
          <p:nvPr/>
        </p:nvGraphicFramePr>
        <p:xfrm>
          <a:off x="458981" y="2732500"/>
          <a:ext cx="3000000" cy="3000000"/>
        </p:xfrm>
        <a:graphic>
          <a:graphicData uri="http://schemas.openxmlformats.org/drawingml/2006/table">
            <a:tbl>
              <a:tblPr>
                <a:noFill/>
                <a:tableStyleId>{59A52E11-78FB-4BF2-9226-D91DF3D46A73}</a:tableStyleId>
              </a:tblPr>
              <a:tblGrid>
                <a:gridCol w="4231025"/>
                <a:gridCol w="1964875"/>
                <a:gridCol w="2986800"/>
                <a:gridCol w="2944075"/>
                <a:gridCol w="2624725"/>
                <a:gridCol w="2618550"/>
              </a:tblGrid>
              <a:tr h="650450">
                <a:tc rowSpan="2">
                  <a:txBody>
                    <a:bodyPr/>
                    <a:lstStyle/>
                    <a:p>
                      <a:pPr indent="0" lvl="0" marL="0" rtl="0" algn="ctr">
                        <a:spcBef>
                          <a:spcPts val="0"/>
                        </a:spcBef>
                        <a:spcAft>
                          <a:spcPts val="0"/>
                        </a:spcAft>
                        <a:buNone/>
                      </a:pPr>
                      <a:r>
                        <a:t/>
                      </a:r>
                      <a:endParaRPr b="1"/>
                    </a:p>
                    <a:p>
                      <a:pPr indent="0" lvl="0" marL="0" rtl="0" algn="ctr">
                        <a:spcBef>
                          <a:spcPts val="0"/>
                        </a:spcBef>
                        <a:spcAft>
                          <a:spcPts val="0"/>
                        </a:spcAft>
                        <a:buNone/>
                      </a:pPr>
                      <a:r>
                        <a:t/>
                      </a:r>
                      <a:endParaRPr b="1" sz="2200"/>
                    </a:p>
                    <a:p>
                      <a:pPr indent="0" lvl="0" marL="0" rtl="0" algn="ctr">
                        <a:spcBef>
                          <a:spcPts val="0"/>
                        </a:spcBef>
                        <a:spcAft>
                          <a:spcPts val="0"/>
                        </a:spcAft>
                        <a:buNone/>
                      </a:pPr>
                      <a:r>
                        <a:rPr b="1" lang="en-US" sz="3400"/>
                        <a:t>LSTM MODEL</a:t>
                      </a:r>
                      <a:endParaRPr b="1" sz="34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4A86E8"/>
                    </a:solidFill>
                  </a:tcPr>
                </a:tc>
                <a:tc rowSpan="2">
                  <a:txBody>
                    <a:bodyPr/>
                    <a:lstStyle/>
                    <a:p>
                      <a:pPr indent="0" lvl="0" marL="0" rtl="0" algn="ctr">
                        <a:spcBef>
                          <a:spcPts val="0"/>
                        </a:spcBef>
                        <a:spcAft>
                          <a:spcPts val="0"/>
                        </a:spcAft>
                        <a:buNone/>
                      </a:pPr>
                      <a:r>
                        <a:t/>
                      </a:r>
                      <a:endParaRPr b="1" sz="3400"/>
                    </a:p>
                    <a:p>
                      <a:pPr indent="0" lvl="0" marL="0" rtl="0" algn="ctr">
                        <a:spcBef>
                          <a:spcPts val="0"/>
                        </a:spcBef>
                        <a:spcAft>
                          <a:spcPts val="0"/>
                        </a:spcAft>
                        <a:buNone/>
                      </a:pPr>
                      <a:r>
                        <a:rPr b="1" lang="en-US" sz="3000"/>
                        <a:t>EPOCHS</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4A86E8"/>
                    </a:solidFill>
                  </a:tcPr>
                </a:tc>
                <a:tc rowSpan="2">
                  <a:txBody>
                    <a:bodyPr/>
                    <a:lstStyle/>
                    <a:p>
                      <a:pPr indent="0" lvl="0" marL="0" rtl="0" algn="ctr">
                        <a:spcBef>
                          <a:spcPts val="0"/>
                        </a:spcBef>
                        <a:spcAft>
                          <a:spcPts val="0"/>
                        </a:spcAft>
                        <a:buNone/>
                      </a:pPr>
                      <a:r>
                        <a:rPr b="1" lang="en-US" sz="3000"/>
                        <a:t>MODEL</a:t>
                      </a:r>
                      <a:endParaRPr b="1" sz="3000"/>
                    </a:p>
                    <a:p>
                      <a:pPr indent="0" lvl="0" marL="0" rtl="0" algn="ctr">
                        <a:spcBef>
                          <a:spcPts val="0"/>
                        </a:spcBef>
                        <a:spcAft>
                          <a:spcPts val="0"/>
                        </a:spcAft>
                        <a:buNone/>
                      </a:pPr>
                      <a:r>
                        <a:rPr b="1" lang="en-US" sz="3000"/>
                        <a:t>ACCURACY</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4A86E8"/>
                    </a:solidFill>
                  </a:tcPr>
                </a:tc>
                <a:tc rowSpan="2">
                  <a:txBody>
                    <a:bodyPr/>
                    <a:lstStyle/>
                    <a:p>
                      <a:pPr indent="0" lvl="0" marL="0" rtl="0" algn="ctr">
                        <a:spcBef>
                          <a:spcPts val="0"/>
                        </a:spcBef>
                        <a:spcAft>
                          <a:spcPts val="0"/>
                        </a:spcAft>
                        <a:buNone/>
                      </a:pPr>
                      <a:r>
                        <a:rPr b="1" lang="en-US" sz="3000"/>
                        <a:t>MODEL</a:t>
                      </a:r>
                      <a:endParaRPr b="1" sz="3000"/>
                    </a:p>
                    <a:p>
                      <a:pPr indent="0" lvl="0" marL="0" rtl="0" algn="ctr">
                        <a:spcBef>
                          <a:spcPts val="0"/>
                        </a:spcBef>
                        <a:spcAft>
                          <a:spcPts val="0"/>
                        </a:spcAft>
                        <a:buNone/>
                      </a:pPr>
                      <a:r>
                        <a:rPr b="1" lang="en-US" sz="3000"/>
                        <a:t>LOSS</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4A86E8"/>
                    </a:solidFill>
                  </a:tcPr>
                </a:tc>
                <a:tc rowSpan="2">
                  <a:txBody>
                    <a:bodyPr/>
                    <a:lstStyle/>
                    <a:p>
                      <a:pPr indent="0" lvl="0" marL="0" rtl="0" algn="ctr">
                        <a:spcBef>
                          <a:spcPts val="0"/>
                        </a:spcBef>
                        <a:spcAft>
                          <a:spcPts val="0"/>
                        </a:spcAft>
                        <a:buNone/>
                      </a:pPr>
                      <a:r>
                        <a:rPr b="1" lang="en-US" sz="3000"/>
                        <a:t>VALIDATION</a:t>
                      </a:r>
                      <a:endParaRPr b="1" sz="3000"/>
                    </a:p>
                    <a:p>
                      <a:pPr indent="0" lvl="0" marL="0" rtl="0" algn="ctr">
                        <a:spcBef>
                          <a:spcPts val="0"/>
                        </a:spcBef>
                        <a:spcAft>
                          <a:spcPts val="0"/>
                        </a:spcAft>
                        <a:buNone/>
                      </a:pPr>
                      <a:r>
                        <a:rPr b="1" lang="en-US" sz="3000"/>
                        <a:t>ACCURACY</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4A86E8"/>
                    </a:solidFill>
                  </a:tcPr>
                </a:tc>
                <a:tc rowSpan="2">
                  <a:txBody>
                    <a:bodyPr/>
                    <a:lstStyle/>
                    <a:p>
                      <a:pPr indent="0" lvl="0" marL="0" rtl="0" algn="ctr">
                        <a:spcBef>
                          <a:spcPts val="0"/>
                        </a:spcBef>
                        <a:spcAft>
                          <a:spcPts val="0"/>
                        </a:spcAft>
                        <a:buNone/>
                      </a:pPr>
                      <a:r>
                        <a:rPr b="1" lang="en-US" sz="3000"/>
                        <a:t>VALIDATION</a:t>
                      </a:r>
                      <a:endParaRPr b="1" sz="3000"/>
                    </a:p>
                    <a:p>
                      <a:pPr indent="0" lvl="0" marL="0" rtl="0" algn="ctr">
                        <a:spcBef>
                          <a:spcPts val="0"/>
                        </a:spcBef>
                        <a:spcAft>
                          <a:spcPts val="0"/>
                        </a:spcAft>
                        <a:buNone/>
                      </a:pPr>
                      <a:r>
                        <a:rPr b="1" lang="en-US" sz="3000"/>
                        <a:t>LOSS</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4A86E8"/>
                    </a:solidFill>
                  </a:tcPr>
                </a:tc>
              </a:tr>
              <a:tr h="790425">
                <a:tc vMerge="1"/>
                <a:tc vMerge="1"/>
                <a:tc vMerge="1"/>
                <a:tc vMerge="1"/>
                <a:tc vMerge="1"/>
                <a:tc vMerge="1"/>
              </a:tr>
              <a:tr h="869325">
                <a:tc>
                  <a:txBody>
                    <a:bodyPr/>
                    <a:lstStyle/>
                    <a:p>
                      <a:pPr indent="0" lvl="0" marL="0" rtl="0" algn="l">
                        <a:spcBef>
                          <a:spcPts val="0"/>
                        </a:spcBef>
                        <a:spcAft>
                          <a:spcPts val="0"/>
                        </a:spcAft>
                        <a:buNone/>
                      </a:pPr>
                      <a:r>
                        <a:rPr b="1" lang="en-US" sz="3000"/>
                        <a:t>HATE</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40</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0.6969</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0.5741</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0.6444</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0.6392</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r h="869325">
                <a:tc>
                  <a:txBody>
                    <a:bodyPr/>
                    <a:lstStyle/>
                    <a:p>
                      <a:pPr indent="0" lvl="0" marL="0" rtl="0" algn="l">
                        <a:spcBef>
                          <a:spcPts val="0"/>
                        </a:spcBef>
                        <a:spcAft>
                          <a:spcPts val="0"/>
                        </a:spcAft>
                        <a:buNone/>
                      </a:pPr>
                      <a:r>
                        <a:rPr b="1" lang="en-US" sz="3000"/>
                        <a:t>FAKE</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40</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0.8272</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0.3718</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0.8011</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0.4181</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r h="869325">
                <a:tc>
                  <a:txBody>
                    <a:bodyPr/>
                    <a:lstStyle/>
                    <a:p>
                      <a:pPr indent="0" lvl="0" marL="0" rtl="0" algn="l">
                        <a:spcBef>
                          <a:spcPts val="0"/>
                        </a:spcBef>
                        <a:spcAft>
                          <a:spcPts val="0"/>
                        </a:spcAft>
                        <a:buNone/>
                      </a:pPr>
                      <a:r>
                        <a:rPr b="1" lang="en-US" sz="3000"/>
                        <a:t>SENTIMENT</a:t>
                      </a:r>
                      <a:endParaRPr b="1" sz="3000"/>
                    </a:p>
                    <a:p>
                      <a:pPr indent="0" lvl="0" marL="0" rtl="0" algn="l">
                        <a:spcBef>
                          <a:spcPts val="0"/>
                        </a:spcBef>
                        <a:spcAft>
                          <a:spcPts val="0"/>
                        </a:spcAft>
                        <a:buNone/>
                      </a:pPr>
                      <a:r>
                        <a:t/>
                      </a:r>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40</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0.7059</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0.5543</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0.6361</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0.6505</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861" name="Shape 861"/>
        <p:cNvGrpSpPr/>
        <p:nvPr/>
      </p:nvGrpSpPr>
      <p:grpSpPr>
        <a:xfrm>
          <a:off x="0" y="0"/>
          <a:ext cx="0" cy="0"/>
          <a:chOff x="0" y="0"/>
          <a:chExt cx="0" cy="0"/>
        </a:xfrm>
      </p:grpSpPr>
      <p:sp>
        <p:nvSpPr>
          <p:cNvPr id="862" name="Google Shape;862;g58f68b90ba7ee0e6_26"/>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863" name="Google Shape;863;g58f68b90ba7ee0e6_26"/>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864" name="Google Shape;864;g58f68b90ba7ee0e6_26"/>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865" name="Google Shape;865;g58f68b90ba7ee0e6_26"/>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866" name="Google Shape;866;g58f68b90ba7ee0e6_26"/>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867" name="Google Shape;867;g58f68b90ba7ee0e6_26"/>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868" name="Google Shape;868;g58f68b90ba7ee0e6_26"/>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869" name="Google Shape;869;g58f68b90ba7ee0e6_26"/>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870" name="Google Shape;870;g58f68b90ba7ee0e6_26"/>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871" name="Google Shape;871;g58f68b90ba7ee0e6_26"/>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872" name="Google Shape;872;g58f68b90ba7ee0e6_26"/>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873" name="Google Shape;873;g58f68b90ba7ee0e6_26"/>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874" name="Google Shape;874;g58f68b90ba7ee0e6_26"/>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875" name="Google Shape;875;g58f68b90ba7ee0e6_26"/>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876" name="Google Shape;876;g58f68b90ba7ee0e6_26"/>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877" name="Google Shape;877;g58f68b90ba7ee0e6_26"/>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878" name="Google Shape;878;g58f68b90ba7ee0e6_26"/>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879" name="Google Shape;879;g58f68b90ba7ee0e6_26"/>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880" name="Google Shape;880;g58f68b90ba7ee0e6_26"/>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881" name="Google Shape;881;g58f68b90ba7ee0e6_26"/>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pic>
        <p:nvPicPr>
          <p:cNvPr id="882" name="Google Shape;882;g58f68b90ba7ee0e6_26"/>
          <p:cNvPicPr preferRelativeResize="0"/>
          <p:nvPr/>
        </p:nvPicPr>
        <p:blipFill rotWithShape="1">
          <a:blip r:embed="rId17">
            <a:alphaModFix/>
          </a:blip>
          <a:srcRect b="0" l="3736" r="5354" t="0"/>
          <a:stretch/>
        </p:blipFill>
        <p:spPr>
          <a:xfrm>
            <a:off x="102325" y="1099563"/>
            <a:ext cx="8939351" cy="8180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49" name="Shape 149"/>
        <p:cNvGrpSpPr/>
        <p:nvPr/>
      </p:nvGrpSpPr>
      <p:grpSpPr>
        <a:xfrm>
          <a:off x="0" y="0"/>
          <a:ext cx="0" cy="0"/>
          <a:chOff x="0" y="0"/>
          <a:chExt cx="0" cy="0"/>
        </a:xfrm>
      </p:grpSpPr>
      <p:pic>
        <p:nvPicPr>
          <p:cNvPr id="150" name="Google Shape;150;g16d2113a528b5c08_63"/>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51" name="Google Shape;151;g16d2113a528b5c08_63"/>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52" name="Google Shape;152;g16d2113a528b5c08_63"/>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53" name="Google Shape;153;g16d2113a528b5c08_63"/>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54" name="Google Shape;154;g16d2113a528b5c08_63"/>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55" name="Google Shape;155;g16d2113a528b5c08_63"/>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56" name="Google Shape;156;g16d2113a528b5c08_63"/>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57" name="Google Shape;157;g16d2113a528b5c08_63"/>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58" name="Google Shape;158;g16d2113a528b5c08_63"/>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59" name="Google Shape;159;g16d2113a528b5c08_63"/>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60" name="Google Shape;160;g16d2113a528b5c08_63"/>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61" name="Google Shape;161;g16d2113a528b5c08_63"/>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62" name="Google Shape;162;g16d2113a528b5c08_63"/>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63" name="Google Shape;163;g16d2113a528b5c08_63"/>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64" name="Google Shape;164;g16d2113a528b5c08_63"/>
          <p:cNvSpPr/>
          <p:nvPr/>
        </p:nvSpPr>
        <p:spPr>
          <a:xfrm>
            <a:off x="10827370" y="6457375"/>
            <a:ext cx="7457590" cy="1948450"/>
          </a:xfrm>
          <a:custGeom>
            <a:rect b="b" l="l" r="r" t="t"/>
            <a:pathLst>
              <a:path extrusionOk="0" h="659374" w="2523719">
                <a:moveTo>
                  <a:pt x="0" y="0"/>
                </a:moveTo>
                <a:lnTo>
                  <a:pt x="2523719" y="0"/>
                </a:lnTo>
                <a:lnTo>
                  <a:pt x="2523719" y="659374"/>
                </a:lnTo>
                <a:lnTo>
                  <a:pt x="0" y="659374"/>
                </a:lnTo>
                <a:close/>
              </a:path>
            </a:pathLst>
          </a:custGeom>
          <a:solidFill>
            <a:srgbClr val="FF1616"/>
          </a:solidFill>
          <a:ln>
            <a:noFill/>
          </a:ln>
        </p:spPr>
      </p:sp>
      <p:sp>
        <p:nvSpPr>
          <p:cNvPr id="165" name="Google Shape;165;g16d2113a528b5c08_63"/>
          <p:cNvSpPr/>
          <p:nvPr/>
        </p:nvSpPr>
        <p:spPr>
          <a:xfrm>
            <a:off x="1082737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8037"/>
          </a:solidFill>
          <a:ln>
            <a:noFill/>
          </a:ln>
        </p:spPr>
      </p:sp>
      <p:sp>
        <p:nvSpPr>
          <p:cNvPr id="166" name="Google Shape;166;g16d2113a528b5c08_63"/>
          <p:cNvSpPr/>
          <p:nvPr/>
        </p:nvSpPr>
        <p:spPr>
          <a:xfrm>
            <a:off x="336674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4AAD"/>
          </a:solidFill>
          <a:ln>
            <a:noFill/>
          </a:ln>
        </p:spPr>
      </p:sp>
      <p:sp>
        <p:nvSpPr>
          <p:cNvPr id="167" name="Google Shape;167;g16d2113a528b5c08_63"/>
          <p:cNvSpPr/>
          <p:nvPr/>
        </p:nvSpPr>
        <p:spPr>
          <a:xfrm>
            <a:off x="3366740" y="6487870"/>
            <a:ext cx="7457590" cy="1948450"/>
          </a:xfrm>
          <a:custGeom>
            <a:rect b="b" l="l" r="r" t="t"/>
            <a:pathLst>
              <a:path extrusionOk="0" h="659374" w="2523719">
                <a:moveTo>
                  <a:pt x="0" y="0"/>
                </a:moveTo>
                <a:lnTo>
                  <a:pt x="2523719" y="0"/>
                </a:lnTo>
                <a:lnTo>
                  <a:pt x="2523719" y="659374"/>
                </a:lnTo>
                <a:lnTo>
                  <a:pt x="0" y="659374"/>
                </a:lnTo>
                <a:close/>
              </a:path>
            </a:pathLst>
          </a:custGeom>
          <a:solidFill>
            <a:srgbClr val="FFD705"/>
          </a:solidFill>
          <a:ln>
            <a:noFill/>
          </a:ln>
        </p:spPr>
      </p:sp>
      <p:pic>
        <p:nvPicPr>
          <p:cNvPr id="168" name="Google Shape;168;g16d2113a528b5c08_63"/>
          <p:cNvPicPr preferRelativeResize="0"/>
          <p:nvPr/>
        </p:nvPicPr>
        <p:blipFill rotWithShape="1">
          <a:blip r:embed="rId17">
            <a:alphaModFix/>
          </a:blip>
          <a:srcRect b="0" l="0" r="0" t="0"/>
          <a:stretch/>
        </p:blipFill>
        <p:spPr>
          <a:xfrm>
            <a:off x="9482982" y="6996062"/>
            <a:ext cx="2733663" cy="2659109"/>
          </a:xfrm>
          <a:prstGeom prst="rect">
            <a:avLst/>
          </a:prstGeom>
          <a:noFill/>
          <a:ln>
            <a:noFill/>
          </a:ln>
        </p:spPr>
      </p:pic>
      <p:pic>
        <p:nvPicPr>
          <p:cNvPr id="169" name="Google Shape;169;g16d2113a528b5c08_63"/>
          <p:cNvPicPr preferRelativeResize="0"/>
          <p:nvPr/>
        </p:nvPicPr>
        <p:blipFill rotWithShape="1">
          <a:blip r:embed="rId18">
            <a:alphaModFix/>
          </a:blip>
          <a:srcRect b="0" l="0" r="0" t="0"/>
          <a:stretch/>
        </p:blipFill>
        <p:spPr>
          <a:xfrm>
            <a:off x="10384359" y="7990489"/>
            <a:ext cx="930909" cy="670255"/>
          </a:xfrm>
          <a:prstGeom prst="rect">
            <a:avLst/>
          </a:prstGeom>
          <a:noFill/>
          <a:ln>
            <a:noFill/>
          </a:ln>
        </p:spPr>
      </p:pic>
      <p:sp>
        <p:nvSpPr>
          <p:cNvPr id="170" name="Google Shape;170;g16d2113a528b5c08_63"/>
          <p:cNvSpPr txBox="1"/>
          <p:nvPr/>
        </p:nvSpPr>
        <p:spPr>
          <a:xfrm>
            <a:off x="1403450" y="1297100"/>
            <a:ext cx="10813200" cy="1354500"/>
          </a:xfrm>
          <a:prstGeom prst="rect">
            <a:avLst/>
          </a:prstGeom>
          <a:noFill/>
          <a:ln>
            <a:noFill/>
          </a:ln>
        </p:spPr>
        <p:txBody>
          <a:bodyPr anchorCtr="0" anchor="t" bIns="0" lIns="0" spcFirstLastPara="1" rIns="0" wrap="square" tIns="0">
            <a:spAutoFit/>
          </a:bodyPr>
          <a:lstStyle/>
          <a:p>
            <a:pPr indent="0" lvl="0" marL="0" marR="0" rtl="0" algn="l">
              <a:lnSpc>
                <a:spcPct val="139996"/>
              </a:lnSpc>
              <a:spcBef>
                <a:spcPts val="0"/>
              </a:spcBef>
              <a:spcAft>
                <a:spcPts val="0"/>
              </a:spcAft>
              <a:buNone/>
            </a:pPr>
            <a:r>
              <a:rPr b="1" lang="en-US" sz="8800">
                <a:solidFill>
                  <a:schemeClr val="dk2"/>
                </a:solidFill>
              </a:rPr>
              <a:t>Problem</a:t>
            </a:r>
            <a:r>
              <a:rPr b="1" lang="en-US" sz="8800">
                <a:solidFill>
                  <a:schemeClr val="dk2"/>
                </a:solidFill>
              </a:rPr>
              <a:t> Statement</a:t>
            </a:r>
            <a:endParaRPr b="1" sz="8800">
              <a:solidFill>
                <a:schemeClr val="dk2"/>
              </a:solidFill>
            </a:endParaRPr>
          </a:p>
        </p:txBody>
      </p:sp>
      <p:cxnSp>
        <p:nvCxnSpPr>
          <p:cNvPr id="171" name="Google Shape;171;g16d2113a528b5c08_63"/>
          <p:cNvCxnSpPr/>
          <p:nvPr/>
        </p:nvCxnSpPr>
        <p:spPr>
          <a:xfrm flipH="1" rot="10800000">
            <a:off x="830951" y="72207"/>
            <a:ext cx="30000" cy="3196200"/>
          </a:xfrm>
          <a:prstGeom prst="straightConnector1">
            <a:avLst/>
          </a:prstGeom>
          <a:noFill/>
          <a:ln cap="rnd" cmpd="sng" w="228600">
            <a:solidFill>
              <a:schemeClr val="dk2"/>
            </a:solidFill>
            <a:prstDash val="solid"/>
            <a:round/>
            <a:headEnd len="sm" w="sm" type="none"/>
            <a:tailEnd len="sm" w="sm" type="none"/>
          </a:ln>
        </p:spPr>
      </p:cxnSp>
      <p:sp>
        <p:nvSpPr>
          <p:cNvPr id="172" name="Google Shape;172;g16d2113a528b5c08_63"/>
          <p:cNvSpPr txBox="1"/>
          <p:nvPr/>
        </p:nvSpPr>
        <p:spPr>
          <a:xfrm>
            <a:off x="5593378" y="7050918"/>
            <a:ext cx="28908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FAK</a:t>
            </a:r>
            <a:r>
              <a:rPr b="1" lang="en-US" sz="2953">
                <a:solidFill>
                  <a:srgbClr val="041F40"/>
                </a:solidFill>
              </a:rPr>
              <a:t>E</a:t>
            </a:r>
            <a:endParaRPr b="1"/>
          </a:p>
        </p:txBody>
      </p:sp>
      <p:sp>
        <p:nvSpPr>
          <p:cNvPr id="173" name="Google Shape;173;g16d2113a528b5c08_63"/>
          <p:cNvSpPr txBox="1"/>
          <p:nvPr/>
        </p:nvSpPr>
        <p:spPr>
          <a:xfrm>
            <a:off x="14228649" y="7144218"/>
            <a:ext cx="16140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F</a:t>
            </a:r>
            <a:r>
              <a:rPr b="1" lang="en-US" sz="2953">
                <a:solidFill>
                  <a:srgbClr val="041F40"/>
                </a:solidFill>
              </a:rPr>
              <a:t>AKE</a:t>
            </a:r>
            <a:endParaRPr b="1"/>
          </a:p>
        </p:txBody>
      </p:sp>
      <p:sp>
        <p:nvSpPr>
          <p:cNvPr id="174" name="Google Shape;174;g16d2113a528b5c08_63"/>
          <p:cNvSpPr txBox="1"/>
          <p:nvPr/>
        </p:nvSpPr>
        <p:spPr>
          <a:xfrm>
            <a:off x="6258750" y="9000161"/>
            <a:ext cx="15600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H</a:t>
            </a:r>
            <a:r>
              <a:rPr b="1" lang="en-US" sz="2953">
                <a:solidFill>
                  <a:srgbClr val="041F40"/>
                </a:solidFill>
              </a:rPr>
              <a:t>ATE</a:t>
            </a:r>
            <a:endParaRPr b="1"/>
          </a:p>
        </p:txBody>
      </p:sp>
      <p:sp>
        <p:nvSpPr>
          <p:cNvPr id="175" name="Google Shape;175;g16d2113a528b5c08_63"/>
          <p:cNvSpPr txBox="1"/>
          <p:nvPr/>
        </p:nvSpPr>
        <p:spPr>
          <a:xfrm>
            <a:off x="13617116" y="8918403"/>
            <a:ext cx="28368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a:t>
            </a:r>
            <a:r>
              <a:rPr b="1" lang="en-US" sz="2953">
                <a:solidFill>
                  <a:srgbClr val="041F40"/>
                </a:solidFill>
              </a:rPr>
              <a:t>HATE</a:t>
            </a:r>
            <a:endParaRPr b="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886" name="Shape 886"/>
        <p:cNvGrpSpPr/>
        <p:nvPr/>
      </p:nvGrpSpPr>
      <p:grpSpPr>
        <a:xfrm>
          <a:off x="0" y="0"/>
          <a:ext cx="0" cy="0"/>
          <a:chOff x="0" y="0"/>
          <a:chExt cx="0" cy="0"/>
        </a:xfrm>
      </p:grpSpPr>
      <p:sp>
        <p:nvSpPr>
          <p:cNvPr id="887" name="Google Shape;887;g1e0f51e869327a9d_26"/>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888" name="Google Shape;888;g1e0f51e869327a9d_26"/>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889" name="Google Shape;889;g1e0f51e869327a9d_26"/>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890" name="Google Shape;890;g1e0f51e869327a9d_26"/>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891" name="Google Shape;891;g1e0f51e869327a9d_26"/>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892" name="Google Shape;892;g1e0f51e869327a9d_26"/>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893" name="Google Shape;893;g1e0f51e869327a9d_26"/>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894" name="Google Shape;894;g1e0f51e869327a9d_26"/>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895" name="Google Shape;895;g1e0f51e869327a9d_26"/>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896" name="Google Shape;896;g1e0f51e869327a9d_26"/>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897" name="Google Shape;897;g1e0f51e869327a9d_26"/>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898" name="Google Shape;898;g1e0f51e869327a9d_26"/>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899" name="Google Shape;899;g1e0f51e869327a9d_26"/>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900" name="Google Shape;900;g1e0f51e869327a9d_26"/>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901" name="Google Shape;901;g1e0f51e869327a9d_26"/>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902" name="Google Shape;902;g1e0f51e869327a9d_26"/>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903" name="Google Shape;903;g1e0f51e869327a9d_26"/>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904" name="Google Shape;904;g1e0f51e869327a9d_26"/>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905" name="Google Shape;905;g1e0f51e869327a9d_26"/>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906" name="Google Shape;906;g1e0f51e869327a9d_26"/>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pic>
        <p:nvPicPr>
          <p:cNvPr id="907" name="Google Shape;907;g1e0f51e869327a9d_26"/>
          <p:cNvPicPr preferRelativeResize="0"/>
          <p:nvPr/>
        </p:nvPicPr>
        <p:blipFill rotWithShape="1">
          <a:blip r:embed="rId17">
            <a:alphaModFix/>
          </a:blip>
          <a:srcRect b="0" l="562" r="2519" t="2486"/>
          <a:stretch/>
        </p:blipFill>
        <p:spPr>
          <a:xfrm>
            <a:off x="8903775" y="1099575"/>
            <a:ext cx="8939351" cy="8180125"/>
          </a:xfrm>
          <a:prstGeom prst="rect">
            <a:avLst/>
          </a:prstGeom>
          <a:noFill/>
          <a:ln>
            <a:noFill/>
          </a:ln>
        </p:spPr>
      </p:pic>
      <p:pic>
        <p:nvPicPr>
          <p:cNvPr id="908" name="Google Shape;908;g1e0f51e869327a9d_26"/>
          <p:cNvPicPr preferRelativeResize="0"/>
          <p:nvPr/>
        </p:nvPicPr>
        <p:blipFill rotWithShape="1">
          <a:blip r:embed="rId18">
            <a:alphaModFix/>
          </a:blip>
          <a:srcRect b="0" l="3736" r="5354" t="0"/>
          <a:stretch/>
        </p:blipFill>
        <p:spPr>
          <a:xfrm>
            <a:off x="102325" y="1099563"/>
            <a:ext cx="8939351" cy="8180125"/>
          </a:xfrm>
          <a:prstGeom prst="rect">
            <a:avLst/>
          </a:prstGeom>
          <a:noFill/>
          <a:ln>
            <a:noFill/>
          </a:ln>
        </p:spPr>
      </p:pic>
      <p:sp>
        <p:nvSpPr>
          <p:cNvPr id="909" name="Google Shape;909;g1e0f51e869327a9d_26"/>
          <p:cNvSpPr/>
          <p:nvPr/>
        </p:nvSpPr>
        <p:spPr>
          <a:xfrm rot="5400000">
            <a:off x="8277823" y="4599712"/>
            <a:ext cx="1962900" cy="711000"/>
          </a:xfrm>
          <a:prstGeom prst="triangle">
            <a:avLst>
              <a:gd fmla="val 52762" name="adj"/>
            </a:avLst>
          </a:prstGeom>
          <a:solidFill>
            <a:schemeClr val="accen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913" name="Shape 913"/>
        <p:cNvGrpSpPr/>
        <p:nvPr/>
      </p:nvGrpSpPr>
      <p:grpSpPr>
        <a:xfrm>
          <a:off x="0" y="0"/>
          <a:ext cx="0" cy="0"/>
          <a:chOff x="0" y="0"/>
          <a:chExt cx="0" cy="0"/>
        </a:xfrm>
      </p:grpSpPr>
      <p:sp>
        <p:nvSpPr>
          <p:cNvPr id="914" name="Google Shape;914;g61c1b90b46bc4bcf_7"/>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915" name="Google Shape;915;g61c1b90b46bc4bcf_7"/>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916" name="Google Shape;916;g61c1b90b46bc4bcf_7"/>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917" name="Google Shape;917;g61c1b90b46bc4bcf_7"/>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918" name="Google Shape;918;g61c1b90b46bc4bcf_7"/>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919" name="Google Shape;919;g61c1b90b46bc4bcf_7"/>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920" name="Google Shape;920;g61c1b90b46bc4bcf_7"/>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921" name="Google Shape;921;g61c1b90b46bc4bcf_7"/>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922" name="Google Shape;922;g61c1b90b46bc4bcf_7"/>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923" name="Google Shape;923;g61c1b90b46bc4bcf_7"/>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924" name="Google Shape;924;g61c1b90b46bc4bcf_7"/>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925" name="Google Shape;925;g61c1b90b46bc4bcf_7"/>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926" name="Google Shape;926;g61c1b90b46bc4bcf_7"/>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927" name="Google Shape;927;g61c1b90b46bc4bcf_7"/>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928" name="Google Shape;928;g61c1b90b46bc4bcf_7"/>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929" name="Google Shape;929;g61c1b90b46bc4bcf_7"/>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930" name="Google Shape;930;g61c1b90b46bc4bcf_7"/>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931" name="Google Shape;931;g61c1b90b46bc4bcf_7"/>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932" name="Google Shape;932;g61c1b90b46bc4bcf_7"/>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933" name="Google Shape;933;g61c1b90b46bc4bcf_7"/>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934" name="Google Shape;934;g61c1b90b46bc4bcf_7"/>
          <p:cNvSpPr txBox="1"/>
          <p:nvPr/>
        </p:nvSpPr>
        <p:spPr>
          <a:xfrm>
            <a:off x="249425" y="1201975"/>
            <a:ext cx="16230600" cy="10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Analysing Pseudo labels:Fake</a:t>
            </a:r>
            <a:endParaRPr b="1" sz="4800">
              <a:solidFill>
                <a:srgbClr val="980000"/>
              </a:solidFill>
            </a:endParaRPr>
          </a:p>
        </p:txBody>
      </p:sp>
      <p:graphicFrame>
        <p:nvGraphicFramePr>
          <p:cNvPr id="935" name="Google Shape;935;g61c1b90b46bc4bcf_7"/>
          <p:cNvGraphicFramePr/>
          <p:nvPr/>
        </p:nvGraphicFramePr>
        <p:xfrm>
          <a:off x="1148400" y="2255575"/>
          <a:ext cx="3000000" cy="3000000"/>
        </p:xfrm>
        <a:graphic>
          <a:graphicData uri="http://schemas.openxmlformats.org/drawingml/2006/table">
            <a:tbl>
              <a:tblPr>
                <a:noFill/>
                <a:tableStyleId>{59A52E11-78FB-4BF2-9226-D91DF3D46A73}</a:tableStyleId>
              </a:tblPr>
              <a:tblGrid>
                <a:gridCol w="12249850"/>
                <a:gridCol w="975125"/>
                <a:gridCol w="1511250"/>
                <a:gridCol w="1254975"/>
              </a:tblGrid>
              <a:tr h="1024800">
                <a:tc>
                  <a:txBody>
                    <a:bodyPr/>
                    <a:lstStyle/>
                    <a:p>
                      <a:pPr indent="0" lvl="0" marL="0" rtl="0" algn="ctr">
                        <a:spcBef>
                          <a:spcPts val="0"/>
                        </a:spcBef>
                        <a:spcAft>
                          <a:spcPts val="0"/>
                        </a:spcAft>
                        <a:buNone/>
                      </a:pPr>
                      <a:r>
                        <a:rPr lang="en-US" sz="2000"/>
                        <a:t>Sentence</a:t>
                      </a:r>
                      <a:endParaRPr sz="2000"/>
                    </a:p>
                  </a:txBody>
                  <a:tcPr marT="91425" marB="91425" marR="91425" marL="91425">
                    <a:solidFill>
                      <a:srgbClr val="4A86E8"/>
                    </a:solidFill>
                  </a:tcPr>
                </a:tc>
                <a:tc>
                  <a:txBody>
                    <a:bodyPr/>
                    <a:lstStyle/>
                    <a:p>
                      <a:pPr indent="0" lvl="0" marL="0" rtl="0" algn="l">
                        <a:spcBef>
                          <a:spcPts val="0"/>
                        </a:spcBef>
                        <a:spcAft>
                          <a:spcPts val="0"/>
                        </a:spcAft>
                        <a:buNone/>
                      </a:pPr>
                      <a:r>
                        <a:rPr lang="en-US" sz="2000"/>
                        <a:t>Label_F</a:t>
                      </a:r>
                      <a:endParaRPr sz="2000"/>
                    </a:p>
                  </a:txBody>
                  <a:tcPr marT="91425" marB="91425" marR="91425" marL="91425">
                    <a:solidFill>
                      <a:srgbClr val="4A86E8"/>
                    </a:solidFill>
                  </a:tcPr>
                </a:tc>
                <a:tc>
                  <a:txBody>
                    <a:bodyPr/>
                    <a:lstStyle/>
                    <a:p>
                      <a:pPr indent="0" lvl="0" marL="0" rtl="0" algn="l">
                        <a:spcBef>
                          <a:spcPts val="0"/>
                        </a:spcBef>
                        <a:spcAft>
                          <a:spcPts val="0"/>
                        </a:spcAft>
                        <a:buNone/>
                      </a:pPr>
                      <a:r>
                        <a:rPr lang="en-US" sz="2000"/>
                        <a:t>Label_H</a:t>
                      </a:r>
                      <a:endParaRPr sz="2000"/>
                    </a:p>
                    <a:p>
                      <a:pPr indent="0" lvl="0" marL="0" rtl="0" algn="l">
                        <a:spcBef>
                          <a:spcPts val="0"/>
                        </a:spcBef>
                        <a:spcAft>
                          <a:spcPts val="0"/>
                        </a:spcAft>
                        <a:buNone/>
                      </a:pPr>
                      <a:r>
                        <a:rPr lang="en-US" sz="2000"/>
                        <a:t>(G,M)</a:t>
                      </a:r>
                      <a:endParaRPr sz="2000"/>
                    </a:p>
                  </a:txBody>
                  <a:tcPr marT="91425" marB="91425" marR="91425" marL="91425">
                    <a:solidFill>
                      <a:srgbClr val="4A86E8"/>
                    </a:solidFill>
                  </a:tcPr>
                </a:tc>
                <a:tc>
                  <a:txBody>
                    <a:bodyPr/>
                    <a:lstStyle/>
                    <a:p>
                      <a:pPr indent="0" lvl="0" marL="0" rtl="0" algn="l">
                        <a:spcBef>
                          <a:spcPts val="0"/>
                        </a:spcBef>
                        <a:spcAft>
                          <a:spcPts val="0"/>
                        </a:spcAft>
                        <a:buNone/>
                      </a:pPr>
                      <a:r>
                        <a:rPr lang="en-US" sz="2000"/>
                        <a:t>Label_S</a:t>
                      </a:r>
                      <a:endParaRPr sz="2000"/>
                    </a:p>
                    <a:p>
                      <a:pPr indent="0" lvl="0" marL="0" rtl="0" algn="l">
                        <a:spcBef>
                          <a:spcPts val="0"/>
                        </a:spcBef>
                        <a:spcAft>
                          <a:spcPts val="0"/>
                        </a:spcAft>
                        <a:buNone/>
                      </a:pPr>
                      <a:r>
                        <a:rPr lang="en-US" sz="2000"/>
                        <a:t>(G,M)</a:t>
                      </a:r>
                      <a:endParaRPr sz="2000"/>
                    </a:p>
                  </a:txBody>
                  <a:tcPr marT="91425" marB="91425" marR="91425" marL="91425">
                    <a:solidFill>
                      <a:srgbClr val="4A86E8"/>
                    </a:solidFill>
                  </a:tcPr>
                </a:tc>
              </a:tr>
              <a:tr h="1024800">
                <a:tc>
                  <a:txBody>
                    <a:bodyPr/>
                    <a:lstStyle/>
                    <a:p>
                      <a:pPr indent="0" lvl="0" marL="0" rtl="0" algn="l">
                        <a:spcBef>
                          <a:spcPts val="0"/>
                        </a:spcBef>
                        <a:spcAft>
                          <a:spcPts val="0"/>
                        </a:spcAft>
                        <a:buNone/>
                      </a:pPr>
                      <a:r>
                        <a:rPr lang="en-US" sz="2000">
                          <a:solidFill>
                            <a:schemeClr val="dk1"/>
                          </a:solidFill>
                          <a:highlight>
                            <a:srgbClr val="FFFFFF"/>
                          </a:highlight>
                        </a:rPr>
                        <a:t>bhaarata ke videsha mamtraalaya paakistaa raajaduuta bula paakistaa bala dvaara nirdosha naagarika jaanabuujha nisha bana kada shabda nimda</a:t>
                      </a:r>
                      <a:endParaRPr sz="2000"/>
                    </a:p>
                  </a:txBody>
                  <a:tcPr marT="91425" marB="91425" marR="91425" marL="91425"/>
                </a:tc>
                <a:tc>
                  <a:txBody>
                    <a:bodyPr/>
                    <a:lstStyle/>
                    <a:p>
                      <a:pPr indent="0" lvl="0" marL="0" rtl="0" algn="l">
                        <a:spcBef>
                          <a:spcPts val="0"/>
                        </a:spcBef>
                        <a:spcAft>
                          <a:spcPts val="0"/>
                        </a:spcAft>
                        <a:buNone/>
                      </a:pPr>
                      <a:r>
                        <a:rPr lang="en-US" sz="2000"/>
                        <a:t>0</a:t>
                      </a:r>
                      <a:endParaRPr sz="2000"/>
                    </a:p>
                  </a:txBody>
                  <a:tcPr marT="91425" marB="91425" marR="91425" marL="91425"/>
                </a:tc>
                <a:tc>
                  <a:txBody>
                    <a:bodyPr/>
                    <a:lstStyle/>
                    <a:p>
                      <a:pPr indent="0" lvl="0" marL="0" rtl="0" algn="l">
                        <a:spcBef>
                          <a:spcPts val="0"/>
                        </a:spcBef>
                        <a:spcAft>
                          <a:spcPts val="0"/>
                        </a:spcAft>
                        <a:buNone/>
                      </a:pPr>
                      <a:r>
                        <a:rPr lang="en-US" sz="2000"/>
                        <a:t>(0,1)</a:t>
                      </a:r>
                      <a:endParaRPr sz="2000"/>
                    </a:p>
                  </a:txBody>
                  <a:tcPr marT="91425" marB="91425" marR="91425" marL="91425"/>
                </a:tc>
                <a:tc>
                  <a:txBody>
                    <a:bodyPr/>
                    <a:lstStyle/>
                    <a:p>
                      <a:pPr indent="0" lvl="0" marL="0" rtl="0" algn="l">
                        <a:spcBef>
                          <a:spcPts val="0"/>
                        </a:spcBef>
                        <a:spcAft>
                          <a:spcPts val="0"/>
                        </a:spcAft>
                        <a:buNone/>
                      </a:pPr>
                      <a:r>
                        <a:rPr lang="en-US" sz="2000"/>
                        <a:t>(0,1)</a:t>
                      </a:r>
                      <a:endParaRPr sz="2000"/>
                    </a:p>
                  </a:txBody>
                  <a:tcPr marT="91425" marB="91425" marR="91425" marL="91425"/>
                </a:tc>
              </a:tr>
              <a:tr h="1024800">
                <a:tc>
                  <a:txBody>
                    <a:bodyPr/>
                    <a:lstStyle/>
                    <a:p>
                      <a:pPr indent="0" lvl="0" marL="0" rtl="0" algn="l">
                        <a:spcBef>
                          <a:spcPts val="0"/>
                        </a:spcBef>
                        <a:spcAft>
                          <a:spcPts val="0"/>
                        </a:spcAft>
                        <a:buNone/>
                      </a:pPr>
                      <a:r>
                        <a:rPr lang="en-US" sz="2000">
                          <a:solidFill>
                            <a:schemeClr val="dk1"/>
                          </a:solidFill>
                          <a:highlight>
                            <a:srgbClr val="FFFFFF"/>
                          </a:highlight>
                          <a:latin typeface="Roboto"/>
                          <a:ea typeface="Roboto"/>
                          <a:cs typeface="Roboto"/>
                          <a:sym typeface="Roboto"/>
                        </a:rPr>
                        <a:t>bihaara taarakishora prasaada biijepa vidhaayaka dala chu ke charcha sushiila moda jagaha vo niitiisha kumaara ke upakaptaana raha</a:t>
                      </a:r>
                      <a:endParaRPr sz="2000"/>
                    </a:p>
                  </a:txBody>
                  <a:tcPr marT="91425" marB="91425" marR="91425" marL="91425"/>
                </a:tc>
                <a:tc>
                  <a:txBody>
                    <a:bodyPr/>
                    <a:lstStyle/>
                    <a:p>
                      <a:pPr indent="0" lvl="0" marL="0" rtl="0" algn="l">
                        <a:spcBef>
                          <a:spcPts val="0"/>
                        </a:spcBef>
                        <a:spcAft>
                          <a:spcPts val="0"/>
                        </a:spcAft>
                        <a:buNone/>
                      </a:pPr>
                      <a:r>
                        <a:rPr lang="en-US" sz="2000"/>
                        <a:t>0</a:t>
                      </a:r>
                      <a:endParaRPr sz="2000"/>
                    </a:p>
                  </a:txBody>
                  <a:tcPr marT="91425" marB="91425" marR="91425" marL="91425"/>
                </a:tc>
                <a:tc>
                  <a:txBody>
                    <a:bodyPr/>
                    <a:lstStyle/>
                    <a:p>
                      <a:pPr indent="0" lvl="0" marL="0" rtl="0" algn="l">
                        <a:spcBef>
                          <a:spcPts val="0"/>
                        </a:spcBef>
                        <a:spcAft>
                          <a:spcPts val="0"/>
                        </a:spcAft>
                        <a:buNone/>
                      </a:pPr>
                      <a:r>
                        <a:rPr lang="en-US" sz="2000"/>
                        <a:t>(0,0)</a:t>
                      </a:r>
                      <a:endParaRPr sz="2000"/>
                    </a:p>
                  </a:txBody>
                  <a:tcPr marT="91425" marB="91425" marR="91425" marL="91425">
                    <a:solidFill>
                      <a:schemeClr val="lt1"/>
                    </a:solidFill>
                  </a:tcPr>
                </a:tc>
                <a:tc>
                  <a:txBody>
                    <a:bodyPr/>
                    <a:lstStyle/>
                    <a:p>
                      <a:pPr indent="0" lvl="0" marL="0" rtl="0" algn="l">
                        <a:spcBef>
                          <a:spcPts val="0"/>
                        </a:spcBef>
                        <a:spcAft>
                          <a:spcPts val="0"/>
                        </a:spcAft>
                        <a:buNone/>
                      </a:pPr>
                      <a:r>
                        <a:rPr lang="en-US" sz="2000"/>
                        <a:t>(1,0)</a:t>
                      </a:r>
                      <a:endParaRPr sz="2000"/>
                    </a:p>
                  </a:txBody>
                  <a:tcPr marT="91425" marB="91425" marR="91425" marL="91425"/>
                </a:tc>
              </a:tr>
              <a:tr h="1024800">
                <a:tc>
                  <a:txBody>
                    <a:bodyPr/>
                    <a:lstStyle/>
                    <a:p>
                      <a:pPr indent="0" lvl="0" marL="0" rtl="0" algn="l">
                        <a:spcBef>
                          <a:spcPts val="0"/>
                        </a:spcBef>
                        <a:spcAft>
                          <a:spcPts val="0"/>
                        </a:spcAft>
                        <a:buNone/>
                      </a:pPr>
                      <a:r>
                        <a:rPr lang="en-US" sz="2000">
                          <a:solidFill>
                            <a:schemeClr val="dk1"/>
                          </a:solidFill>
                          <a:highlight>
                            <a:srgbClr val="FFFFFF"/>
                          </a:highlight>
                        </a:rPr>
                        <a:t>uttara pradesha ke sambhala jaila kisaana shaamta bhamga aashamka ke kaarana  laakha rupaya ke bnda bhara sambamdha notisa jaara kiya gaya</a:t>
                      </a:r>
                      <a:endParaRPr sz="2000">
                        <a:solidFill>
                          <a:schemeClr val="dk1"/>
                        </a:solidFill>
                        <a:highlight>
                          <a:srgbClr val="FFFFFF"/>
                        </a:highlight>
                      </a:endParaRPr>
                    </a:p>
                  </a:txBody>
                  <a:tcPr marT="91425" marB="91425" marR="91425" marL="91425"/>
                </a:tc>
                <a:tc>
                  <a:txBody>
                    <a:bodyPr/>
                    <a:lstStyle/>
                    <a:p>
                      <a:pPr indent="0" lvl="0" marL="0" rtl="0" algn="l">
                        <a:spcBef>
                          <a:spcPts val="0"/>
                        </a:spcBef>
                        <a:spcAft>
                          <a:spcPts val="0"/>
                        </a:spcAft>
                        <a:buNone/>
                      </a:pPr>
                      <a:r>
                        <a:rPr lang="en-US" sz="2000"/>
                        <a:t>0</a:t>
                      </a:r>
                      <a:endParaRPr sz="2000"/>
                    </a:p>
                  </a:txBody>
                  <a:tcPr marT="91425" marB="91425" marR="91425" marL="91425"/>
                </a:tc>
                <a:tc>
                  <a:txBody>
                    <a:bodyPr/>
                    <a:lstStyle/>
                    <a:p>
                      <a:pPr indent="0" lvl="0" marL="0" rtl="0" algn="l">
                        <a:spcBef>
                          <a:spcPts val="0"/>
                        </a:spcBef>
                        <a:spcAft>
                          <a:spcPts val="0"/>
                        </a:spcAft>
                        <a:buNone/>
                      </a:pPr>
                      <a:r>
                        <a:rPr lang="en-US" sz="2000"/>
                        <a:t>(1,1)</a:t>
                      </a:r>
                      <a:endParaRPr sz="2000"/>
                    </a:p>
                  </a:txBody>
                  <a:tcPr marT="91425" marB="91425" marR="91425" marL="91425">
                    <a:solidFill>
                      <a:schemeClr val="lt1"/>
                    </a:solidFill>
                  </a:tcPr>
                </a:tc>
                <a:tc>
                  <a:txBody>
                    <a:bodyPr/>
                    <a:lstStyle/>
                    <a:p>
                      <a:pPr indent="0" lvl="0" marL="0" rtl="0" algn="l">
                        <a:spcBef>
                          <a:spcPts val="0"/>
                        </a:spcBef>
                        <a:spcAft>
                          <a:spcPts val="0"/>
                        </a:spcAft>
                        <a:buNone/>
                      </a:pPr>
                      <a:r>
                        <a:rPr lang="en-US" sz="2000"/>
                        <a:t>(1,1)</a:t>
                      </a:r>
                      <a:endParaRPr sz="2000"/>
                    </a:p>
                  </a:txBody>
                  <a:tcPr marT="91425" marB="91425" marR="91425" marL="91425">
                    <a:solidFill>
                      <a:schemeClr val="lt1"/>
                    </a:solidFill>
                  </a:tcPr>
                </a:tc>
              </a:tr>
              <a:tr h="1024800">
                <a:tc>
                  <a:txBody>
                    <a:bodyPr/>
                    <a:lstStyle/>
                    <a:p>
                      <a:pPr indent="0" lvl="0" marL="0" rtl="0" algn="l">
                        <a:spcBef>
                          <a:spcPts val="0"/>
                        </a:spcBef>
                        <a:spcAft>
                          <a:spcPts val="0"/>
                        </a:spcAft>
                        <a:buNone/>
                      </a:pPr>
                      <a:r>
                        <a:rPr lang="en-US" sz="2000">
                          <a:solidFill>
                            <a:schemeClr val="dk1"/>
                          </a:solidFill>
                          <a:highlight>
                            <a:srgbClr val="FFFFFF"/>
                          </a:highlight>
                        </a:rPr>
                        <a:t>baabara mugala saltanata sthaapa bulamda ke dina usaka paasa duniya chautha adhika daulata saltanata kshetraphala aphagaaanistaana sameta lagabhaga puura upamahaadviipa phaila</a:t>
                      </a:r>
                      <a:endParaRPr sz="2000"/>
                    </a:p>
                  </a:txBody>
                  <a:tcPr marT="91425" marB="91425" marR="91425" marL="91425"/>
                </a:tc>
                <a:tc>
                  <a:txBody>
                    <a:bodyPr/>
                    <a:lstStyle/>
                    <a:p>
                      <a:pPr indent="0" lvl="0" marL="0" rtl="0" algn="l">
                        <a:spcBef>
                          <a:spcPts val="0"/>
                        </a:spcBef>
                        <a:spcAft>
                          <a:spcPts val="0"/>
                        </a:spcAft>
                        <a:buNone/>
                      </a:pPr>
                      <a:r>
                        <a:rPr lang="en-US" sz="2000"/>
                        <a:t>0</a:t>
                      </a:r>
                      <a:endParaRPr sz="2000"/>
                    </a:p>
                  </a:txBody>
                  <a:tcPr marT="91425" marB="91425" marR="91425" marL="91425"/>
                </a:tc>
                <a:tc>
                  <a:txBody>
                    <a:bodyPr/>
                    <a:lstStyle/>
                    <a:p>
                      <a:pPr indent="0" lvl="0" marL="0" rtl="0" algn="l">
                        <a:spcBef>
                          <a:spcPts val="0"/>
                        </a:spcBef>
                        <a:spcAft>
                          <a:spcPts val="0"/>
                        </a:spcAft>
                        <a:buNone/>
                      </a:pPr>
                      <a:r>
                        <a:rPr lang="en-US" sz="2000"/>
                        <a:t>(0,0)</a:t>
                      </a:r>
                      <a:endParaRPr sz="2000"/>
                    </a:p>
                  </a:txBody>
                  <a:tcPr marT="91425" marB="91425" marR="91425" marL="91425">
                    <a:solidFill>
                      <a:schemeClr val="lt1"/>
                    </a:solidFill>
                  </a:tcPr>
                </a:tc>
                <a:tc>
                  <a:txBody>
                    <a:bodyPr/>
                    <a:lstStyle/>
                    <a:p>
                      <a:pPr indent="0" lvl="0" marL="0" rtl="0" algn="l">
                        <a:spcBef>
                          <a:spcPts val="0"/>
                        </a:spcBef>
                        <a:spcAft>
                          <a:spcPts val="0"/>
                        </a:spcAft>
                        <a:buNone/>
                      </a:pPr>
                      <a:r>
                        <a:rPr lang="en-US" sz="2000"/>
                        <a:t>(0,0)</a:t>
                      </a:r>
                      <a:endParaRPr sz="2000"/>
                    </a:p>
                  </a:txBody>
                  <a:tcPr marT="91425" marB="91425" marR="91425" marL="91425">
                    <a:solidFill>
                      <a:schemeClr val="lt1"/>
                    </a:solidFill>
                  </a:tcPr>
                </a:tc>
              </a:tr>
              <a:tr h="1024800">
                <a:tc>
                  <a:txBody>
                    <a:bodyPr/>
                    <a:lstStyle/>
                    <a:p>
                      <a:pPr indent="0" lvl="0" marL="0" rtl="0" algn="l">
                        <a:spcBef>
                          <a:spcPts val="0"/>
                        </a:spcBef>
                        <a:spcAft>
                          <a:spcPts val="0"/>
                        </a:spcAft>
                        <a:buNone/>
                      </a:pPr>
                      <a:r>
                        <a:rPr lang="en-US" sz="2000">
                          <a:solidFill>
                            <a:schemeClr val="dk1"/>
                          </a:solidFill>
                          <a:highlight>
                            <a:srgbClr val="FFFFFF"/>
                          </a:highlight>
                        </a:rPr>
                        <a:t>mugala saltanata ke samsthaapaka baabara  jaha vije ke ruupa dekha varnita kiya duusara ora unha bada kalaakaara lekhaka maa</a:t>
                      </a:r>
                      <a:endParaRPr sz="2000">
                        <a:solidFill>
                          <a:schemeClr val="dk1"/>
                        </a:solidFill>
                        <a:highlight>
                          <a:srgbClr val="FFFFFF"/>
                        </a:highlight>
                      </a:endParaRPr>
                    </a:p>
                  </a:txBody>
                  <a:tcPr marT="91425" marB="91425" marR="91425" marL="91425"/>
                </a:tc>
                <a:tc>
                  <a:txBody>
                    <a:bodyPr/>
                    <a:lstStyle/>
                    <a:p>
                      <a:pPr indent="0" lvl="0" marL="0" rtl="0" algn="l">
                        <a:spcBef>
                          <a:spcPts val="0"/>
                        </a:spcBef>
                        <a:spcAft>
                          <a:spcPts val="0"/>
                        </a:spcAft>
                        <a:buNone/>
                      </a:pPr>
                      <a:r>
                        <a:rPr lang="en-US" sz="2000"/>
                        <a:t>0</a:t>
                      </a:r>
                      <a:endParaRPr sz="2000"/>
                    </a:p>
                  </a:txBody>
                  <a:tcPr marT="91425" marB="91425" marR="91425" marL="91425"/>
                </a:tc>
                <a:tc>
                  <a:txBody>
                    <a:bodyPr/>
                    <a:lstStyle/>
                    <a:p>
                      <a:pPr indent="0" lvl="0" marL="0" rtl="0" algn="l">
                        <a:spcBef>
                          <a:spcPts val="0"/>
                        </a:spcBef>
                        <a:spcAft>
                          <a:spcPts val="0"/>
                        </a:spcAft>
                        <a:buNone/>
                      </a:pPr>
                      <a:r>
                        <a:rPr lang="en-US" sz="2000"/>
                        <a:t>(1,0)</a:t>
                      </a:r>
                      <a:endParaRPr sz="2000"/>
                    </a:p>
                  </a:txBody>
                  <a:tcPr marT="91425" marB="91425" marR="91425" marL="91425">
                    <a:solidFill>
                      <a:schemeClr val="lt1"/>
                    </a:solidFill>
                  </a:tcPr>
                </a:tc>
                <a:tc>
                  <a:txBody>
                    <a:bodyPr/>
                    <a:lstStyle/>
                    <a:p>
                      <a:pPr indent="0" lvl="0" marL="0" rtl="0" algn="l">
                        <a:spcBef>
                          <a:spcPts val="0"/>
                        </a:spcBef>
                        <a:spcAft>
                          <a:spcPts val="0"/>
                        </a:spcAft>
                        <a:buNone/>
                      </a:pPr>
                      <a:r>
                        <a:rPr lang="en-US" sz="2000"/>
                        <a:t>(0,0)</a:t>
                      </a:r>
                      <a:endParaRPr sz="2000"/>
                    </a:p>
                  </a:txBody>
                  <a:tcPr marT="91425" marB="91425" marR="91425" marL="91425">
                    <a:solidFill>
                      <a:schemeClr val="lt1"/>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939" name="Shape 939"/>
        <p:cNvGrpSpPr/>
        <p:nvPr/>
      </p:nvGrpSpPr>
      <p:grpSpPr>
        <a:xfrm>
          <a:off x="0" y="0"/>
          <a:ext cx="0" cy="0"/>
          <a:chOff x="0" y="0"/>
          <a:chExt cx="0" cy="0"/>
        </a:xfrm>
      </p:grpSpPr>
      <p:sp>
        <p:nvSpPr>
          <p:cNvPr id="940" name="Google Shape;940;g2544b360bdb02792_7"/>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941" name="Google Shape;941;g2544b360bdb02792_7"/>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942" name="Google Shape;942;g2544b360bdb02792_7"/>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943" name="Google Shape;943;g2544b360bdb02792_7"/>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944" name="Google Shape;944;g2544b360bdb02792_7"/>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945" name="Google Shape;945;g2544b360bdb02792_7"/>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946" name="Google Shape;946;g2544b360bdb02792_7"/>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947" name="Google Shape;947;g2544b360bdb02792_7"/>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948" name="Google Shape;948;g2544b360bdb02792_7"/>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949" name="Google Shape;949;g2544b360bdb02792_7"/>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950" name="Google Shape;950;g2544b360bdb02792_7"/>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951" name="Google Shape;951;g2544b360bdb02792_7"/>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952" name="Google Shape;952;g2544b360bdb02792_7"/>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953" name="Google Shape;953;g2544b360bdb02792_7"/>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954" name="Google Shape;954;g2544b360bdb02792_7"/>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955" name="Google Shape;955;g2544b360bdb02792_7"/>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956" name="Google Shape;956;g2544b360bdb02792_7"/>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957" name="Google Shape;957;g2544b360bdb02792_7"/>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958" name="Google Shape;958;g2544b360bdb02792_7"/>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959" name="Google Shape;959;g2544b360bdb02792_7"/>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960" name="Google Shape;960;g2544b360bdb02792_7"/>
          <p:cNvSpPr txBox="1"/>
          <p:nvPr/>
        </p:nvSpPr>
        <p:spPr>
          <a:xfrm>
            <a:off x="249425" y="1201975"/>
            <a:ext cx="16230600" cy="10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Analysing Pseudo labels:Hate</a:t>
            </a:r>
            <a:endParaRPr b="1" sz="4800">
              <a:solidFill>
                <a:srgbClr val="980000"/>
              </a:solidFill>
            </a:endParaRPr>
          </a:p>
        </p:txBody>
      </p:sp>
      <p:graphicFrame>
        <p:nvGraphicFramePr>
          <p:cNvPr id="961" name="Google Shape;961;g2544b360bdb02792_7"/>
          <p:cNvGraphicFramePr/>
          <p:nvPr/>
        </p:nvGraphicFramePr>
        <p:xfrm>
          <a:off x="768725" y="2255585"/>
          <a:ext cx="3000000" cy="3000000"/>
        </p:xfrm>
        <a:graphic>
          <a:graphicData uri="http://schemas.openxmlformats.org/drawingml/2006/table">
            <a:tbl>
              <a:tblPr>
                <a:noFill/>
                <a:tableStyleId>{59A52E11-78FB-4BF2-9226-D91DF3D46A73}</a:tableStyleId>
              </a:tblPr>
              <a:tblGrid>
                <a:gridCol w="12249850"/>
                <a:gridCol w="975125"/>
                <a:gridCol w="1777875"/>
                <a:gridCol w="1746250"/>
              </a:tblGrid>
              <a:tr h="1024800">
                <a:tc>
                  <a:txBody>
                    <a:bodyPr/>
                    <a:lstStyle/>
                    <a:p>
                      <a:pPr indent="0" lvl="0" marL="0" rtl="0" algn="ctr">
                        <a:spcBef>
                          <a:spcPts val="0"/>
                        </a:spcBef>
                        <a:spcAft>
                          <a:spcPts val="0"/>
                        </a:spcAft>
                        <a:buNone/>
                      </a:pPr>
                      <a:r>
                        <a:rPr lang="en-US" sz="2000"/>
                        <a:t>Sentence</a:t>
                      </a:r>
                      <a:endParaRPr sz="2000"/>
                    </a:p>
                  </a:txBody>
                  <a:tcPr marT="91425" marB="91425" marR="91425" marL="91425">
                    <a:solidFill>
                      <a:srgbClr val="4A86E8"/>
                    </a:solidFill>
                  </a:tcPr>
                </a:tc>
                <a:tc>
                  <a:txBody>
                    <a:bodyPr/>
                    <a:lstStyle/>
                    <a:p>
                      <a:pPr indent="0" lvl="0" marL="0" rtl="0" algn="l">
                        <a:spcBef>
                          <a:spcPts val="0"/>
                        </a:spcBef>
                        <a:spcAft>
                          <a:spcPts val="0"/>
                        </a:spcAft>
                        <a:buNone/>
                      </a:pPr>
                      <a:r>
                        <a:rPr lang="en-US" sz="2000"/>
                        <a:t>Label_H</a:t>
                      </a:r>
                      <a:endParaRPr sz="2000"/>
                    </a:p>
                  </a:txBody>
                  <a:tcPr marT="91425" marB="91425" marR="91425" marL="91425">
                    <a:solidFill>
                      <a:srgbClr val="4A86E8"/>
                    </a:solidFill>
                  </a:tcPr>
                </a:tc>
                <a:tc>
                  <a:txBody>
                    <a:bodyPr/>
                    <a:lstStyle/>
                    <a:p>
                      <a:pPr indent="0" lvl="0" marL="0" rtl="0" algn="l">
                        <a:spcBef>
                          <a:spcPts val="0"/>
                        </a:spcBef>
                        <a:spcAft>
                          <a:spcPts val="0"/>
                        </a:spcAft>
                        <a:buNone/>
                      </a:pPr>
                      <a:r>
                        <a:rPr lang="en-US" sz="2000"/>
                        <a:t>Label_F</a:t>
                      </a:r>
                      <a:endParaRPr sz="2000"/>
                    </a:p>
                    <a:p>
                      <a:pPr indent="0" lvl="0" marL="0" rtl="0" algn="l">
                        <a:spcBef>
                          <a:spcPts val="0"/>
                        </a:spcBef>
                        <a:spcAft>
                          <a:spcPts val="0"/>
                        </a:spcAft>
                        <a:buNone/>
                      </a:pPr>
                      <a:r>
                        <a:rPr lang="en-US" sz="2000"/>
                        <a:t>(G,M)</a:t>
                      </a:r>
                      <a:endParaRPr sz="2000"/>
                    </a:p>
                  </a:txBody>
                  <a:tcPr marT="91425" marB="91425" marR="91425" marL="91425">
                    <a:solidFill>
                      <a:srgbClr val="4A86E8"/>
                    </a:solidFill>
                  </a:tcPr>
                </a:tc>
                <a:tc>
                  <a:txBody>
                    <a:bodyPr/>
                    <a:lstStyle/>
                    <a:p>
                      <a:pPr indent="0" lvl="0" marL="0" rtl="0" algn="l">
                        <a:spcBef>
                          <a:spcPts val="0"/>
                        </a:spcBef>
                        <a:spcAft>
                          <a:spcPts val="0"/>
                        </a:spcAft>
                        <a:buNone/>
                      </a:pPr>
                      <a:r>
                        <a:rPr lang="en-US" sz="2000"/>
                        <a:t>Label_S</a:t>
                      </a:r>
                      <a:endParaRPr sz="2000"/>
                    </a:p>
                    <a:p>
                      <a:pPr indent="0" lvl="0" marL="0" rtl="0" algn="l">
                        <a:spcBef>
                          <a:spcPts val="0"/>
                        </a:spcBef>
                        <a:spcAft>
                          <a:spcPts val="0"/>
                        </a:spcAft>
                        <a:buNone/>
                      </a:pPr>
                      <a:r>
                        <a:rPr lang="en-US" sz="2000"/>
                        <a:t>(G,M)</a:t>
                      </a:r>
                      <a:endParaRPr sz="2000"/>
                    </a:p>
                  </a:txBody>
                  <a:tcPr marT="91425" marB="91425" marR="91425" marL="91425">
                    <a:solidFill>
                      <a:srgbClr val="4A86E8"/>
                    </a:solidFill>
                  </a:tcPr>
                </a:tc>
              </a:tr>
              <a:tr h="1024800">
                <a:tc>
                  <a:txBody>
                    <a:bodyPr/>
                    <a:lstStyle/>
                    <a:p>
                      <a:pPr indent="0" lvl="0" marL="0" rtl="0" algn="l">
                        <a:spcBef>
                          <a:spcPts val="0"/>
                        </a:spcBef>
                        <a:spcAft>
                          <a:spcPts val="0"/>
                        </a:spcAft>
                        <a:buNone/>
                      </a:pPr>
                      <a:r>
                        <a:rPr lang="en-US" sz="2000">
                          <a:solidFill>
                            <a:schemeClr val="dk1"/>
                          </a:solidFill>
                          <a:highlight>
                            <a:srgbClr val="FFFFFF"/>
                          </a:highlight>
                        </a:rPr>
                        <a:t>muslamno ko mecca aur madina k nam pe cash karwata raha</a:t>
                      </a:r>
                      <a:endParaRPr sz="2000"/>
                    </a:p>
                  </a:txBody>
                  <a:tcPr marT="91425" marB="91425" marR="91425" marL="91425"/>
                </a:tc>
                <a:tc>
                  <a:txBody>
                    <a:bodyPr/>
                    <a:lstStyle/>
                    <a:p>
                      <a:pPr indent="0" lvl="0" marL="0" rtl="0" algn="l">
                        <a:spcBef>
                          <a:spcPts val="0"/>
                        </a:spcBef>
                        <a:spcAft>
                          <a:spcPts val="0"/>
                        </a:spcAft>
                        <a:buNone/>
                      </a:pPr>
                      <a:r>
                        <a:rPr lang="en-US" sz="2000"/>
                        <a:t>0</a:t>
                      </a:r>
                      <a:endParaRPr sz="2000"/>
                    </a:p>
                  </a:txBody>
                  <a:tcPr marT="91425" marB="91425" marR="91425" marL="91425"/>
                </a:tc>
                <a:tc>
                  <a:txBody>
                    <a:bodyPr/>
                    <a:lstStyle/>
                    <a:p>
                      <a:pPr indent="0" lvl="0" marL="0" rtl="0" algn="l">
                        <a:spcBef>
                          <a:spcPts val="0"/>
                        </a:spcBef>
                        <a:spcAft>
                          <a:spcPts val="0"/>
                        </a:spcAft>
                        <a:buNone/>
                      </a:pPr>
                      <a:r>
                        <a:rPr lang="en-US" sz="2000"/>
                        <a:t>(1,1)</a:t>
                      </a:r>
                      <a:endParaRPr sz="2000"/>
                    </a:p>
                  </a:txBody>
                  <a:tcPr marT="91425" marB="91425" marR="91425" marL="91425">
                    <a:solidFill>
                      <a:schemeClr val="lt1"/>
                    </a:solidFill>
                  </a:tcPr>
                </a:tc>
                <a:tc>
                  <a:txBody>
                    <a:bodyPr/>
                    <a:lstStyle/>
                    <a:p>
                      <a:pPr indent="0" lvl="0" marL="0" rtl="0" algn="l">
                        <a:spcBef>
                          <a:spcPts val="0"/>
                        </a:spcBef>
                        <a:spcAft>
                          <a:spcPts val="0"/>
                        </a:spcAft>
                        <a:buNone/>
                      </a:pPr>
                      <a:r>
                        <a:rPr lang="en-US" sz="2000"/>
                        <a:t>(0,0)</a:t>
                      </a:r>
                      <a:endParaRPr sz="2000"/>
                    </a:p>
                  </a:txBody>
                  <a:tcPr marT="91425" marB="91425" marR="91425" marL="91425">
                    <a:solidFill>
                      <a:schemeClr val="lt1"/>
                    </a:solidFill>
                  </a:tcPr>
                </a:tc>
              </a:tr>
              <a:tr h="1024800">
                <a:tc>
                  <a:txBody>
                    <a:bodyPr/>
                    <a:lstStyle/>
                    <a:p>
                      <a:pPr indent="0" lvl="0" marL="0" rtl="0" algn="l">
                        <a:spcBef>
                          <a:spcPts val="0"/>
                        </a:spcBef>
                        <a:spcAft>
                          <a:spcPts val="0"/>
                        </a:spcAft>
                        <a:buNone/>
                      </a:pPr>
                      <a:r>
                        <a:rPr lang="en-US" sz="2000">
                          <a:solidFill>
                            <a:schemeClr val="dk1"/>
                          </a:solidFill>
                          <a:highlight>
                            <a:srgbClr val="FFFFFF"/>
                          </a:highlight>
                        </a:rPr>
                        <a:t>bad politics ek hindu bhai dusre hindu bhai ka khoon pene k liye taiyar hogaya he</a:t>
                      </a:r>
                      <a:endParaRPr sz="2000"/>
                    </a:p>
                  </a:txBody>
                  <a:tcPr marT="91425" marB="91425" marR="91425" marL="91425"/>
                </a:tc>
                <a:tc>
                  <a:txBody>
                    <a:bodyPr/>
                    <a:lstStyle/>
                    <a:p>
                      <a:pPr indent="0" lvl="0" marL="0" rtl="0" algn="l">
                        <a:spcBef>
                          <a:spcPts val="0"/>
                        </a:spcBef>
                        <a:spcAft>
                          <a:spcPts val="0"/>
                        </a:spcAft>
                        <a:buNone/>
                      </a:pPr>
                      <a:r>
                        <a:rPr lang="en-US" sz="2000"/>
                        <a:t>0</a:t>
                      </a:r>
                      <a:endParaRPr sz="2000"/>
                    </a:p>
                  </a:txBody>
                  <a:tcPr marT="91425" marB="91425" marR="91425" marL="91425"/>
                </a:tc>
                <a:tc>
                  <a:txBody>
                    <a:bodyPr/>
                    <a:lstStyle/>
                    <a:p>
                      <a:pPr indent="0" lvl="0" marL="0" rtl="0" algn="l">
                        <a:spcBef>
                          <a:spcPts val="0"/>
                        </a:spcBef>
                        <a:spcAft>
                          <a:spcPts val="0"/>
                        </a:spcAft>
                        <a:buNone/>
                      </a:pPr>
                      <a:r>
                        <a:rPr lang="en-US" sz="2000"/>
                        <a:t>(1,1)</a:t>
                      </a:r>
                      <a:endParaRPr sz="2000"/>
                    </a:p>
                  </a:txBody>
                  <a:tcPr marT="91425" marB="91425" marR="91425" marL="91425">
                    <a:solidFill>
                      <a:schemeClr val="lt1"/>
                    </a:solidFill>
                  </a:tcPr>
                </a:tc>
                <a:tc>
                  <a:txBody>
                    <a:bodyPr/>
                    <a:lstStyle/>
                    <a:p>
                      <a:pPr indent="0" lvl="0" marL="0" rtl="0" algn="l">
                        <a:spcBef>
                          <a:spcPts val="0"/>
                        </a:spcBef>
                        <a:spcAft>
                          <a:spcPts val="0"/>
                        </a:spcAft>
                        <a:buNone/>
                      </a:pPr>
                      <a:r>
                        <a:rPr lang="en-US" sz="2000"/>
                        <a:t>(0,0)</a:t>
                      </a:r>
                      <a:endParaRPr sz="2000"/>
                    </a:p>
                  </a:txBody>
                  <a:tcPr marT="91425" marB="91425" marR="91425" marL="91425">
                    <a:solidFill>
                      <a:schemeClr val="lt1"/>
                    </a:solidFill>
                  </a:tcPr>
                </a:tc>
              </a:tr>
              <a:tr h="1024800">
                <a:tc>
                  <a:txBody>
                    <a:bodyPr/>
                    <a:lstStyle/>
                    <a:p>
                      <a:pPr indent="0" lvl="0" marL="0" rtl="0" algn="l">
                        <a:spcBef>
                          <a:spcPts val="0"/>
                        </a:spcBef>
                        <a:spcAft>
                          <a:spcPts val="0"/>
                        </a:spcAft>
                        <a:buNone/>
                      </a:pPr>
                      <a:r>
                        <a:rPr lang="en-US" sz="2000">
                          <a:solidFill>
                            <a:schemeClr val="dk1"/>
                          </a:solidFill>
                          <a:highlight>
                            <a:srgbClr val="FFFFFF"/>
                          </a:highlight>
                        </a:rPr>
                        <a:t>vivad hone pr freedom of speech khatre mein aa jata hai</a:t>
                      </a:r>
                      <a:endParaRPr sz="2000">
                        <a:solidFill>
                          <a:schemeClr val="dk1"/>
                        </a:solidFill>
                        <a:highlight>
                          <a:srgbClr val="FFFFFF"/>
                        </a:highlight>
                      </a:endParaRPr>
                    </a:p>
                  </a:txBody>
                  <a:tcPr marT="91425" marB="91425" marR="91425" marL="91425"/>
                </a:tc>
                <a:tc>
                  <a:txBody>
                    <a:bodyPr/>
                    <a:lstStyle/>
                    <a:p>
                      <a:pPr indent="0" lvl="0" marL="0" rtl="0" algn="l">
                        <a:spcBef>
                          <a:spcPts val="0"/>
                        </a:spcBef>
                        <a:spcAft>
                          <a:spcPts val="0"/>
                        </a:spcAft>
                        <a:buNone/>
                      </a:pPr>
                      <a:r>
                        <a:rPr lang="en-US" sz="2000"/>
                        <a:t>0</a:t>
                      </a:r>
                      <a:endParaRPr sz="2000"/>
                    </a:p>
                  </a:txBody>
                  <a:tcPr marT="91425" marB="91425" marR="91425" marL="91425"/>
                </a:tc>
                <a:tc>
                  <a:txBody>
                    <a:bodyPr/>
                    <a:lstStyle/>
                    <a:p>
                      <a:pPr indent="0" lvl="0" marL="0" rtl="0" algn="l">
                        <a:spcBef>
                          <a:spcPts val="0"/>
                        </a:spcBef>
                        <a:spcAft>
                          <a:spcPts val="0"/>
                        </a:spcAft>
                        <a:buNone/>
                      </a:pPr>
                      <a:r>
                        <a:rPr lang="en-US" sz="2000"/>
                        <a:t>(0,0)</a:t>
                      </a:r>
                      <a:endParaRPr sz="2000"/>
                    </a:p>
                  </a:txBody>
                  <a:tcPr marT="91425" marB="91425" marR="91425" marL="91425">
                    <a:solidFill>
                      <a:schemeClr val="lt1"/>
                    </a:solidFill>
                  </a:tcPr>
                </a:tc>
                <a:tc>
                  <a:txBody>
                    <a:bodyPr/>
                    <a:lstStyle/>
                    <a:p>
                      <a:pPr indent="0" lvl="0" marL="0" rtl="0" algn="l">
                        <a:spcBef>
                          <a:spcPts val="0"/>
                        </a:spcBef>
                        <a:spcAft>
                          <a:spcPts val="0"/>
                        </a:spcAft>
                        <a:buNone/>
                      </a:pPr>
                      <a:r>
                        <a:rPr lang="en-US" sz="2000"/>
                        <a:t>(0,0)</a:t>
                      </a:r>
                      <a:endParaRPr sz="2000"/>
                    </a:p>
                  </a:txBody>
                  <a:tcPr marT="91425" marB="91425" marR="91425" marL="91425">
                    <a:solidFill>
                      <a:schemeClr val="lt1"/>
                    </a:solidFill>
                  </a:tcPr>
                </a:tc>
              </a:tr>
              <a:tr h="1024800">
                <a:tc>
                  <a:txBody>
                    <a:bodyPr/>
                    <a:lstStyle/>
                    <a:p>
                      <a:pPr indent="0" lvl="0" marL="0" rtl="0" algn="l">
                        <a:spcBef>
                          <a:spcPts val="0"/>
                        </a:spcBef>
                        <a:spcAft>
                          <a:spcPts val="0"/>
                        </a:spcAft>
                        <a:buNone/>
                      </a:pPr>
                      <a:r>
                        <a:rPr lang="en-US" sz="2000">
                          <a:solidFill>
                            <a:schemeClr val="dk1"/>
                          </a:solidFill>
                          <a:highlight>
                            <a:srgbClr val="FFFFFF"/>
                          </a:highlight>
                        </a:rPr>
                        <a:t>admi acha kaam kare to b bhakto k chati pe saanp lotne lagte k ye acha kyun karra bhakto ko padwaoo to ye hate mongring   lies chor dege</a:t>
                      </a:r>
                      <a:endParaRPr sz="2000"/>
                    </a:p>
                  </a:txBody>
                  <a:tcPr marT="91425" marB="91425" marR="91425" marL="91425"/>
                </a:tc>
                <a:tc>
                  <a:txBody>
                    <a:bodyPr/>
                    <a:lstStyle/>
                    <a:p>
                      <a:pPr indent="0" lvl="0" marL="0" rtl="0" algn="l">
                        <a:spcBef>
                          <a:spcPts val="0"/>
                        </a:spcBef>
                        <a:spcAft>
                          <a:spcPts val="0"/>
                        </a:spcAft>
                        <a:buNone/>
                      </a:pPr>
                      <a:r>
                        <a:rPr lang="en-US" sz="2000"/>
                        <a:t>1</a:t>
                      </a:r>
                      <a:endParaRPr sz="2000"/>
                    </a:p>
                  </a:txBody>
                  <a:tcPr marT="91425" marB="91425" marR="91425" marL="91425"/>
                </a:tc>
                <a:tc>
                  <a:txBody>
                    <a:bodyPr/>
                    <a:lstStyle/>
                    <a:p>
                      <a:pPr indent="0" lvl="0" marL="0" rtl="0" algn="l">
                        <a:spcBef>
                          <a:spcPts val="0"/>
                        </a:spcBef>
                        <a:spcAft>
                          <a:spcPts val="0"/>
                        </a:spcAft>
                        <a:buNone/>
                      </a:pPr>
                      <a:r>
                        <a:rPr lang="en-US" sz="2000"/>
                        <a:t>(0,0)</a:t>
                      </a:r>
                      <a:endParaRPr sz="2000"/>
                    </a:p>
                  </a:txBody>
                  <a:tcPr marT="91425" marB="91425" marR="91425" marL="91425">
                    <a:solidFill>
                      <a:schemeClr val="lt1"/>
                    </a:solidFill>
                  </a:tcPr>
                </a:tc>
                <a:tc>
                  <a:txBody>
                    <a:bodyPr/>
                    <a:lstStyle/>
                    <a:p>
                      <a:pPr indent="0" lvl="0" marL="0" rtl="0" algn="l">
                        <a:spcBef>
                          <a:spcPts val="0"/>
                        </a:spcBef>
                        <a:spcAft>
                          <a:spcPts val="0"/>
                        </a:spcAft>
                        <a:buNone/>
                      </a:pPr>
                      <a:r>
                        <a:rPr lang="en-US" sz="2000"/>
                        <a:t>(1,0)</a:t>
                      </a:r>
                      <a:endParaRPr sz="2000"/>
                    </a:p>
                  </a:txBody>
                  <a:tcPr marT="91425" marB="91425" marR="91425" marL="91425">
                    <a:solidFill>
                      <a:schemeClr val="lt1"/>
                    </a:solidFill>
                  </a:tcPr>
                </a:tc>
              </a:tr>
              <a:tr h="1024800">
                <a:tc>
                  <a:txBody>
                    <a:bodyPr/>
                    <a:lstStyle/>
                    <a:p>
                      <a:pPr indent="0" lvl="0" marL="0" rtl="0" algn="l">
                        <a:spcBef>
                          <a:spcPts val="0"/>
                        </a:spcBef>
                        <a:spcAft>
                          <a:spcPts val="0"/>
                        </a:spcAft>
                        <a:buNone/>
                      </a:pPr>
                      <a:r>
                        <a:rPr lang="en-US" sz="2000">
                          <a:solidFill>
                            <a:schemeClr val="dk1"/>
                          </a:solidFill>
                          <a:highlight>
                            <a:srgbClr val="FFFFFF"/>
                          </a:highlight>
                        </a:rPr>
                        <a:t>punjab me terrorism ki jimmebar to bjp ki dost log he  jhooth ki bhi ek had hoti he</a:t>
                      </a:r>
                      <a:endParaRPr sz="2000">
                        <a:solidFill>
                          <a:schemeClr val="dk1"/>
                        </a:solidFill>
                        <a:highlight>
                          <a:srgbClr val="FFFFFF"/>
                        </a:highlight>
                      </a:endParaRPr>
                    </a:p>
                  </a:txBody>
                  <a:tcPr marT="91425" marB="91425" marR="91425" marL="91425"/>
                </a:tc>
                <a:tc>
                  <a:txBody>
                    <a:bodyPr/>
                    <a:lstStyle/>
                    <a:p>
                      <a:pPr indent="0" lvl="0" marL="0" rtl="0" algn="l">
                        <a:spcBef>
                          <a:spcPts val="0"/>
                        </a:spcBef>
                        <a:spcAft>
                          <a:spcPts val="0"/>
                        </a:spcAft>
                        <a:buNone/>
                      </a:pPr>
                      <a:r>
                        <a:rPr lang="en-US" sz="2000"/>
                        <a:t>0</a:t>
                      </a:r>
                      <a:endParaRPr sz="2000"/>
                    </a:p>
                  </a:txBody>
                  <a:tcPr marT="91425" marB="91425" marR="91425" marL="91425"/>
                </a:tc>
                <a:tc>
                  <a:txBody>
                    <a:bodyPr/>
                    <a:lstStyle/>
                    <a:p>
                      <a:pPr indent="0" lvl="0" marL="0" rtl="0" algn="l">
                        <a:spcBef>
                          <a:spcPts val="0"/>
                        </a:spcBef>
                        <a:spcAft>
                          <a:spcPts val="0"/>
                        </a:spcAft>
                        <a:buNone/>
                      </a:pPr>
                      <a:r>
                        <a:rPr lang="en-US" sz="2000"/>
                        <a:t>(1,1)</a:t>
                      </a:r>
                      <a:endParaRPr sz="2000"/>
                    </a:p>
                  </a:txBody>
                  <a:tcPr marT="91425" marB="91425" marR="91425" marL="91425">
                    <a:solidFill>
                      <a:schemeClr val="lt1"/>
                    </a:solidFill>
                  </a:tcPr>
                </a:tc>
                <a:tc>
                  <a:txBody>
                    <a:bodyPr/>
                    <a:lstStyle/>
                    <a:p>
                      <a:pPr indent="0" lvl="0" marL="0" rtl="0" algn="l">
                        <a:spcBef>
                          <a:spcPts val="0"/>
                        </a:spcBef>
                        <a:spcAft>
                          <a:spcPts val="0"/>
                        </a:spcAft>
                        <a:buNone/>
                      </a:pPr>
                      <a:r>
                        <a:rPr lang="en-US" sz="2000"/>
                        <a:t>(1,0)</a:t>
                      </a:r>
                      <a:endParaRPr sz="2000"/>
                    </a:p>
                  </a:txBody>
                  <a:tcPr marT="91425" marB="91425" marR="91425" marL="91425">
                    <a:solidFill>
                      <a:schemeClr val="lt1"/>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965" name="Shape 965"/>
        <p:cNvGrpSpPr/>
        <p:nvPr/>
      </p:nvGrpSpPr>
      <p:grpSpPr>
        <a:xfrm>
          <a:off x="0" y="0"/>
          <a:ext cx="0" cy="0"/>
          <a:chOff x="0" y="0"/>
          <a:chExt cx="0" cy="0"/>
        </a:xfrm>
      </p:grpSpPr>
      <p:sp>
        <p:nvSpPr>
          <p:cNvPr id="966" name="Google Shape;966;g2544b360bdb02792_33"/>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967" name="Google Shape;967;g2544b360bdb02792_33"/>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968" name="Google Shape;968;g2544b360bdb02792_33"/>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969" name="Google Shape;969;g2544b360bdb02792_33"/>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970" name="Google Shape;970;g2544b360bdb02792_33"/>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971" name="Google Shape;971;g2544b360bdb02792_33"/>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972" name="Google Shape;972;g2544b360bdb02792_33"/>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973" name="Google Shape;973;g2544b360bdb02792_33"/>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974" name="Google Shape;974;g2544b360bdb02792_33"/>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975" name="Google Shape;975;g2544b360bdb02792_33"/>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976" name="Google Shape;976;g2544b360bdb02792_33"/>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977" name="Google Shape;977;g2544b360bdb02792_33"/>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978" name="Google Shape;978;g2544b360bdb02792_33"/>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979" name="Google Shape;979;g2544b360bdb02792_33"/>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980" name="Google Shape;980;g2544b360bdb02792_33"/>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981" name="Google Shape;981;g2544b360bdb02792_33"/>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982" name="Google Shape;982;g2544b360bdb02792_33"/>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983" name="Google Shape;983;g2544b360bdb02792_33"/>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984" name="Google Shape;984;g2544b360bdb02792_33"/>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985" name="Google Shape;985;g2544b360bdb02792_33"/>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986" name="Google Shape;986;g2544b360bdb02792_33"/>
          <p:cNvSpPr txBox="1"/>
          <p:nvPr/>
        </p:nvSpPr>
        <p:spPr>
          <a:xfrm>
            <a:off x="249425" y="1201975"/>
            <a:ext cx="16230600" cy="10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Analysing Pseudo labels:Sentiment</a:t>
            </a:r>
            <a:endParaRPr b="1" sz="4800">
              <a:solidFill>
                <a:srgbClr val="980000"/>
              </a:solidFill>
            </a:endParaRPr>
          </a:p>
        </p:txBody>
      </p:sp>
      <p:graphicFrame>
        <p:nvGraphicFramePr>
          <p:cNvPr id="987" name="Google Shape;987;g2544b360bdb02792_33"/>
          <p:cNvGraphicFramePr/>
          <p:nvPr/>
        </p:nvGraphicFramePr>
        <p:xfrm>
          <a:off x="1092050" y="2255563"/>
          <a:ext cx="3000000" cy="3000000"/>
        </p:xfrm>
        <a:graphic>
          <a:graphicData uri="http://schemas.openxmlformats.org/drawingml/2006/table">
            <a:tbl>
              <a:tblPr>
                <a:noFill/>
                <a:tableStyleId>{59A52E11-78FB-4BF2-9226-D91DF3D46A73}</a:tableStyleId>
              </a:tblPr>
              <a:tblGrid>
                <a:gridCol w="12249850"/>
                <a:gridCol w="975125"/>
                <a:gridCol w="1491000"/>
                <a:gridCol w="1387900"/>
              </a:tblGrid>
              <a:tr h="1024800">
                <a:tc>
                  <a:txBody>
                    <a:bodyPr/>
                    <a:lstStyle/>
                    <a:p>
                      <a:pPr indent="0" lvl="0" marL="0" rtl="0" algn="ctr">
                        <a:spcBef>
                          <a:spcPts val="0"/>
                        </a:spcBef>
                        <a:spcAft>
                          <a:spcPts val="0"/>
                        </a:spcAft>
                        <a:buNone/>
                      </a:pPr>
                      <a:r>
                        <a:rPr lang="en-US" sz="2000"/>
                        <a:t>Sentence</a:t>
                      </a:r>
                      <a:endParaRPr sz="2000"/>
                    </a:p>
                  </a:txBody>
                  <a:tcPr marT="91425" marB="91425" marR="91425" marL="91425">
                    <a:solidFill>
                      <a:srgbClr val="4A86E8"/>
                    </a:solidFill>
                  </a:tcPr>
                </a:tc>
                <a:tc>
                  <a:txBody>
                    <a:bodyPr/>
                    <a:lstStyle/>
                    <a:p>
                      <a:pPr indent="0" lvl="0" marL="0" rtl="0" algn="l">
                        <a:spcBef>
                          <a:spcPts val="0"/>
                        </a:spcBef>
                        <a:spcAft>
                          <a:spcPts val="0"/>
                        </a:spcAft>
                        <a:buNone/>
                      </a:pPr>
                      <a:r>
                        <a:rPr lang="en-US" sz="2000"/>
                        <a:t>Label_S</a:t>
                      </a:r>
                      <a:endParaRPr sz="2000"/>
                    </a:p>
                  </a:txBody>
                  <a:tcPr marT="91425" marB="91425" marR="91425" marL="91425">
                    <a:solidFill>
                      <a:srgbClr val="4A86E8"/>
                    </a:solidFill>
                  </a:tcPr>
                </a:tc>
                <a:tc>
                  <a:txBody>
                    <a:bodyPr/>
                    <a:lstStyle/>
                    <a:p>
                      <a:pPr indent="0" lvl="0" marL="0" rtl="0" algn="l">
                        <a:spcBef>
                          <a:spcPts val="0"/>
                        </a:spcBef>
                        <a:spcAft>
                          <a:spcPts val="0"/>
                        </a:spcAft>
                        <a:buNone/>
                      </a:pPr>
                      <a:r>
                        <a:rPr lang="en-US" sz="2000"/>
                        <a:t>Label_F</a:t>
                      </a:r>
                      <a:endParaRPr sz="2000"/>
                    </a:p>
                    <a:p>
                      <a:pPr indent="0" lvl="0" marL="0" rtl="0" algn="l">
                        <a:spcBef>
                          <a:spcPts val="0"/>
                        </a:spcBef>
                        <a:spcAft>
                          <a:spcPts val="0"/>
                        </a:spcAft>
                        <a:buNone/>
                      </a:pPr>
                      <a:r>
                        <a:rPr lang="en-US" sz="2000"/>
                        <a:t>(G,M)</a:t>
                      </a:r>
                      <a:endParaRPr sz="2000"/>
                    </a:p>
                  </a:txBody>
                  <a:tcPr marT="91425" marB="91425" marR="91425" marL="91425">
                    <a:solidFill>
                      <a:srgbClr val="4A86E8"/>
                    </a:solidFill>
                  </a:tcPr>
                </a:tc>
                <a:tc>
                  <a:txBody>
                    <a:bodyPr/>
                    <a:lstStyle/>
                    <a:p>
                      <a:pPr indent="0" lvl="0" marL="0" rtl="0" algn="l">
                        <a:spcBef>
                          <a:spcPts val="0"/>
                        </a:spcBef>
                        <a:spcAft>
                          <a:spcPts val="0"/>
                        </a:spcAft>
                        <a:buNone/>
                      </a:pPr>
                      <a:r>
                        <a:rPr lang="en-US" sz="2000"/>
                        <a:t>Label_H</a:t>
                      </a:r>
                      <a:endParaRPr sz="2000"/>
                    </a:p>
                    <a:p>
                      <a:pPr indent="0" lvl="0" marL="0" rtl="0" algn="l">
                        <a:spcBef>
                          <a:spcPts val="0"/>
                        </a:spcBef>
                        <a:spcAft>
                          <a:spcPts val="0"/>
                        </a:spcAft>
                        <a:buNone/>
                      </a:pPr>
                      <a:r>
                        <a:rPr lang="en-US" sz="2000"/>
                        <a:t>(G,M)</a:t>
                      </a:r>
                      <a:endParaRPr sz="2000"/>
                    </a:p>
                  </a:txBody>
                  <a:tcPr marT="91425" marB="91425" marR="91425" marL="91425">
                    <a:solidFill>
                      <a:srgbClr val="4A86E8"/>
                    </a:solidFill>
                  </a:tcPr>
                </a:tc>
              </a:tr>
              <a:tr h="1024800">
                <a:tc>
                  <a:txBody>
                    <a:bodyPr/>
                    <a:lstStyle/>
                    <a:p>
                      <a:pPr indent="0" lvl="0" marL="0" rtl="0" algn="l">
                        <a:spcBef>
                          <a:spcPts val="0"/>
                        </a:spcBef>
                        <a:spcAft>
                          <a:spcPts val="0"/>
                        </a:spcAft>
                        <a:buNone/>
                      </a:pPr>
                      <a:r>
                        <a:rPr lang="en-US" sz="2000">
                          <a:solidFill>
                            <a:schemeClr val="dk1"/>
                          </a:solidFill>
                          <a:highlight>
                            <a:srgbClr val="FFFFFF"/>
                          </a:highlight>
                        </a:rPr>
                        <a:t>isna muslim ko chalang kiya ha iska movie koi mat dekhna agr tum sab muslim hoga to nhi dekho ge</a:t>
                      </a:r>
                      <a:endParaRPr sz="2000"/>
                    </a:p>
                  </a:txBody>
                  <a:tcPr marT="91425" marB="91425" marR="91425" marL="91425"/>
                </a:tc>
                <a:tc>
                  <a:txBody>
                    <a:bodyPr/>
                    <a:lstStyle/>
                    <a:p>
                      <a:pPr indent="0" lvl="0" marL="0" rtl="0" algn="l">
                        <a:spcBef>
                          <a:spcPts val="0"/>
                        </a:spcBef>
                        <a:spcAft>
                          <a:spcPts val="0"/>
                        </a:spcAft>
                        <a:buNone/>
                      </a:pPr>
                      <a:r>
                        <a:rPr lang="en-US" sz="2000"/>
                        <a:t>0</a:t>
                      </a:r>
                      <a:endParaRPr sz="2000"/>
                    </a:p>
                  </a:txBody>
                  <a:tcPr marT="91425" marB="91425" marR="91425" marL="91425"/>
                </a:tc>
                <a:tc>
                  <a:txBody>
                    <a:bodyPr/>
                    <a:lstStyle/>
                    <a:p>
                      <a:pPr indent="0" lvl="0" marL="0" rtl="0" algn="l">
                        <a:spcBef>
                          <a:spcPts val="0"/>
                        </a:spcBef>
                        <a:spcAft>
                          <a:spcPts val="0"/>
                        </a:spcAft>
                        <a:buNone/>
                      </a:pPr>
                      <a:r>
                        <a:rPr lang="en-US" sz="2000"/>
                        <a:t>(0,0)</a:t>
                      </a:r>
                      <a:endParaRPr sz="2000"/>
                    </a:p>
                  </a:txBody>
                  <a:tcPr marT="91425" marB="91425" marR="91425" marL="91425">
                    <a:solidFill>
                      <a:schemeClr val="lt1"/>
                    </a:solidFill>
                  </a:tcPr>
                </a:tc>
                <a:tc>
                  <a:txBody>
                    <a:bodyPr/>
                    <a:lstStyle/>
                    <a:p>
                      <a:pPr indent="0" lvl="0" marL="0" rtl="0" algn="l">
                        <a:spcBef>
                          <a:spcPts val="0"/>
                        </a:spcBef>
                        <a:spcAft>
                          <a:spcPts val="0"/>
                        </a:spcAft>
                        <a:buNone/>
                      </a:pPr>
                      <a:r>
                        <a:rPr lang="en-US" sz="2000"/>
                        <a:t>(1,1)</a:t>
                      </a:r>
                      <a:endParaRPr sz="2000"/>
                    </a:p>
                  </a:txBody>
                  <a:tcPr marT="91425" marB="91425" marR="91425" marL="91425">
                    <a:solidFill>
                      <a:schemeClr val="lt1"/>
                    </a:solidFill>
                  </a:tcPr>
                </a:tc>
              </a:tr>
              <a:tr h="1024800">
                <a:tc>
                  <a:txBody>
                    <a:bodyPr/>
                    <a:lstStyle/>
                    <a:p>
                      <a:pPr indent="0" lvl="0" marL="0" rtl="0" algn="l">
                        <a:spcBef>
                          <a:spcPts val="0"/>
                        </a:spcBef>
                        <a:spcAft>
                          <a:spcPts val="0"/>
                        </a:spcAft>
                        <a:buNone/>
                      </a:pPr>
                      <a:r>
                        <a:rPr lang="en-US" sz="2000">
                          <a:solidFill>
                            <a:schemeClr val="dk1"/>
                          </a:solidFill>
                          <a:highlight>
                            <a:srgbClr val="FFFFFF"/>
                          </a:highlight>
                        </a:rPr>
                        <a:t>bakwas actor ki bakwaas film</a:t>
                      </a:r>
                      <a:endParaRPr sz="2000"/>
                    </a:p>
                  </a:txBody>
                  <a:tcPr marT="91425" marB="91425" marR="91425" marL="91425"/>
                </a:tc>
                <a:tc>
                  <a:txBody>
                    <a:bodyPr/>
                    <a:lstStyle/>
                    <a:p>
                      <a:pPr indent="0" lvl="0" marL="0" rtl="0" algn="l">
                        <a:spcBef>
                          <a:spcPts val="0"/>
                        </a:spcBef>
                        <a:spcAft>
                          <a:spcPts val="0"/>
                        </a:spcAft>
                        <a:buNone/>
                      </a:pPr>
                      <a:r>
                        <a:rPr lang="en-US" sz="2000"/>
                        <a:t>0</a:t>
                      </a:r>
                      <a:endParaRPr sz="2000"/>
                    </a:p>
                  </a:txBody>
                  <a:tcPr marT="91425" marB="91425" marR="91425" marL="91425"/>
                </a:tc>
                <a:tc>
                  <a:txBody>
                    <a:bodyPr/>
                    <a:lstStyle/>
                    <a:p>
                      <a:pPr indent="0" lvl="0" marL="0" rtl="0" algn="l">
                        <a:spcBef>
                          <a:spcPts val="0"/>
                        </a:spcBef>
                        <a:spcAft>
                          <a:spcPts val="0"/>
                        </a:spcAft>
                        <a:buNone/>
                      </a:pPr>
                      <a:r>
                        <a:rPr lang="en-US" sz="2000"/>
                        <a:t>(1,1)</a:t>
                      </a:r>
                      <a:endParaRPr sz="2000"/>
                    </a:p>
                  </a:txBody>
                  <a:tcPr marT="91425" marB="91425" marR="91425" marL="91425">
                    <a:solidFill>
                      <a:schemeClr val="lt1"/>
                    </a:solidFill>
                  </a:tcPr>
                </a:tc>
                <a:tc>
                  <a:txBody>
                    <a:bodyPr/>
                    <a:lstStyle/>
                    <a:p>
                      <a:pPr indent="0" lvl="0" marL="0" rtl="0" algn="l">
                        <a:spcBef>
                          <a:spcPts val="0"/>
                        </a:spcBef>
                        <a:spcAft>
                          <a:spcPts val="0"/>
                        </a:spcAft>
                        <a:buNone/>
                      </a:pPr>
                      <a:r>
                        <a:rPr lang="en-US" sz="2000"/>
                        <a:t>(1,1)</a:t>
                      </a:r>
                      <a:endParaRPr sz="2000"/>
                    </a:p>
                  </a:txBody>
                  <a:tcPr marT="91425" marB="91425" marR="91425" marL="91425">
                    <a:solidFill>
                      <a:schemeClr val="lt1"/>
                    </a:solidFill>
                  </a:tcPr>
                </a:tc>
              </a:tr>
              <a:tr h="1024800">
                <a:tc>
                  <a:txBody>
                    <a:bodyPr/>
                    <a:lstStyle/>
                    <a:p>
                      <a:pPr indent="0" lvl="0" marL="0" rtl="0" algn="l">
                        <a:spcBef>
                          <a:spcPts val="0"/>
                        </a:spcBef>
                        <a:spcAft>
                          <a:spcPts val="0"/>
                        </a:spcAft>
                        <a:buNone/>
                      </a:pPr>
                      <a:r>
                        <a:rPr lang="en-US" sz="2000">
                          <a:solidFill>
                            <a:schemeClr val="dk1"/>
                          </a:solidFill>
                          <a:highlight>
                            <a:srgbClr val="FFFFFF"/>
                          </a:highlight>
                        </a:rPr>
                        <a:t>jo sachcha musalman hoga vo iski movie nahi dekhega bhai kyu k isne muslamano ko chalange kiya hai so mai to nahi dekhunga jiski jo marzi bhai</a:t>
                      </a:r>
                      <a:endParaRPr sz="2000">
                        <a:solidFill>
                          <a:schemeClr val="dk1"/>
                        </a:solidFill>
                        <a:highlight>
                          <a:srgbClr val="FFFFFF"/>
                        </a:highlight>
                      </a:endParaRPr>
                    </a:p>
                  </a:txBody>
                  <a:tcPr marT="91425" marB="91425" marR="91425" marL="91425"/>
                </a:tc>
                <a:tc>
                  <a:txBody>
                    <a:bodyPr/>
                    <a:lstStyle/>
                    <a:p>
                      <a:pPr indent="0" lvl="0" marL="0" rtl="0" algn="l">
                        <a:spcBef>
                          <a:spcPts val="0"/>
                        </a:spcBef>
                        <a:spcAft>
                          <a:spcPts val="0"/>
                        </a:spcAft>
                        <a:buNone/>
                      </a:pPr>
                      <a:r>
                        <a:rPr lang="en-US" sz="2000"/>
                        <a:t>0</a:t>
                      </a:r>
                      <a:endParaRPr sz="2000"/>
                    </a:p>
                  </a:txBody>
                  <a:tcPr marT="91425" marB="91425" marR="91425" marL="91425"/>
                </a:tc>
                <a:tc>
                  <a:txBody>
                    <a:bodyPr/>
                    <a:lstStyle/>
                    <a:p>
                      <a:pPr indent="0" lvl="0" marL="0" rtl="0" algn="l">
                        <a:spcBef>
                          <a:spcPts val="0"/>
                        </a:spcBef>
                        <a:spcAft>
                          <a:spcPts val="0"/>
                        </a:spcAft>
                        <a:buNone/>
                      </a:pPr>
                      <a:r>
                        <a:rPr lang="en-US" sz="2000"/>
                        <a:t>(0,0)</a:t>
                      </a:r>
                      <a:endParaRPr sz="2000"/>
                    </a:p>
                  </a:txBody>
                  <a:tcPr marT="91425" marB="91425" marR="91425" marL="91425">
                    <a:solidFill>
                      <a:schemeClr val="lt1"/>
                    </a:solidFill>
                  </a:tcPr>
                </a:tc>
                <a:tc>
                  <a:txBody>
                    <a:bodyPr/>
                    <a:lstStyle/>
                    <a:p>
                      <a:pPr indent="0" lvl="0" marL="0" rtl="0" algn="l">
                        <a:spcBef>
                          <a:spcPts val="0"/>
                        </a:spcBef>
                        <a:spcAft>
                          <a:spcPts val="0"/>
                        </a:spcAft>
                        <a:buNone/>
                      </a:pPr>
                      <a:r>
                        <a:rPr lang="en-US" sz="2000"/>
                        <a:t>(1,0)</a:t>
                      </a:r>
                      <a:endParaRPr sz="2000"/>
                    </a:p>
                  </a:txBody>
                  <a:tcPr marT="91425" marB="91425" marR="91425" marL="91425">
                    <a:solidFill>
                      <a:schemeClr val="lt1"/>
                    </a:solidFill>
                  </a:tcPr>
                </a:tc>
              </a:tr>
              <a:tr h="1024800">
                <a:tc>
                  <a:txBody>
                    <a:bodyPr/>
                    <a:lstStyle/>
                    <a:p>
                      <a:pPr indent="0" lvl="0" marL="0" rtl="0" algn="l">
                        <a:spcBef>
                          <a:spcPts val="0"/>
                        </a:spcBef>
                        <a:spcAft>
                          <a:spcPts val="0"/>
                        </a:spcAft>
                        <a:buNone/>
                      </a:pPr>
                      <a:r>
                        <a:rPr lang="en-US" sz="2000">
                          <a:solidFill>
                            <a:schemeClr val="dk1"/>
                          </a:solidFill>
                          <a:highlight>
                            <a:srgbClr val="FFFFFF"/>
                          </a:highlight>
                        </a:rPr>
                        <a:t>eid mubarak bhaijan</a:t>
                      </a:r>
                      <a:endParaRPr sz="2000"/>
                    </a:p>
                  </a:txBody>
                  <a:tcPr marT="91425" marB="91425" marR="91425" marL="91425"/>
                </a:tc>
                <a:tc>
                  <a:txBody>
                    <a:bodyPr/>
                    <a:lstStyle/>
                    <a:p>
                      <a:pPr indent="0" lvl="0" marL="0" rtl="0" algn="l">
                        <a:spcBef>
                          <a:spcPts val="0"/>
                        </a:spcBef>
                        <a:spcAft>
                          <a:spcPts val="0"/>
                        </a:spcAft>
                        <a:buNone/>
                      </a:pPr>
                      <a:r>
                        <a:rPr lang="en-US" sz="2000"/>
                        <a:t>0</a:t>
                      </a:r>
                      <a:endParaRPr sz="2000"/>
                    </a:p>
                  </a:txBody>
                  <a:tcPr marT="91425" marB="91425" marR="91425" marL="91425"/>
                </a:tc>
                <a:tc>
                  <a:txBody>
                    <a:bodyPr/>
                    <a:lstStyle/>
                    <a:p>
                      <a:pPr indent="0" lvl="0" marL="0" rtl="0" algn="l">
                        <a:spcBef>
                          <a:spcPts val="0"/>
                        </a:spcBef>
                        <a:spcAft>
                          <a:spcPts val="0"/>
                        </a:spcAft>
                        <a:buNone/>
                      </a:pPr>
                      <a:r>
                        <a:rPr lang="en-US" sz="2000"/>
                        <a:t>(0,0)</a:t>
                      </a:r>
                      <a:endParaRPr sz="2000"/>
                    </a:p>
                  </a:txBody>
                  <a:tcPr marT="91425" marB="91425" marR="91425" marL="91425">
                    <a:solidFill>
                      <a:schemeClr val="lt1"/>
                    </a:solidFill>
                  </a:tcPr>
                </a:tc>
                <a:tc>
                  <a:txBody>
                    <a:bodyPr/>
                    <a:lstStyle/>
                    <a:p>
                      <a:pPr indent="0" lvl="0" marL="0" rtl="0" algn="l">
                        <a:spcBef>
                          <a:spcPts val="0"/>
                        </a:spcBef>
                        <a:spcAft>
                          <a:spcPts val="0"/>
                        </a:spcAft>
                        <a:buNone/>
                      </a:pPr>
                      <a:r>
                        <a:rPr lang="en-US" sz="2000"/>
                        <a:t>(0,0)</a:t>
                      </a:r>
                      <a:endParaRPr sz="2000"/>
                    </a:p>
                  </a:txBody>
                  <a:tcPr marT="91425" marB="91425" marR="91425" marL="91425">
                    <a:solidFill>
                      <a:schemeClr val="lt1"/>
                    </a:solidFill>
                  </a:tcPr>
                </a:tc>
              </a:tr>
              <a:tr h="1024800">
                <a:tc>
                  <a:txBody>
                    <a:bodyPr/>
                    <a:lstStyle/>
                    <a:p>
                      <a:pPr indent="0" lvl="0" marL="0" rtl="0" algn="l">
                        <a:spcBef>
                          <a:spcPts val="0"/>
                        </a:spcBef>
                        <a:spcAft>
                          <a:spcPts val="0"/>
                        </a:spcAft>
                        <a:buNone/>
                      </a:pPr>
                      <a:r>
                        <a:rPr lang="en-US" sz="2000">
                          <a:solidFill>
                            <a:schemeClr val="dk1"/>
                          </a:solidFill>
                          <a:highlight>
                            <a:srgbClr val="FFFFFF"/>
                          </a:highlight>
                        </a:rPr>
                        <a:t>salman khan bolliwood ki shan banchuka back to back blockbuster superhit movi name dabbang redy bodyguard ek tha tiger  dabbang jai ho kick bajarangi bahizan superhit jayagi  fix</a:t>
                      </a:r>
                      <a:endParaRPr sz="2000">
                        <a:solidFill>
                          <a:schemeClr val="dk1"/>
                        </a:solidFill>
                        <a:highlight>
                          <a:srgbClr val="FFFFFF"/>
                        </a:highlight>
                      </a:endParaRPr>
                    </a:p>
                  </a:txBody>
                  <a:tcPr marT="91425" marB="91425" marR="91425" marL="91425"/>
                </a:tc>
                <a:tc>
                  <a:txBody>
                    <a:bodyPr/>
                    <a:lstStyle/>
                    <a:p>
                      <a:pPr indent="0" lvl="0" marL="0" rtl="0" algn="l">
                        <a:spcBef>
                          <a:spcPts val="0"/>
                        </a:spcBef>
                        <a:spcAft>
                          <a:spcPts val="0"/>
                        </a:spcAft>
                        <a:buNone/>
                      </a:pPr>
                      <a:r>
                        <a:rPr lang="en-US" sz="2000"/>
                        <a:t>0</a:t>
                      </a:r>
                      <a:endParaRPr sz="2000"/>
                    </a:p>
                  </a:txBody>
                  <a:tcPr marT="91425" marB="91425" marR="91425" marL="91425"/>
                </a:tc>
                <a:tc>
                  <a:txBody>
                    <a:bodyPr/>
                    <a:lstStyle/>
                    <a:p>
                      <a:pPr indent="0" lvl="0" marL="0" rtl="0" algn="l">
                        <a:spcBef>
                          <a:spcPts val="0"/>
                        </a:spcBef>
                        <a:spcAft>
                          <a:spcPts val="0"/>
                        </a:spcAft>
                        <a:buNone/>
                      </a:pPr>
                      <a:r>
                        <a:rPr lang="en-US" sz="2000"/>
                        <a:t>(1,1)</a:t>
                      </a:r>
                      <a:endParaRPr sz="2000"/>
                    </a:p>
                  </a:txBody>
                  <a:tcPr marT="91425" marB="91425" marR="91425" marL="91425">
                    <a:solidFill>
                      <a:schemeClr val="lt1"/>
                    </a:solidFill>
                  </a:tcPr>
                </a:tc>
                <a:tc>
                  <a:txBody>
                    <a:bodyPr/>
                    <a:lstStyle/>
                    <a:p>
                      <a:pPr indent="0" lvl="0" marL="0" rtl="0" algn="l">
                        <a:spcBef>
                          <a:spcPts val="0"/>
                        </a:spcBef>
                        <a:spcAft>
                          <a:spcPts val="0"/>
                        </a:spcAft>
                        <a:buNone/>
                      </a:pPr>
                      <a:r>
                        <a:rPr lang="en-US" sz="2000"/>
                        <a:t>(0,0)</a:t>
                      </a:r>
                      <a:endParaRPr sz="2000"/>
                    </a:p>
                  </a:txBody>
                  <a:tcPr marT="91425" marB="91425" marR="91425" marL="91425">
                    <a:solidFill>
                      <a:schemeClr val="lt1"/>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991" name="Shape 991"/>
        <p:cNvGrpSpPr/>
        <p:nvPr/>
      </p:nvGrpSpPr>
      <p:grpSpPr>
        <a:xfrm>
          <a:off x="0" y="0"/>
          <a:ext cx="0" cy="0"/>
          <a:chOff x="0" y="0"/>
          <a:chExt cx="0" cy="0"/>
        </a:xfrm>
      </p:grpSpPr>
      <p:sp>
        <p:nvSpPr>
          <p:cNvPr id="992" name="Google Shape;992;g1e0f51e869327a9d_1"/>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993" name="Google Shape;993;g1e0f51e869327a9d_1"/>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994" name="Google Shape;994;g1e0f51e869327a9d_1"/>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995" name="Google Shape;995;g1e0f51e869327a9d_1"/>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996" name="Google Shape;996;g1e0f51e869327a9d_1"/>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997" name="Google Shape;997;g1e0f51e869327a9d_1"/>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998" name="Google Shape;998;g1e0f51e869327a9d_1"/>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999" name="Google Shape;999;g1e0f51e869327a9d_1"/>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000" name="Google Shape;1000;g1e0f51e869327a9d_1"/>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001" name="Google Shape;1001;g1e0f51e869327a9d_1"/>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002" name="Google Shape;1002;g1e0f51e869327a9d_1"/>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003" name="Google Shape;1003;g1e0f51e869327a9d_1"/>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004" name="Google Shape;1004;g1e0f51e869327a9d_1"/>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005" name="Google Shape;1005;g1e0f51e869327a9d_1"/>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006" name="Google Shape;1006;g1e0f51e869327a9d_1"/>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007" name="Google Shape;1007;g1e0f51e869327a9d_1"/>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1008" name="Google Shape;1008;g1e0f51e869327a9d_1"/>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1009" name="Google Shape;1009;g1e0f51e869327a9d_1"/>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1010" name="Google Shape;1010;g1e0f51e869327a9d_1"/>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1011" name="Google Shape;1011;g1e0f51e869327a9d_1"/>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1012" name="Google Shape;1012;g1e0f51e869327a9d_1"/>
          <p:cNvSpPr txBox="1"/>
          <p:nvPr/>
        </p:nvSpPr>
        <p:spPr>
          <a:xfrm>
            <a:off x="146675" y="1454225"/>
            <a:ext cx="17701500" cy="2655300"/>
          </a:xfrm>
          <a:prstGeom prst="rect">
            <a:avLst/>
          </a:prstGeom>
          <a:noFill/>
          <a:ln>
            <a:noFill/>
          </a:ln>
        </p:spPr>
        <p:txBody>
          <a:bodyPr anchorCtr="0" anchor="t" bIns="0" lIns="0" spcFirstLastPara="1" rIns="0" wrap="square" tIns="0">
            <a:spAutoFit/>
          </a:bodyPr>
          <a:lstStyle/>
          <a:p>
            <a:pPr indent="-425450" lvl="0" marL="457200" marR="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Then finally combined all the 3 pseudo labels generated datasets into single final dataset which having all three lables for each sentence</a:t>
            </a:r>
            <a:r>
              <a:rPr b="1" lang="en-US" sz="3100">
                <a:solidFill>
                  <a:schemeClr val="dk1"/>
                </a:solidFill>
                <a:latin typeface="Open Sans"/>
                <a:ea typeface="Open Sans"/>
                <a:cs typeface="Open Sans"/>
                <a:sym typeface="Open Sans"/>
              </a:rPr>
              <a:t>.</a:t>
            </a:r>
            <a:endParaRPr b="1" sz="3100">
              <a:solidFill>
                <a:schemeClr val="dk1"/>
              </a:solidFill>
              <a:latin typeface="Open Sans"/>
              <a:ea typeface="Open Sans"/>
              <a:cs typeface="Open Sans"/>
              <a:sym typeface="Open Sans"/>
            </a:endParaRPr>
          </a:p>
          <a:p>
            <a:pPr indent="0" lvl="0" marL="0" marR="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pic>
        <p:nvPicPr>
          <p:cNvPr id="1013" name="Google Shape;1013;g1e0f51e869327a9d_1"/>
          <p:cNvPicPr preferRelativeResize="0"/>
          <p:nvPr/>
        </p:nvPicPr>
        <p:blipFill rotWithShape="1">
          <a:blip r:embed="rId17">
            <a:alphaModFix/>
          </a:blip>
          <a:srcRect b="36372" l="4342" r="0" t="-4307"/>
          <a:stretch/>
        </p:blipFill>
        <p:spPr>
          <a:xfrm>
            <a:off x="2413175" y="2629950"/>
            <a:ext cx="13461650" cy="678239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017" name="Shape 1017"/>
        <p:cNvGrpSpPr/>
        <p:nvPr/>
      </p:nvGrpSpPr>
      <p:grpSpPr>
        <a:xfrm>
          <a:off x="0" y="0"/>
          <a:ext cx="0" cy="0"/>
          <a:chOff x="0" y="0"/>
          <a:chExt cx="0" cy="0"/>
        </a:xfrm>
      </p:grpSpPr>
      <p:pic>
        <p:nvPicPr>
          <p:cNvPr id="1018" name="Google Shape;1018;g1e0f51e869327a9d_82"/>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019" name="Google Shape;1019;g1e0f51e869327a9d_82"/>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020" name="Google Shape;1020;g1e0f51e869327a9d_82"/>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021" name="Google Shape;1021;g1e0f51e869327a9d_82"/>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022" name="Google Shape;1022;g1e0f51e869327a9d_82"/>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023" name="Google Shape;1023;g1e0f51e869327a9d_82"/>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024" name="Google Shape;1024;g1e0f51e869327a9d_82"/>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025" name="Google Shape;1025;g1e0f51e869327a9d_82"/>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026" name="Google Shape;1026;g1e0f51e869327a9d_82"/>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027" name="Google Shape;1027;g1e0f51e869327a9d_82"/>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028" name="Google Shape;1028;g1e0f51e869327a9d_82"/>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029" name="Google Shape;1029;g1e0f51e869327a9d_82"/>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030" name="Google Shape;1030;g1e0f51e869327a9d_82"/>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031" name="Google Shape;1031;g1e0f51e869327a9d_82"/>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032" name="Google Shape;1032;g1e0f51e869327a9d_82"/>
          <p:cNvSpPr/>
          <p:nvPr/>
        </p:nvSpPr>
        <p:spPr>
          <a:xfrm>
            <a:off x="10827370" y="6457375"/>
            <a:ext cx="7457590" cy="1948450"/>
          </a:xfrm>
          <a:custGeom>
            <a:rect b="b" l="l" r="r" t="t"/>
            <a:pathLst>
              <a:path extrusionOk="0" h="659374" w="2523719">
                <a:moveTo>
                  <a:pt x="0" y="0"/>
                </a:moveTo>
                <a:lnTo>
                  <a:pt x="2523719" y="0"/>
                </a:lnTo>
                <a:lnTo>
                  <a:pt x="2523719" y="659374"/>
                </a:lnTo>
                <a:lnTo>
                  <a:pt x="0" y="659374"/>
                </a:lnTo>
                <a:close/>
              </a:path>
            </a:pathLst>
          </a:custGeom>
          <a:solidFill>
            <a:srgbClr val="FF1616"/>
          </a:solidFill>
          <a:ln>
            <a:noFill/>
          </a:ln>
        </p:spPr>
      </p:sp>
      <p:sp>
        <p:nvSpPr>
          <p:cNvPr id="1033" name="Google Shape;1033;g1e0f51e869327a9d_82"/>
          <p:cNvSpPr/>
          <p:nvPr/>
        </p:nvSpPr>
        <p:spPr>
          <a:xfrm>
            <a:off x="1082737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8037"/>
          </a:solidFill>
          <a:ln>
            <a:noFill/>
          </a:ln>
        </p:spPr>
      </p:sp>
      <p:sp>
        <p:nvSpPr>
          <p:cNvPr id="1034" name="Google Shape;1034;g1e0f51e869327a9d_82"/>
          <p:cNvSpPr/>
          <p:nvPr/>
        </p:nvSpPr>
        <p:spPr>
          <a:xfrm>
            <a:off x="336674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4AAD"/>
          </a:solidFill>
          <a:ln>
            <a:noFill/>
          </a:ln>
        </p:spPr>
      </p:sp>
      <p:sp>
        <p:nvSpPr>
          <p:cNvPr id="1035" name="Google Shape;1035;g1e0f51e869327a9d_82"/>
          <p:cNvSpPr/>
          <p:nvPr/>
        </p:nvSpPr>
        <p:spPr>
          <a:xfrm>
            <a:off x="3366740" y="6487870"/>
            <a:ext cx="7457590" cy="1948450"/>
          </a:xfrm>
          <a:custGeom>
            <a:rect b="b" l="l" r="r" t="t"/>
            <a:pathLst>
              <a:path extrusionOk="0" h="659374" w="2523719">
                <a:moveTo>
                  <a:pt x="0" y="0"/>
                </a:moveTo>
                <a:lnTo>
                  <a:pt x="2523719" y="0"/>
                </a:lnTo>
                <a:lnTo>
                  <a:pt x="2523719" y="659374"/>
                </a:lnTo>
                <a:lnTo>
                  <a:pt x="0" y="659374"/>
                </a:lnTo>
                <a:close/>
              </a:path>
            </a:pathLst>
          </a:custGeom>
          <a:solidFill>
            <a:srgbClr val="FFD705"/>
          </a:solidFill>
          <a:ln>
            <a:noFill/>
          </a:ln>
        </p:spPr>
      </p:sp>
      <p:pic>
        <p:nvPicPr>
          <p:cNvPr id="1036" name="Google Shape;1036;g1e0f51e869327a9d_82"/>
          <p:cNvPicPr preferRelativeResize="0"/>
          <p:nvPr/>
        </p:nvPicPr>
        <p:blipFill rotWithShape="1">
          <a:blip r:embed="rId17">
            <a:alphaModFix/>
          </a:blip>
          <a:srcRect b="0" l="0" r="0" t="0"/>
          <a:stretch/>
        </p:blipFill>
        <p:spPr>
          <a:xfrm>
            <a:off x="9482982" y="6996062"/>
            <a:ext cx="2733663" cy="2659109"/>
          </a:xfrm>
          <a:prstGeom prst="rect">
            <a:avLst/>
          </a:prstGeom>
          <a:noFill/>
          <a:ln>
            <a:noFill/>
          </a:ln>
        </p:spPr>
      </p:pic>
      <p:pic>
        <p:nvPicPr>
          <p:cNvPr id="1037" name="Google Shape;1037;g1e0f51e869327a9d_82"/>
          <p:cNvPicPr preferRelativeResize="0"/>
          <p:nvPr/>
        </p:nvPicPr>
        <p:blipFill rotWithShape="1">
          <a:blip r:embed="rId18">
            <a:alphaModFix/>
          </a:blip>
          <a:srcRect b="0" l="0" r="0" t="0"/>
          <a:stretch/>
        </p:blipFill>
        <p:spPr>
          <a:xfrm>
            <a:off x="10384359" y="7990489"/>
            <a:ext cx="930909" cy="670255"/>
          </a:xfrm>
          <a:prstGeom prst="rect">
            <a:avLst/>
          </a:prstGeom>
          <a:noFill/>
          <a:ln>
            <a:noFill/>
          </a:ln>
        </p:spPr>
      </p:pic>
      <p:sp>
        <p:nvSpPr>
          <p:cNvPr id="1038" name="Google Shape;1038;g1e0f51e869327a9d_82"/>
          <p:cNvSpPr txBox="1"/>
          <p:nvPr/>
        </p:nvSpPr>
        <p:spPr>
          <a:xfrm>
            <a:off x="1403450" y="1297100"/>
            <a:ext cx="12114900" cy="3790500"/>
          </a:xfrm>
          <a:prstGeom prst="rect">
            <a:avLst/>
          </a:prstGeom>
          <a:noFill/>
          <a:ln>
            <a:noFill/>
          </a:ln>
        </p:spPr>
        <p:txBody>
          <a:bodyPr anchorCtr="0" anchor="t" bIns="0" lIns="0" spcFirstLastPara="1" rIns="0" wrap="square" tIns="0">
            <a:spAutoFit/>
          </a:bodyPr>
          <a:lstStyle/>
          <a:p>
            <a:pPr indent="0" lvl="0" marL="0" marR="0" rtl="0" algn="l">
              <a:lnSpc>
                <a:spcPct val="139996"/>
              </a:lnSpc>
              <a:spcBef>
                <a:spcPts val="0"/>
              </a:spcBef>
              <a:spcAft>
                <a:spcPts val="0"/>
              </a:spcAft>
              <a:buNone/>
            </a:pPr>
            <a:r>
              <a:rPr b="1" lang="en-US" sz="8800">
                <a:solidFill>
                  <a:schemeClr val="dk2"/>
                </a:solidFill>
              </a:rPr>
              <a:t>Building Multi-label classification model.</a:t>
            </a:r>
            <a:endParaRPr b="1" sz="8800">
              <a:solidFill>
                <a:schemeClr val="dk2"/>
              </a:solidFill>
            </a:endParaRPr>
          </a:p>
        </p:txBody>
      </p:sp>
      <p:cxnSp>
        <p:nvCxnSpPr>
          <p:cNvPr id="1039" name="Google Shape;1039;g1e0f51e869327a9d_82"/>
          <p:cNvCxnSpPr/>
          <p:nvPr/>
        </p:nvCxnSpPr>
        <p:spPr>
          <a:xfrm flipH="1" rot="10800000">
            <a:off x="830951" y="72207"/>
            <a:ext cx="30000" cy="3196200"/>
          </a:xfrm>
          <a:prstGeom prst="straightConnector1">
            <a:avLst/>
          </a:prstGeom>
          <a:noFill/>
          <a:ln cap="rnd" cmpd="sng" w="228600">
            <a:solidFill>
              <a:schemeClr val="dk2"/>
            </a:solidFill>
            <a:prstDash val="solid"/>
            <a:round/>
            <a:headEnd len="sm" w="sm" type="none"/>
            <a:tailEnd len="sm" w="sm" type="none"/>
          </a:ln>
        </p:spPr>
      </p:cxnSp>
      <p:sp>
        <p:nvSpPr>
          <p:cNvPr id="1040" name="Google Shape;1040;g1e0f51e869327a9d_82"/>
          <p:cNvSpPr txBox="1"/>
          <p:nvPr/>
        </p:nvSpPr>
        <p:spPr>
          <a:xfrm>
            <a:off x="5593378" y="7050918"/>
            <a:ext cx="28908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FAK</a:t>
            </a:r>
            <a:r>
              <a:rPr b="1" lang="en-US" sz="2953">
                <a:solidFill>
                  <a:srgbClr val="041F40"/>
                </a:solidFill>
              </a:rPr>
              <a:t>E</a:t>
            </a:r>
            <a:endParaRPr b="1"/>
          </a:p>
        </p:txBody>
      </p:sp>
      <p:sp>
        <p:nvSpPr>
          <p:cNvPr id="1041" name="Google Shape;1041;g1e0f51e869327a9d_82"/>
          <p:cNvSpPr txBox="1"/>
          <p:nvPr/>
        </p:nvSpPr>
        <p:spPr>
          <a:xfrm>
            <a:off x="14228649" y="7144218"/>
            <a:ext cx="16140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F</a:t>
            </a:r>
            <a:r>
              <a:rPr b="1" lang="en-US" sz="2953">
                <a:solidFill>
                  <a:srgbClr val="041F40"/>
                </a:solidFill>
              </a:rPr>
              <a:t>AKE</a:t>
            </a:r>
            <a:endParaRPr b="1"/>
          </a:p>
        </p:txBody>
      </p:sp>
      <p:sp>
        <p:nvSpPr>
          <p:cNvPr id="1042" name="Google Shape;1042;g1e0f51e869327a9d_82"/>
          <p:cNvSpPr txBox="1"/>
          <p:nvPr/>
        </p:nvSpPr>
        <p:spPr>
          <a:xfrm>
            <a:off x="6258750" y="9000161"/>
            <a:ext cx="15600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H</a:t>
            </a:r>
            <a:r>
              <a:rPr b="1" lang="en-US" sz="2953">
                <a:solidFill>
                  <a:srgbClr val="041F40"/>
                </a:solidFill>
              </a:rPr>
              <a:t>ATE</a:t>
            </a:r>
            <a:endParaRPr b="1"/>
          </a:p>
        </p:txBody>
      </p:sp>
      <p:sp>
        <p:nvSpPr>
          <p:cNvPr id="1043" name="Google Shape;1043;g1e0f51e869327a9d_82"/>
          <p:cNvSpPr txBox="1"/>
          <p:nvPr/>
        </p:nvSpPr>
        <p:spPr>
          <a:xfrm>
            <a:off x="13617116" y="8918403"/>
            <a:ext cx="28368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a:t>
            </a:r>
            <a:r>
              <a:rPr b="1" lang="en-US" sz="2953">
                <a:solidFill>
                  <a:srgbClr val="041F40"/>
                </a:solidFill>
              </a:rPr>
              <a:t>HATE</a:t>
            </a:r>
            <a:endParaRPr b="1"/>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047" name="Shape 1047"/>
        <p:cNvGrpSpPr/>
        <p:nvPr/>
      </p:nvGrpSpPr>
      <p:grpSpPr>
        <a:xfrm>
          <a:off x="0" y="0"/>
          <a:ext cx="0" cy="0"/>
          <a:chOff x="0" y="0"/>
          <a:chExt cx="0" cy="0"/>
        </a:xfrm>
      </p:grpSpPr>
      <p:sp>
        <p:nvSpPr>
          <p:cNvPr id="1048" name="Google Shape;1048;g1afd3326c450dbb2_5"/>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1049" name="Google Shape;1049;g1afd3326c450dbb2_5"/>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050" name="Google Shape;1050;g1afd3326c450dbb2_5"/>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051" name="Google Shape;1051;g1afd3326c450dbb2_5"/>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052" name="Google Shape;1052;g1afd3326c450dbb2_5"/>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053" name="Google Shape;1053;g1afd3326c450dbb2_5"/>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054" name="Google Shape;1054;g1afd3326c450dbb2_5"/>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055" name="Google Shape;1055;g1afd3326c450dbb2_5"/>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056" name="Google Shape;1056;g1afd3326c450dbb2_5"/>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057" name="Google Shape;1057;g1afd3326c450dbb2_5"/>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058" name="Google Shape;1058;g1afd3326c450dbb2_5"/>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059" name="Google Shape;1059;g1afd3326c450dbb2_5"/>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060" name="Google Shape;1060;g1afd3326c450dbb2_5"/>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061" name="Google Shape;1061;g1afd3326c450dbb2_5"/>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062" name="Google Shape;1062;g1afd3326c450dbb2_5"/>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063" name="Google Shape;1063;g1afd3326c450dbb2_5"/>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1064" name="Google Shape;1064;g1afd3326c450dbb2_5"/>
          <p:cNvSpPr txBox="1"/>
          <p:nvPr/>
        </p:nvSpPr>
        <p:spPr>
          <a:xfrm>
            <a:off x="478075" y="1253388"/>
            <a:ext cx="16230600" cy="7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 Models Used:</a:t>
            </a:r>
            <a:endParaRPr b="1" sz="4800">
              <a:solidFill>
                <a:srgbClr val="980000"/>
              </a:solidFill>
            </a:endParaRPr>
          </a:p>
        </p:txBody>
      </p:sp>
      <p:sp>
        <p:nvSpPr>
          <p:cNvPr id="1065" name="Google Shape;1065;g1afd3326c450dbb2_5"/>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1066" name="Google Shape;1066;g1afd3326c450dbb2_5"/>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1067" name="Google Shape;1067;g1afd3326c450dbb2_5"/>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1068" name="Google Shape;1068;g1afd3326c450dbb2_5"/>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1069" name="Google Shape;1069;g1afd3326c450dbb2_5"/>
          <p:cNvSpPr txBox="1"/>
          <p:nvPr/>
        </p:nvSpPr>
        <p:spPr>
          <a:xfrm>
            <a:off x="478075" y="2394200"/>
            <a:ext cx="17370000" cy="5821800"/>
          </a:xfrm>
          <a:prstGeom prst="rect">
            <a:avLst/>
          </a:prstGeom>
          <a:noFill/>
          <a:ln>
            <a:noFill/>
          </a:ln>
        </p:spPr>
        <p:txBody>
          <a:bodyPr anchorCtr="0" anchor="t" bIns="0" lIns="0" spcFirstLastPara="1" rIns="0" wrap="square" tIns="0">
            <a:spAutoFit/>
          </a:bodyPr>
          <a:lstStyle/>
          <a:p>
            <a:pPr indent="-425450" lvl="0" marL="457200" marR="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LSTM</a:t>
            </a:r>
            <a:endParaRPr b="1" sz="3100">
              <a:solidFill>
                <a:schemeClr val="dk1"/>
              </a:solidFill>
              <a:latin typeface="Open Sans"/>
              <a:ea typeface="Open Sans"/>
              <a:cs typeface="Open Sans"/>
              <a:sym typeface="Open Sans"/>
            </a:endParaRPr>
          </a:p>
          <a:p>
            <a:pPr indent="-425450" lvl="0" marL="457200" marR="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Bi-LSTM</a:t>
            </a:r>
            <a:endParaRPr b="1" sz="3100">
              <a:solidFill>
                <a:schemeClr val="dk1"/>
              </a:solidFill>
              <a:latin typeface="Open Sans"/>
              <a:ea typeface="Open Sans"/>
              <a:cs typeface="Open Sans"/>
              <a:sym typeface="Open Sans"/>
            </a:endParaRPr>
          </a:p>
          <a:p>
            <a:pPr indent="-425450" lvl="0" marL="457200" marR="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Bert-Base</a:t>
            </a:r>
            <a:endParaRPr b="1" sz="3100">
              <a:solidFill>
                <a:schemeClr val="dk1"/>
              </a:solidFill>
              <a:latin typeface="Open Sans"/>
              <a:ea typeface="Open Sans"/>
              <a:cs typeface="Open Sans"/>
              <a:sym typeface="Open Sans"/>
            </a:endParaRPr>
          </a:p>
          <a:p>
            <a:pPr indent="-425450" lvl="0" marL="457200" marR="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Bert-Large</a:t>
            </a:r>
            <a:endParaRPr b="1" sz="3100">
              <a:solidFill>
                <a:schemeClr val="dk1"/>
              </a:solidFill>
              <a:latin typeface="Open Sans"/>
              <a:ea typeface="Open Sans"/>
              <a:cs typeface="Open Sans"/>
              <a:sym typeface="Open Sans"/>
            </a:endParaRPr>
          </a:p>
          <a:p>
            <a:pPr indent="-425450" lvl="0" marL="457200" marR="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Multilingual-Bert</a:t>
            </a:r>
            <a:endParaRPr b="1" sz="3100">
              <a:solidFill>
                <a:schemeClr val="dk1"/>
              </a:solidFill>
              <a:latin typeface="Open Sans"/>
              <a:ea typeface="Open Sans"/>
              <a:cs typeface="Open Sans"/>
              <a:sym typeface="Open Sans"/>
            </a:endParaRPr>
          </a:p>
          <a:p>
            <a:pPr indent="-425450" lvl="0" marL="457200" marR="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Roberta Base</a:t>
            </a:r>
            <a:endParaRPr b="1" sz="3100">
              <a:solidFill>
                <a:schemeClr val="dk1"/>
              </a:solidFill>
              <a:latin typeface="Open Sans"/>
              <a:ea typeface="Open Sans"/>
              <a:cs typeface="Open Sans"/>
              <a:sym typeface="Open Sans"/>
            </a:endParaRPr>
          </a:p>
          <a:p>
            <a:pPr indent="-425450" lvl="0" marL="457200" marR="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Roberta Large</a:t>
            </a:r>
            <a:endParaRPr b="1" sz="3100">
              <a:solidFill>
                <a:schemeClr val="dk1"/>
              </a:solidFill>
              <a:latin typeface="Open Sans"/>
              <a:ea typeface="Open Sans"/>
              <a:cs typeface="Open Sans"/>
              <a:sym typeface="Open Sans"/>
            </a:endParaRPr>
          </a:p>
          <a:p>
            <a:pPr indent="0" lvl="0" marL="0" marR="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073" name="Shape 1073"/>
        <p:cNvGrpSpPr/>
        <p:nvPr/>
      </p:nvGrpSpPr>
      <p:grpSpPr>
        <a:xfrm>
          <a:off x="0" y="0"/>
          <a:ext cx="0" cy="0"/>
          <a:chOff x="0" y="0"/>
          <a:chExt cx="0" cy="0"/>
        </a:xfrm>
      </p:grpSpPr>
      <p:sp>
        <p:nvSpPr>
          <p:cNvPr id="1074" name="Google Shape;1074;g127bdf9a8c4_1_0"/>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1075" name="Google Shape;1075;g127bdf9a8c4_1_0"/>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076" name="Google Shape;1076;g127bdf9a8c4_1_0"/>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077" name="Google Shape;1077;g127bdf9a8c4_1_0"/>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078" name="Google Shape;1078;g127bdf9a8c4_1_0"/>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079" name="Google Shape;1079;g127bdf9a8c4_1_0"/>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080" name="Google Shape;1080;g127bdf9a8c4_1_0"/>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081" name="Google Shape;1081;g127bdf9a8c4_1_0"/>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082" name="Google Shape;1082;g127bdf9a8c4_1_0"/>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083" name="Google Shape;1083;g127bdf9a8c4_1_0"/>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084" name="Google Shape;1084;g127bdf9a8c4_1_0"/>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085" name="Google Shape;1085;g127bdf9a8c4_1_0"/>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086" name="Google Shape;1086;g127bdf9a8c4_1_0"/>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087" name="Google Shape;1087;g127bdf9a8c4_1_0"/>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088" name="Google Shape;1088;g127bdf9a8c4_1_0"/>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089" name="Google Shape;1089;g127bdf9a8c4_1_0"/>
          <p:cNvSpPr txBox="1"/>
          <p:nvPr/>
        </p:nvSpPr>
        <p:spPr>
          <a:xfrm>
            <a:off x="146674" y="205050"/>
            <a:ext cx="3344700" cy="5694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1090" name="Google Shape;1090;g127bdf9a8c4_1_0"/>
          <p:cNvSpPr txBox="1"/>
          <p:nvPr/>
        </p:nvSpPr>
        <p:spPr>
          <a:xfrm>
            <a:off x="478075" y="923850"/>
            <a:ext cx="16230600" cy="7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 LSTM Model:</a:t>
            </a:r>
            <a:endParaRPr b="1" sz="4800">
              <a:solidFill>
                <a:srgbClr val="980000"/>
              </a:solidFill>
            </a:endParaRPr>
          </a:p>
        </p:txBody>
      </p:sp>
      <p:sp>
        <p:nvSpPr>
          <p:cNvPr id="1091" name="Google Shape;1091;g127bdf9a8c4_1_0"/>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1092" name="Google Shape;1092;g127bdf9a8c4_1_0"/>
          <p:cNvSpPr txBox="1"/>
          <p:nvPr/>
        </p:nvSpPr>
        <p:spPr>
          <a:xfrm>
            <a:off x="266300" y="9656300"/>
            <a:ext cx="33447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1093" name="Google Shape;1093;g127bdf9a8c4_1_0"/>
          <p:cNvSpPr txBox="1"/>
          <p:nvPr/>
        </p:nvSpPr>
        <p:spPr>
          <a:xfrm>
            <a:off x="17032263" y="205050"/>
            <a:ext cx="11304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1094" name="Google Shape;1094;g127bdf9a8c4_1_0"/>
          <p:cNvSpPr txBox="1"/>
          <p:nvPr/>
        </p:nvSpPr>
        <p:spPr>
          <a:xfrm flipH="1" rot="435">
            <a:off x="15710808" y="9656460"/>
            <a:ext cx="23685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1095" name="Google Shape;1095;g127bdf9a8c4_1_0"/>
          <p:cNvSpPr txBox="1"/>
          <p:nvPr/>
        </p:nvSpPr>
        <p:spPr>
          <a:xfrm>
            <a:off x="478075" y="1812150"/>
            <a:ext cx="10371900" cy="7273200"/>
          </a:xfrm>
          <a:prstGeom prst="rect">
            <a:avLst/>
          </a:prstGeom>
          <a:noFill/>
          <a:ln>
            <a:noFill/>
          </a:ln>
        </p:spPr>
        <p:txBody>
          <a:bodyPr anchorCtr="0" anchor="t" bIns="0" lIns="0" spcFirstLastPara="1" rIns="0" wrap="square" tIns="0">
            <a:spAutoFit/>
          </a:bodyPr>
          <a:lstStyle/>
          <a:p>
            <a:pPr indent="-428625" lvl="0" marL="457200" rtl="0" algn="just">
              <a:lnSpc>
                <a:spcPct val="140007"/>
              </a:lnSpc>
              <a:spcBef>
                <a:spcPts val="0"/>
              </a:spcBef>
              <a:spcAft>
                <a:spcPts val="0"/>
              </a:spcAft>
              <a:buClr>
                <a:schemeClr val="dk1"/>
              </a:buClr>
              <a:buSzPts val="3150"/>
              <a:buChar char="●"/>
            </a:pPr>
            <a:r>
              <a:rPr b="1" lang="en-US" sz="3150">
                <a:solidFill>
                  <a:schemeClr val="dk1"/>
                </a:solidFill>
                <a:highlight>
                  <a:schemeClr val="lt1"/>
                </a:highlight>
              </a:rPr>
              <a:t>Long Short-Term Memory (LSTM) networks are a type of recurrent neural network capable of learning order dependence in sequence prediction problems.</a:t>
            </a:r>
            <a:endParaRPr b="1" sz="3150">
              <a:solidFill>
                <a:schemeClr val="dk1"/>
              </a:solidFill>
              <a:highlight>
                <a:schemeClr val="lt1"/>
              </a:highlight>
            </a:endParaRPr>
          </a:p>
          <a:p>
            <a:pPr indent="-428625" lvl="0" marL="457200" rtl="0" algn="just">
              <a:lnSpc>
                <a:spcPct val="140007"/>
              </a:lnSpc>
              <a:spcBef>
                <a:spcPts val="0"/>
              </a:spcBef>
              <a:spcAft>
                <a:spcPts val="0"/>
              </a:spcAft>
              <a:buClr>
                <a:srgbClr val="980000"/>
              </a:buClr>
              <a:buSzPts val="3150"/>
              <a:buChar char="●"/>
            </a:pPr>
            <a:r>
              <a:rPr b="1" lang="en-US" sz="3150">
                <a:solidFill>
                  <a:srgbClr val="980000"/>
                </a:solidFill>
                <a:highlight>
                  <a:schemeClr val="lt1"/>
                </a:highlight>
              </a:rPr>
              <a:t>Steps:</a:t>
            </a:r>
            <a:endParaRPr b="1" sz="3150">
              <a:solidFill>
                <a:srgbClr val="980000"/>
              </a:solidFill>
              <a:highlight>
                <a:schemeClr val="lt1"/>
              </a:highlight>
            </a:endParaRPr>
          </a:p>
          <a:p>
            <a:pPr indent="-428625" lvl="0" marL="457200" rtl="0" algn="just">
              <a:lnSpc>
                <a:spcPct val="140007"/>
              </a:lnSpc>
              <a:spcBef>
                <a:spcPts val="0"/>
              </a:spcBef>
              <a:spcAft>
                <a:spcPts val="0"/>
              </a:spcAft>
              <a:buClr>
                <a:schemeClr val="dk1"/>
              </a:buClr>
              <a:buSzPts val="3150"/>
              <a:buChar char="●"/>
            </a:pPr>
            <a:r>
              <a:rPr b="1" lang="en-US" sz="3150">
                <a:solidFill>
                  <a:schemeClr val="dk1"/>
                </a:solidFill>
                <a:highlight>
                  <a:schemeClr val="lt1"/>
                </a:highlight>
              </a:rPr>
              <a:t>Clean the data</a:t>
            </a:r>
            <a:endParaRPr b="1" sz="3150">
              <a:solidFill>
                <a:schemeClr val="dk1"/>
              </a:solidFill>
              <a:highlight>
                <a:schemeClr val="lt1"/>
              </a:highlight>
            </a:endParaRPr>
          </a:p>
          <a:p>
            <a:pPr indent="-428625" lvl="0" marL="457200" rtl="0" algn="just">
              <a:lnSpc>
                <a:spcPct val="140007"/>
              </a:lnSpc>
              <a:spcBef>
                <a:spcPts val="0"/>
              </a:spcBef>
              <a:spcAft>
                <a:spcPts val="0"/>
              </a:spcAft>
              <a:buClr>
                <a:schemeClr val="dk1"/>
              </a:buClr>
              <a:buSzPts val="3150"/>
              <a:buChar char="●"/>
            </a:pPr>
            <a:r>
              <a:rPr b="1" lang="en-US" sz="3150">
                <a:solidFill>
                  <a:schemeClr val="dk1"/>
                </a:solidFill>
                <a:highlight>
                  <a:schemeClr val="lt1"/>
                </a:highlight>
              </a:rPr>
              <a:t>Get Embeddings</a:t>
            </a:r>
            <a:endParaRPr b="1" sz="3150">
              <a:solidFill>
                <a:schemeClr val="dk1"/>
              </a:solidFill>
              <a:highlight>
                <a:schemeClr val="lt1"/>
              </a:highlight>
            </a:endParaRPr>
          </a:p>
          <a:p>
            <a:pPr indent="457200" lvl="0" marL="0" rtl="0" algn="just">
              <a:lnSpc>
                <a:spcPct val="140007"/>
              </a:lnSpc>
              <a:spcBef>
                <a:spcPts val="0"/>
              </a:spcBef>
              <a:spcAft>
                <a:spcPts val="0"/>
              </a:spcAft>
              <a:buNone/>
            </a:pPr>
            <a:r>
              <a:rPr b="1" lang="en-US" sz="3150">
                <a:solidFill>
                  <a:schemeClr val="dk1"/>
                </a:solidFill>
                <a:highlight>
                  <a:schemeClr val="lt1"/>
                </a:highlight>
              </a:rPr>
              <a:t>We split the data </a:t>
            </a:r>
            <a:endParaRPr b="1" sz="3150">
              <a:solidFill>
                <a:schemeClr val="dk1"/>
              </a:solidFill>
              <a:highlight>
                <a:schemeClr val="lt1"/>
              </a:highlight>
            </a:endParaRPr>
          </a:p>
          <a:p>
            <a:pPr indent="0" lvl="0" marL="457200" rtl="0" algn="just">
              <a:lnSpc>
                <a:spcPct val="140007"/>
              </a:lnSpc>
              <a:spcBef>
                <a:spcPts val="0"/>
              </a:spcBef>
              <a:spcAft>
                <a:spcPts val="0"/>
              </a:spcAft>
              <a:buNone/>
            </a:pPr>
            <a:r>
              <a:rPr b="1" lang="en-US" sz="3150">
                <a:solidFill>
                  <a:srgbClr val="980000"/>
                </a:solidFill>
                <a:highlight>
                  <a:schemeClr val="lt1"/>
                </a:highlight>
              </a:rPr>
              <a:t>	</a:t>
            </a:r>
            <a:r>
              <a:rPr b="1" lang="en-US" sz="3150">
                <a:solidFill>
                  <a:schemeClr val="dk1"/>
                </a:solidFill>
                <a:highlight>
                  <a:schemeClr val="lt1"/>
                </a:highlight>
              </a:rPr>
              <a:t>Train:85% , Test:15%</a:t>
            </a:r>
            <a:endParaRPr b="1" sz="3150">
              <a:solidFill>
                <a:schemeClr val="dk1"/>
              </a:solidFill>
              <a:highlight>
                <a:schemeClr val="lt1"/>
              </a:highlight>
            </a:endParaRPr>
          </a:p>
          <a:p>
            <a:pPr indent="-428625" lvl="0" marL="457200" rtl="0" algn="just">
              <a:lnSpc>
                <a:spcPct val="140007"/>
              </a:lnSpc>
              <a:spcBef>
                <a:spcPts val="0"/>
              </a:spcBef>
              <a:spcAft>
                <a:spcPts val="0"/>
              </a:spcAft>
              <a:buClr>
                <a:schemeClr val="dk1"/>
              </a:buClr>
              <a:buSzPts val="3150"/>
              <a:buChar char="●"/>
            </a:pPr>
            <a:r>
              <a:rPr b="1" lang="en-US" sz="3150">
                <a:solidFill>
                  <a:schemeClr val="dk1"/>
                </a:solidFill>
                <a:highlight>
                  <a:schemeClr val="lt1"/>
                </a:highlight>
              </a:rPr>
              <a:t>Train the model(Epochs:30,Softmax)</a:t>
            </a:r>
            <a:endParaRPr b="1" sz="3150">
              <a:solidFill>
                <a:schemeClr val="dk1"/>
              </a:solidFill>
              <a:highlight>
                <a:schemeClr val="lt1"/>
              </a:highlight>
            </a:endParaRPr>
          </a:p>
          <a:p>
            <a:pPr indent="-428625" lvl="0" marL="457200" rtl="0" algn="just">
              <a:lnSpc>
                <a:spcPct val="140007"/>
              </a:lnSpc>
              <a:spcBef>
                <a:spcPts val="0"/>
              </a:spcBef>
              <a:spcAft>
                <a:spcPts val="0"/>
              </a:spcAft>
              <a:buClr>
                <a:schemeClr val="dk1"/>
              </a:buClr>
              <a:buSzPts val="3150"/>
              <a:buChar char="●"/>
            </a:pPr>
            <a:r>
              <a:rPr b="1" lang="en-US" sz="3150">
                <a:solidFill>
                  <a:schemeClr val="dk1"/>
                </a:solidFill>
                <a:highlight>
                  <a:schemeClr val="lt1"/>
                </a:highlight>
              </a:rPr>
              <a:t>Test the model</a:t>
            </a:r>
            <a:endParaRPr b="1" sz="3100">
              <a:solidFill>
                <a:schemeClr val="dk1"/>
              </a:solidFill>
              <a:latin typeface="Open Sans"/>
              <a:ea typeface="Open Sans"/>
              <a:cs typeface="Open Sans"/>
              <a:sym typeface="Open Sans"/>
            </a:endParaRPr>
          </a:p>
        </p:txBody>
      </p:sp>
      <p:pic>
        <p:nvPicPr>
          <p:cNvPr id="1096" name="Google Shape;1096;g127bdf9a8c4_1_0"/>
          <p:cNvPicPr preferRelativeResize="0"/>
          <p:nvPr/>
        </p:nvPicPr>
        <p:blipFill>
          <a:blip r:embed="rId17">
            <a:alphaModFix/>
          </a:blip>
          <a:stretch>
            <a:fillRect/>
          </a:stretch>
        </p:blipFill>
        <p:spPr>
          <a:xfrm>
            <a:off x="11097400" y="1505250"/>
            <a:ext cx="6350800" cy="77729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100" name="Shape 1100"/>
        <p:cNvGrpSpPr/>
        <p:nvPr/>
      </p:nvGrpSpPr>
      <p:grpSpPr>
        <a:xfrm>
          <a:off x="0" y="0"/>
          <a:ext cx="0" cy="0"/>
          <a:chOff x="0" y="0"/>
          <a:chExt cx="0" cy="0"/>
        </a:xfrm>
      </p:grpSpPr>
      <p:sp>
        <p:nvSpPr>
          <p:cNvPr id="1101" name="Google Shape;1101;g128209ce4e0_2_58"/>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1102" name="Google Shape;1102;g128209ce4e0_2_58"/>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103" name="Google Shape;1103;g128209ce4e0_2_58"/>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104" name="Google Shape;1104;g128209ce4e0_2_58"/>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105" name="Google Shape;1105;g128209ce4e0_2_58"/>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106" name="Google Shape;1106;g128209ce4e0_2_58"/>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107" name="Google Shape;1107;g128209ce4e0_2_58"/>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108" name="Google Shape;1108;g128209ce4e0_2_58"/>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109" name="Google Shape;1109;g128209ce4e0_2_58"/>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110" name="Google Shape;1110;g128209ce4e0_2_58"/>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111" name="Google Shape;1111;g128209ce4e0_2_58"/>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112" name="Google Shape;1112;g128209ce4e0_2_58"/>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113" name="Google Shape;1113;g128209ce4e0_2_58"/>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114" name="Google Shape;1114;g128209ce4e0_2_58"/>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115" name="Google Shape;1115;g128209ce4e0_2_58"/>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116" name="Google Shape;1116;g128209ce4e0_2_58"/>
          <p:cNvSpPr txBox="1"/>
          <p:nvPr/>
        </p:nvSpPr>
        <p:spPr>
          <a:xfrm>
            <a:off x="146674" y="205050"/>
            <a:ext cx="3344700" cy="5694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1117" name="Google Shape;1117;g128209ce4e0_2_58"/>
          <p:cNvSpPr txBox="1"/>
          <p:nvPr/>
        </p:nvSpPr>
        <p:spPr>
          <a:xfrm>
            <a:off x="478075" y="1253388"/>
            <a:ext cx="16230600" cy="7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Output</a:t>
            </a:r>
            <a:r>
              <a:rPr b="1" lang="en-US" sz="4800">
                <a:solidFill>
                  <a:srgbClr val="980000"/>
                </a:solidFill>
                <a:latin typeface="Open Sans"/>
                <a:ea typeface="Open Sans"/>
                <a:cs typeface="Open Sans"/>
                <a:sym typeface="Open Sans"/>
              </a:rPr>
              <a:t>:</a:t>
            </a:r>
            <a:endParaRPr b="1" sz="4800">
              <a:solidFill>
                <a:srgbClr val="980000"/>
              </a:solidFill>
            </a:endParaRPr>
          </a:p>
        </p:txBody>
      </p:sp>
      <p:sp>
        <p:nvSpPr>
          <p:cNvPr id="1118" name="Google Shape;1118;g128209ce4e0_2_58"/>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1119" name="Google Shape;1119;g128209ce4e0_2_58"/>
          <p:cNvSpPr txBox="1"/>
          <p:nvPr/>
        </p:nvSpPr>
        <p:spPr>
          <a:xfrm>
            <a:off x="266300" y="9656300"/>
            <a:ext cx="33447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1120" name="Google Shape;1120;g128209ce4e0_2_58"/>
          <p:cNvSpPr txBox="1"/>
          <p:nvPr/>
        </p:nvSpPr>
        <p:spPr>
          <a:xfrm>
            <a:off x="17032263" y="205050"/>
            <a:ext cx="11304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1121" name="Google Shape;1121;g128209ce4e0_2_58"/>
          <p:cNvSpPr txBox="1"/>
          <p:nvPr/>
        </p:nvSpPr>
        <p:spPr>
          <a:xfrm flipH="1" rot="435">
            <a:off x="15710808" y="9656460"/>
            <a:ext cx="23685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1122" name="Google Shape;1122;g128209ce4e0_2_58"/>
          <p:cNvSpPr txBox="1"/>
          <p:nvPr/>
        </p:nvSpPr>
        <p:spPr>
          <a:xfrm>
            <a:off x="478075" y="2394200"/>
            <a:ext cx="17034300" cy="10498200"/>
          </a:xfrm>
          <a:prstGeom prst="rect">
            <a:avLst/>
          </a:prstGeom>
          <a:noFill/>
          <a:ln>
            <a:noFill/>
          </a:ln>
        </p:spPr>
        <p:txBody>
          <a:bodyPr anchorCtr="0" anchor="t" bIns="0" lIns="0" spcFirstLastPara="1" rIns="0" wrap="square" tIns="0">
            <a:spAutoFit/>
          </a:bodyPr>
          <a:lstStyle/>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Predicted Probabilities of sentence belonging to one of the 8 </a:t>
            </a:r>
            <a:r>
              <a:rPr b="1" lang="en-US" sz="3100">
                <a:solidFill>
                  <a:schemeClr val="dk1"/>
                </a:solidFill>
                <a:latin typeface="Open Sans"/>
                <a:ea typeface="Open Sans"/>
                <a:cs typeface="Open Sans"/>
                <a:sym typeface="Open Sans"/>
              </a:rPr>
              <a:t>possibilities</a:t>
            </a:r>
            <a:r>
              <a:rPr b="1" lang="en-US" sz="3100">
                <a:solidFill>
                  <a:schemeClr val="dk1"/>
                </a:solidFill>
                <a:latin typeface="Open Sans"/>
                <a:ea typeface="Open Sans"/>
                <a:cs typeface="Open Sans"/>
                <a:sym typeface="Open Sans"/>
              </a:rPr>
              <a:t> as shown below :(0,0,0)(0,0,1)</a:t>
            </a:r>
            <a:r>
              <a:rPr b="1" lang="en-US" sz="3100">
                <a:solidFill>
                  <a:schemeClr val="dk1"/>
                </a:solidFill>
                <a:latin typeface="Open Sans"/>
                <a:ea typeface="Open Sans"/>
                <a:cs typeface="Open Sans"/>
                <a:sym typeface="Open Sans"/>
              </a:rPr>
              <a:t>,</a:t>
            </a:r>
            <a:r>
              <a:rPr b="1" lang="en-US" sz="3100">
                <a:solidFill>
                  <a:schemeClr val="dk1"/>
                </a:solidFill>
                <a:latin typeface="Open Sans"/>
                <a:ea typeface="Open Sans"/>
                <a:cs typeface="Open Sans"/>
                <a:sym typeface="Open Sans"/>
              </a:rPr>
              <a:t>(0,1,0),(0,1,1),(1,0,0),(1,0,1),(1,1,0),(1,1,1) :</a:t>
            </a:r>
            <a:endParaRPr b="1" sz="3100">
              <a:solidFill>
                <a:schemeClr val="dk1"/>
              </a:solidFill>
              <a:latin typeface="Open Sans"/>
              <a:ea typeface="Open Sans"/>
              <a:cs typeface="Open Sans"/>
              <a:sym typeface="Open Sans"/>
            </a:endParaRPr>
          </a:p>
          <a:p>
            <a:pPr indent="0" lvl="0" marL="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0" rtl="0" algn="l">
              <a:lnSpc>
                <a:spcPct val="140007"/>
              </a:lnSpc>
              <a:spcBef>
                <a:spcPts val="0"/>
              </a:spcBef>
              <a:spcAft>
                <a:spcPts val="0"/>
              </a:spcAft>
              <a:buNone/>
            </a:pPr>
            <a:r>
              <a:rPr b="1" lang="en-US" sz="3100">
                <a:solidFill>
                  <a:schemeClr val="dk1"/>
                </a:solidFill>
                <a:latin typeface="Open Sans"/>
                <a:ea typeface="Open Sans"/>
                <a:cs typeface="Open Sans"/>
                <a:sym typeface="Open Sans"/>
              </a:rPr>
              <a:t>	</a:t>
            </a:r>
            <a:endParaRPr b="1" sz="3100">
              <a:solidFill>
                <a:schemeClr val="dk1"/>
              </a:solidFill>
              <a:latin typeface="Open Sans"/>
              <a:ea typeface="Open Sans"/>
              <a:cs typeface="Open Sans"/>
              <a:sym typeface="Open Sans"/>
            </a:endParaRPr>
          </a:p>
          <a:p>
            <a:pPr indent="0" lvl="0" marL="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As we should do multilabel classification So, at each index:</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rPr b="1" lang="en-US" sz="3100">
                <a:solidFill>
                  <a:schemeClr val="dk1"/>
                </a:solidFill>
                <a:latin typeface="Open Sans"/>
                <a:ea typeface="Open Sans"/>
                <a:cs typeface="Open Sans"/>
                <a:sym typeface="Open Sans"/>
              </a:rPr>
              <a:t>if probability&lt;0.5 then labeled as: 0 </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rPr b="1" lang="en-US" sz="3100">
                <a:solidFill>
                  <a:schemeClr val="dk1"/>
                </a:solidFill>
                <a:latin typeface="Open Sans"/>
                <a:ea typeface="Open Sans"/>
                <a:cs typeface="Open Sans"/>
                <a:sym typeface="Open Sans"/>
              </a:rPr>
              <a:t>else labeled as : 1</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rPr b="1" lang="en-US" sz="3100">
                <a:solidFill>
                  <a:schemeClr val="dk1"/>
                </a:solidFill>
                <a:latin typeface="Open Sans"/>
                <a:ea typeface="Open Sans"/>
                <a:cs typeface="Open Sans"/>
                <a:sym typeface="Open Sans"/>
              </a:rPr>
              <a:t>Ex: [0.761,0.476,0.03792] = [1,0,0]</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pic>
        <p:nvPicPr>
          <p:cNvPr id="1123" name="Google Shape;1123;g128209ce4e0_2_58"/>
          <p:cNvPicPr preferRelativeResize="0"/>
          <p:nvPr/>
        </p:nvPicPr>
        <p:blipFill>
          <a:blip r:embed="rId17">
            <a:alphaModFix/>
          </a:blip>
          <a:stretch>
            <a:fillRect/>
          </a:stretch>
        </p:blipFill>
        <p:spPr>
          <a:xfrm>
            <a:off x="3305175" y="3644300"/>
            <a:ext cx="12592050" cy="2580000"/>
          </a:xfrm>
          <a:prstGeom prst="rect">
            <a:avLst/>
          </a:prstGeom>
          <a:noFill/>
          <a:ln>
            <a:noFill/>
          </a:ln>
        </p:spPr>
      </p:pic>
      <p:pic>
        <p:nvPicPr>
          <p:cNvPr id="1124" name="Google Shape;1124;g128209ce4e0_2_58"/>
          <p:cNvPicPr preferRelativeResize="0"/>
          <p:nvPr/>
        </p:nvPicPr>
        <p:blipFill>
          <a:blip r:embed="rId18">
            <a:alphaModFix/>
          </a:blip>
          <a:stretch>
            <a:fillRect/>
          </a:stretch>
        </p:blipFill>
        <p:spPr>
          <a:xfrm>
            <a:off x="12910313" y="6084638"/>
            <a:ext cx="2333625" cy="3457575"/>
          </a:xfrm>
          <a:prstGeom prst="rect">
            <a:avLst/>
          </a:prstGeom>
          <a:noFill/>
          <a:ln>
            <a:noFill/>
          </a:ln>
        </p:spPr>
      </p:pic>
      <p:pic>
        <p:nvPicPr>
          <p:cNvPr id="1125" name="Google Shape;1125;g128209ce4e0_2_58"/>
          <p:cNvPicPr preferRelativeResize="0"/>
          <p:nvPr/>
        </p:nvPicPr>
        <p:blipFill>
          <a:blip r:embed="rId19">
            <a:alphaModFix/>
          </a:blip>
          <a:stretch>
            <a:fillRect/>
          </a:stretch>
        </p:blipFill>
        <p:spPr>
          <a:xfrm>
            <a:off x="15710800" y="6224300"/>
            <a:ext cx="1949800" cy="33179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129" name="Shape 1129"/>
        <p:cNvGrpSpPr/>
        <p:nvPr/>
      </p:nvGrpSpPr>
      <p:grpSpPr>
        <a:xfrm>
          <a:off x="0" y="0"/>
          <a:ext cx="0" cy="0"/>
          <a:chOff x="0" y="0"/>
          <a:chExt cx="0" cy="0"/>
        </a:xfrm>
      </p:grpSpPr>
      <p:sp>
        <p:nvSpPr>
          <p:cNvPr id="1130" name="Google Shape;1130;g128209ce4e0_2_84"/>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1131" name="Google Shape;1131;g128209ce4e0_2_84"/>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132" name="Google Shape;1132;g128209ce4e0_2_84"/>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133" name="Google Shape;1133;g128209ce4e0_2_84"/>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134" name="Google Shape;1134;g128209ce4e0_2_84"/>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135" name="Google Shape;1135;g128209ce4e0_2_84"/>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136" name="Google Shape;1136;g128209ce4e0_2_84"/>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137" name="Google Shape;1137;g128209ce4e0_2_84"/>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138" name="Google Shape;1138;g128209ce4e0_2_84"/>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139" name="Google Shape;1139;g128209ce4e0_2_84"/>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140" name="Google Shape;1140;g128209ce4e0_2_84"/>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141" name="Google Shape;1141;g128209ce4e0_2_84"/>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142" name="Google Shape;1142;g128209ce4e0_2_84"/>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143" name="Google Shape;1143;g128209ce4e0_2_84"/>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144" name="Google Shape;1144;g128209ce4e0_2_84"/>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145" name="Google Shape;1145;g128209ce4e0_2_84"/>
          <p:cNvSpPr txBox="1"/>
          <p:nvPr/>
        </p:nvSpPr>
        <p:spPr>
          <a:xfrm>
            <a:off x="146674" y="205050"/>
            <a:ext cx="3344700" cy="5694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1146" name="Google Shape;1146;g128209ce4e0_2_84"/>
          <p:cNvSpPr txBox="1"/>
          <p:nvPr/>
        </p:nvSpPr>
        <p:spPr>
          <a:xfrm>
            <a:off x="478075" y="1253388"/>
            <a:ext cx="16230600" cy="7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rPr>
              <a:t>Results:</a:t>
            </a:r>
            <a:endParaRPr b="1" sz="4800">
              <a:solidFill>
                <a:srgbClr val="980000"/>
              </a:solidFill>
            </a:endParaRPr>
          </a:p>
        </p:txBody>
      </p:sp>
      <p:sp>
        <p:nvSpPr>
          <p:cNvPr id="1147" name="Google Shape;1147;g128209ce4e0_2_84"/>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1148" name="Google Shape;1148;g128209ce4e0_2_84"/>
          <p:cNvSpPr txBox="1"/>
          <p:nvPr/>
        </p:nvSpPr>
        <p:spPr>
          <a:xfrm>
            <a:off x="266300" y="9656300"/>
            <a:ext cx="33447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1149" name="Google Shape;1149;g128209ce4e0_2_84"/>
          <p:cNvSpPr txBox="1"/>
          <p:nvPr/>
        </p:nvSpPr>
        <p:spPr>
          <a:xfrm>
            <a:off x="17032263" y="205050"/>
            <a:ext cx="11304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1150" name="Google Shape;1150;g128209ce4e0_2_84"/>
          <p:cNvSpPr txBox="1"/>
          <p:nvPr/>
        </p:nvSpPr>
        <p:spPr>
          <a:xfrm flipH="1" rot="435">
            <a:off x="15710808" y="9656460"/>
            <a:ext cx="23685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1151" name="Google Shape;1151;g128209ce4e0_2_84"/>
          <p:cNvSpPr txBox="1"/>
          <p:nvPr/>
        </p:nvSpPr>
        <p:spPr>
          <a:xfrm>
            <a:off x="478075" y="1992300"/>
            <a:ext cx="7645500" cy="7157700"/>
          </a:xfrm>
          <a:prstGeom prst="rect">
            <a:avLst/>
          </a:prstGeom>
          <a:noFill/>
          <a:ln>
            <a:noFill/>
          </a:ln>
        </p:spPr>
        <p:txBody>
          <a:bodyPr anchorCtr="0" anchor="t" bIns="0" lIns="0" spcFirstLastPara="1" rIns="0" wrap="square" tIns="0">
            <a:spAutoFit/>
          </a:bodyPr>
          <a:lstStyle/>
          <a:p>
            <a:pPr indent="0" lvl="0" marL="457200" rtl="0" algn="l">
              <a:lnSpc>
                <a:spcPct val="140007"/>
              </a:lnSpc>
              <a:spcBef>
                <a:spcPts val="0"/>
              </a:spcBef>
              <a:spcAft>
                <a:spcPts val="0"/>
              </a:spcAft>
              <a:buNone/>
            </a:pPr>
            <a:r>
              <a:rPr b="1" lang="en-US" sz="3100" u="sng">
                <a:solidFill>
                  <a:srgbClr val="920A0A"/>
                </a:solidFill>
                <a:latin typeface="Open Sans"/>
                <a:ea typeface="Open Sans"/>
                <a:cs typeface="Open Sans"/>
                <a:sym typeface="Open Sans"/>
              </a:rPr>
              <a:t>Lstm with SoftMax:</a:t>
            </a:r>
            <a:endParaRPr b="1" sz="3100" u="sng">
              <a:solidFill>
                <a:srgbClr val="920A0A"/>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Model Accuracy:0.7310</a:t>
            </a:r>
            <a:endParaRPr b="1" sz="3100">
              <a:solidFill>
                <a:schemeClr val="dk1"/>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Model Loss:0.4999</a:t>
            </a:r>
            <a:endParaRPr b="1" sz="3100">
              <a:solidFill>
                <a:schemeClr val="dk1"/>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Validation Accuracy:0.7225</a:t>
            </a:r>
            <a:endParaRPr b="1" sz="3100">
              <a:solidFill>
                <a:schemeClr val="dk1"/>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Validation Loss:0.4900</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rPr b="1" lang="en-US" sz="3100" u="sng">
                <a:solidFill>
                  <a:srgbClr val="920A0A"/>
                </a:solidFill>
                <a:latin typeface="Open Sans"/>
                <a:ea typeface="Open Sans"/>
                <a:cs typeface="Open Sans"/>
                <a:sym typeface="Open Sans"/>
              </a:rPr>
              <a:t>Lstm with Sigmoid:</a:t>
            </a:r>
            <a:endParaRPr b="1" sz="3100" u="sng">
              <a:solidFill>
                <a:srgbClr val="920A0A"/>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Model Accuracy:0.7302</a:t>
            </a:r>
            <a:endParaRPr b="1" sz="3100">
              <a:solidFill>
                <a:schemeClr val="dk1"/>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Model Loss:0.4994</a:t>
            </a:r>
            <a:endParaRPr b="1" sz="3100">
              <a:solidFill>
                <a:schemeClr val="dk1"/>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Validation Accuracy:0.7371</a:t>
            </a:r>
            <a:endParaRPr b="1" sz="3100">
              <a:solidFill>
                <a:schemeClr val="dk1"/>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Validation Loss:0.4907</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79" name="Shape 179"/>
        <p:cNvGrpSpPr/>
        <p:nvPr/>
      </p:nvGrpSpPr>
      <p:grpSpPr>
        <a:xfrm>
          <a:off x="0" y="0"/>
          <a:ext cx="0" cy="0"/>
          <a:chOff x="0" y="0"/>
          <a:chExt cx="0" cy="0"/>
        </a:xfrm>
      </p:grpSpPr>
      <p:sp>
        <p:nvSpPr>
          <p:cNvPr id="180" name="Google Shape;180;g211c2ac9401a8a44_1"/>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181" name="Google Shape;181;g211c2ac9401a8a44_1"/>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82" name="Google Shape;182;g211c2ac9401a8a44_1"/>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83" name="Google Shape;183;g211c2ac9401a8a44_1"/>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84" name="Google Shape;184;g211c2ac9401a8a44_1"/>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85" name="Google Shape;185;g211c2ac9401a8a44_1"/>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86" name="Google Shape;186;g211c2ac9401a8a44_1"/>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87" name="Google Shape;187;g211c2ac9401a8a44_1"/>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88" name="Google Shape;188;g211c2ac9401a8a44_1"/>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89" name="Google Shape;189;g211c2ac9401a8a44_1"/>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90" name="Google Shape;190;g211c2ac9401a8a44_1"/>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91" name="Google Shape;191;g211c2ac9401a8a44_1"/>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92" name="Google Shape;192;g211c2ac9401a8a44_1"/>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93" name="Google Shape;193;g211c2ac9401a8a44_1"/>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94" name="Google Shape;194;g211c2ac9401a8a44_1"/>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95" name="Google Shape;195;g211c2ac9401a8a44_1"/>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196" name="Google Shape;196;g211c2ac9401a8a44_1"/>
          <p:cNvSpPr txBox="1"/>
          <p:nvPr/>
        </p:nvSpPr>
        <p:spPr>
          <a:xfrm>
            <a:off x="478075" y="1253388"/>
            <a:ext cx="16230600" cy="7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Problem </a:t>
            </a:r>
            <a:r>
              <a:rPr b="1" lang="en-US" sz="4800">
                <a:solidFill>
                  <a:srgbClr val="980000"/>
                </a:solidFill>
                <a:latin typeface="Open Sans"/>
                <a:ea typeface="Open Sans"/>
                <a:cs typeface="Open Sans"/>
                <a:sym typeface="Open Sans"/>
              </a:rPr>
              <a:t>Statement</a:t>
            </a:r>
            <a:r>
              <a:rPr b="1" lang="en-US" sz="4800">
                <a:solidFill>
                  <a:srgbClr val="980000"/>
                </a:solidFill>
                <a:latin typeface="Open Sans"/>
                <a:ea typeface="Open Sans"/>
                <a:cs typeface="Open Sans"/>
                <a:sym typeface="Open Sans"/>
              </a:rPr>
              <a:t>: </a:t>
            </a:r>
            <a:endParaRPr b="1" sz="4800">
              <a:solidFill>
                <a:srgbClr val="980000"/>
              </a:solidFill>
            </a:endParaRPr>
          </a:p>
        </p:txBody>
      </p:sp>
      <p:sp>
        <p:nvSpPr>
          <p:cNvPr id="197" name="Google Shape;197;g211c2ac9401a8a44_1"/>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198" name="Google Shape;198;g211c2ac9401a8a44_1"/>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199" name="Google Shape;199;g211c2ac9401a8a44_1"/>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200" name="Google Shape;200;g211c2ac9401a8a44_1"/>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201" name="Google Shape;201;g211c2ac9401a8a44_1"/>
          <p:cNvSpPr txBox="1"/>
          <p:nvPr/>
        </p:nvSpPr>
        <p:spPr>
          <a:xfrm>
            <a:off x="478075" y="2394200"/>
            <a:ext cx="17072100" cy="4646700"/>
          </a:xfrm>
          <a:prstGeom prst="rect">
            <a:avLst/>
          </a:prstGeom>
          <a:noFill/>
          <a:ln>
            <a:noFill/>
          </a:ln>
        </p:spPr>
        <p:txBody>
          <a:bodyPr anchorCtr="0" anchor="t" bIns="0" lIns="0" spcFirstLastPara="1" rIns="0" wrap="square" tIns="0">
            <a:spAutoFit/>
          </a:bodyPr>
          <a:lstStyle/>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Detection of fake,hate news that are widely spreading these days by people using social media platforms and other networks to share their views on many topics. </a:t>
            </a:r>
            <a:r>
              <a:rPr b="1" lang="en-US" sz="3100">
                <a:solidFill>
                  <a:schemeClr val="dk1"/>
                </a:solidFill>
                <a:latin typeface="Open Sans"/>
                <a:ea typeface="Open Sans"/>
                <a:cs typeface="Open Sans"/>
                <a:sym typeface="Open Sans"/>
              </a:rPr>
              <a:t>W</a:t>
            </a:r>
            <a:r>
              <a:rPr b="1" lang="en-US" sz="3100">
                <a:solidFill>
                  <a:schemeClr val="dk1"/>
                </a:solidFill>
                <a:latin typeface="Open Sans"/>
                <a:ea typeface="Open Sans"/>
                <a:cs typeface="Open Sans"/>
                <a:sym typeface="Open Sans"/>
              </a:rPr>
              <a:t>hile sharing their views,they includes fake,hate news to gather more attention towards it which effects many individuals or organizations.</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Because of huge data manual verification is difficult.So,we can use AI and DL models to overcome this difficulty.</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155" name="Shape 1155"/>
        <p:cNvGrpSpPr/>
        <p:nvPr/>
      </p:nvGrpSpPr>
      <p:grpSpPr>
        <a:xfrm>
          <a:off x="0" y="0"/>
          <a:ext cx="0" cy="0"/>
          <a:chOff x="0" y="0"/>
          <a:chExt cx="0" cy="0"/>
        </a:xfrm>
      </p:grpSpPr>
      <p:sp>
        <p:nvSpPr>
          <p:cNvPr id="1156" name="Google Shape;1156;g128209ce4e0_2_28"/>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1157" name="Google Shape;1157;g128209ce4e0_2_28"/>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158" name="Google Shape;1158;g128209ce4e0_2_28"/>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159" name="Google Shape;1159;g128209ce4e0_2_28"/>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160" name="Google Shape;1160;g128209ce4e0_2_28"/>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161" name="Google Shape;1161;g128209ce4e0_2_28"/>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162" name="Google Shape;1162;g128209ce4e0_2_28"/>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163" name="Google Shape;1163;g128209ce4e0_2_28"/>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164" name="Google Shape;1164;g128209ce4e0_2_28"/>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165" name="Google Shape;1165;g128209ce4e0_2_28"/>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166" name="Google Shape;1166;g128209ce4e0_2_28"/>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167" name="Google Shape;1167;g128209ce4e0_2_28"/>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168" name="Google Shape;1168;g128209ce4e0_2_28"/>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169" name="Google Shape;1169;g128209ce4e0_2_28"/>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170" name="Google Shape;1170;g128209ce4e0_2_28"/>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171" name="Google Shape;1171;g128209ce4e0_2_28"/>
          <p:cNvSpPr txBox="1"/>
          <p:nvPr/>
        </p:nvSpPr>
        <p:spPr>
          <a:xfrm>
            <a:off x="146674" y="205050"/>
            <a:ext cx="3344700" cy="5694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1172" name="Google Shape;1172;g128209ce4e0_2_28"/>
          <p:cNvSpPr txBox="1"/>
          <p:nvPr/>
        </p:nvSpPr>
        <p:spPr>
          <a:xfrm>
            <a:off x="478075" y="1047200"/>
            <a:ext cx="16230600" cy="7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 Bi-LSTM with Attention:</a:t>
            </a:r>
            <a:endParaRPr b="1" sz="4800">
              <a:solidFill>
                <a:srgbClr val="980000"/>
              </a:solidFill>
            </a:endParaRPr>
          </a:p>
        </p:txBody>
      </p:sp>
      <p:sp>
        <p:nvSpPr>
          <p:cNvPr id="1173" name="Google Shape;1173;g128209ce4e0_2_28"/>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1174" name="Google Shape;1174;g128209ce4e0_2_28"/>
          <p:cNvSpPr txBox="1"/>
          <p:nvPr/>
        </p:nvSpPr>
        <p:spPr>
          <a:xfrm>
            <a:off x="266300" y="9656300"/>
            <a:ext cx="33447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1175" name="Google Shape;1175;g128209ce4e0_2_28"/>
          <p:cNvSpPr txBox="1"/>
          <p:nvPr/>
        </p:nvSpPr>
        <p:spPr>
          <a:xfrm>
            <a:off x="17032263" y="205050"/>
            <a:ext cx="11304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1176" name="Google Shape;1176;g128209ce4e0_2_28"/>
          <p:cNvSpPr txBox="1"/>
          <p:nvPr/>
        </p:nvSpPr>
        <p:spPr>
          <a:xfrm flipH="1" rot="435">
            <a:off x="15710808" y="9656460"/>
            <a:ext cx="23685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1177" name="Google Shape;1177;g128209ce4e0_2_28"/>
          <p:cNvSpPr txBox="1"/>
          <p:nvPr/>
        </p:nvSpPr>
        <p:spPr>
          <a:xfrm>
            <a:off x="478075" y="1996250"/>
            <a:ext cx="9940800" cy="6405000"/>
          </a:xfrm>
          <a:prstGeom prst="rect">
            <a:avLst/>
          </a:prstGeom>
          <a:noFill/>
          <a:ln>
            <a:noFill/>
          </a:ln>
        </p:spPr>
        <p:txBody>
          <a:bodyPr anchorCtr="0" anchor="t" bIns="0" lIns="0" spcFirstLastPara="1" rIns="0" wrap="square" tIns="0">
            <a:spAutoFit/>
          </a:bodyPr>
          <a:lstStyle/>
          <a:p>
            <a:pPr indent="-482600" lvl="0" marL="457200" rtl="0" algn="l">
              <a:spcBef>
                <a:spcPts val="0"/>
              </a:spcBef>
              <a:spcAft>
                <a:spcPts val="0"/>
              </a:spcAft>
              <a:buClr>
                <a:schemeClr val="dk1"/>
              </a:buClr>
              <a:buSzPts val="4000"/>
              <a:buFont typeface="Calibri"/>
              <a:buChar char="●"/>
            </a:pPr>
            <a:r>
              <a:rPr lang="en-US" sz="4000">
                <a:solidFill>
                  <a:schemeClr val="dk1"/>
                </a:solidFill>
                <a:latin typeface="Calibri"/>
                <a:ea typeface="Calibri"/>
                <a:cs typeface="Calibri"/>
                <a:sym typeface="Calibri"/>
              </a:rPr>
              <a:t>BiLSTM is simply bidirectional LSTM, which means the signal propagates backward as well as forward in time.</a:t>
            </a:r>
            <a:endParaRPr b="1" sz="3150">
              <a:solidFill>
                <a:schemeClr val="dk1"/>
              </a:solidFill>
              <a:highlight>
                <a:schemeClr val="lt1"/>
              </a:highlight>
            </a:endParaRPr>
          </a:p>
          <a:p>
            <a:pPr indent="-428625" lvl="0" marL="457200" rtl="0" algn="just">
              <a:lnSpc>
                <a:spcPct val="140007"/>
              </a:lnSpc>
              <a:spcBef>
                <a:spcPts val="0"/>
              </a:spcBef>
              <a:spcAft>
                <a:spcPts val="0"/>
              </a:spcAft>
              <a:buClr>
                <a:srgbClr val="980000"/>
              </a:buClr>
              <a:buSzPts val="3150"/>
              <a:buChar char="●"/>
            </a:pPr>
            <a:r>
              <a:rPr b="1" lang="en-US" sz="3150">
                <a:solidFill>
                  <a:srgbClr val="980000"/>
                </a:solidFill>
                <a:highlight>
                  <a:schemeClr val="lt1"/>
                </a:highlight>
              </a:rPr>
              <a:t>Steps:</a:t>
            </a:r>
            <a:endParaRPr b="1" sz="3150">
              <a:solidFill>
                <a:srgbClr val="980000"/>
              </a:solidFill>
              <a:highlight>
                <a:schemeClr val="lt1"/>
              </a:highlight>
            </a:endParaRPr>
          </a:p>
          <a:p>
            <a:pPr indent="-428625" lvl="0" marL="457200" rtl="0" algn="just">
              <a:lnSpc>
                <a:spcPct val="140007"/>
              </a:lnSpc>
              <a:spcBef>
                <a:spcPts val="0"/>
              </a:spcBef>
              <a:spcAft>
                <a:spcPts val="0"/>
              </a:spcAft>
              <a:buClr>
                <a:schemeClr val="dk1"/>
              </a:buClr>
              <a:buSzPts val="3150"/>
              <a:buChar char="●"/>
            </a:pPr>
            <a:r>
              <a:rPr b="1" lang="en-US" sz="3150">
                <a:solidFill>
                  <a:schemeClr val="dk1"/>
                </a:solidFill>
                <a:highlight>
                  <a:schemeClr val="lt1"/>
                </a:highlight>
              </a:rPr>
              <a:t>Clean the data</a:t>
            </a:r>
            <a:endParaRPr b="1" sz="3150">
              <a:solidFill>
                <a:schemeClr val="dk1"/>
              </a:solidFill>
              <a:highlight>
                <a:schemeClr val="lt1"/>
              </a:highlight>
            </a:endParaRPr>
          </a:p>
          <a:p>
            <a:pPr indent="-428625" lvl="0" marL="457200" rtl="0" algn="just">
              <a:lnSpc>
                <a:spcPct val="140007"/>
              </a:lnSpc>
              <a:spcBef>
                <a:spcPts val="0"/>
              </a:spcBef>
              <a:spcAft>
                <a:spcPts val="0"/>
              </a:spcAft>
              <a:buClr>
                <a:schemeClr val="dk1"/>
              </a:buClr>
              <a:buSzPts val="3150"/>
              <a:buChar char="●"/>
            </a:pPr>
            <a:r>
              <a:rPr b="1" lang="en-US" sz="3150">
                <a:solidFill>
                  <a:schemeClr val="dk1"/>
                </a:solidFill>
                <a:highlight>
                  <a:schemeClr val="lt1"/>
                </a:highlight>
              </a:rPr>
              <a:t>Get Embeddings</a:t>
            </a:r>
            <a:endParaRPr b="1" sz="3150">
              <a:solidFill>
                <a:schemeClr val="dk1"/>
              </a:solidFill>
              <a:highlight>
                <a:schemeClr val="lt1"/>
              </a:highlight>
            </a:endParaRPr>
          </a:p>
          <a:p>
            <a:pPr indent="457200" lvl="0" marL="0" rtl="0" algn="just">
              <a:lnSpc>
                <a:spcPct val="140007"/>
              </a:lnSpc>
              <a:spcBef>
                <a:spcPts val="0"/>
              </a:spcBef>
              <a:spcAft>
                <a:spcPts val="0"/>
              </a:spcAft>
              <a:buNone/>
            </a:pPr>
            <a:r>
              <a:rPr b="1" lang="en-US" sz="3150">
                <a:solidFill>
                  <a:schemeClr val="dk1"/>
                </a:solidFill>
                <a:highlight>
                  <a:schemeClr val="lt1"/>
                </a:highlight>
              </a:rPr>
              <a:t>We split the data </a:t>
            </a:r>
            <a:endParaRPr b="1" sz="3150">
              <a:solidFill>
                <a:schemeClr val="dk1"/>
              </a:solidFill>
              <a:highlight>
                <a:schemeClr val="lt1"/>
              </a:highlight>
            </a:endParaRPr>
          </a:p>
          <a:p>
            <a:pPr indent="0" lvl="0" marL="457200" rtl="0" algn="just">
              <a:lnSpc>
                <a:spcPct val="140007"/>
              </a:lnSpc>
              <a:spcBef>
                <a:spcPts val="0"/>
              </a:spcBef>
              <a:spcAft>
                <a:spcPts val="0"/>
              </a:spcAft>
              <a:buNone/>
            </a:pPr>
            <a:r>
              <a:rPr b="1" lang="en-US" sz="3150">
                <a:solidFill>
                  <a:srgbClr val="980000"/>
                </a:solidFill>
                <a:highlight>
                  <a:schemeClr val="lt1"/>
                </a:highlight>
              </a:rPr>
              <a:t>	</a:t>
            </a:r>
            <a:r>
              <a:rPr b="1" lang="en-US" sz="3150">
                <a:solidFill>
                  <a:schemeClr val="dk1"/>
                </a:solidFill>
                <a:highlight>
                  <a:schemeClr val="lt1"/>
                </a:highlight>
              </a:rPr>
              <a:t>Train:90% , Test:10%</a:t>
            </a:r>
            <a:endParaRPr b="1" sz="3150">
              <a:solidFill>
                <a:schemeClr val="dk1"/>
              </a:solidFill>
              <a:highlight>
                <a:schemeClr val="lt1"/>
              </a:highlight>
            </a:endParaRPr>
          </a:p>
          <a:p>
            <a:pPr indent="-428625" lvl="0" marL="457200" rtl="0" algn="just">
              <a:lnSpc>
                <a:spcPct val="140007"/>
              </a:lnSpc>
              <a:spcBef>
                <a:spcPts val="0"/>
              </a:spcBef>
              <a:spcAft>
                <a:spcPts val="0"/>
              </a:spcAft>
              <a:buClr>
                <a:schemeClr val="dk1"/>
              </a:buClr>
              <a:buSzPts val="3150"/>
              <a:buChar char="●"/>
            </a:pPr>
            <a:r>
              <a:rPr b="1" lang="en-US" sz="3150">
                <a:solidFill>
                  <a:schemeClr val="dk1"/>
                </a:solidFill>
                <a:highlight>
                  <a:schemeClr val="lt1"/>
                </a:highlight>
              </a:rPr>
              <a:t>Train the model(Epochs:22,Softmax)</a:t>
            </a:r>
            <a:endParaRPr b="1" sz="3150">
              <a:solidFill>
                <a:schemeClr val="dk1"/>
              </a:solidFill>
              <a:highlight>
                <a:schemeClr val="lt1"/>
              </a:highlight>
            </a:endParaRPr>
          </a:p>
          <a:p>
            <a:pPr indent="-428625" lvl="0" marL="457200" rtl="0" algn="just">
              <a:lnSpc>
                <a:spcPct val="140007"/>
              </a:lnSpc>
              <a:spcBef>
                <a:spcPts val="0"/>
              </a:spcBef>
              <a:spcAft>
                <a:spcPts val="0"/>
              </a:spcAft>
              <a:buClr>
                <a:schemeClr val="dk1"/>
              </a:buClr>
              <a:buSzPts val="3150"/>
              <a:buChar char="●"/>
            </a:pPr>
            <a:r>
              <a:rPr b="1" lang="en-US" sz="3150">
                <a:solidFill>
                  <a:schemeClr val="dk1"/>
                </a:solidFill>
                <a:highlight>
                  <a:schemeClr val="lt1"/>
                </a:highlight>
              </a:rPr>
              <a:t>Test the model</a:t>
            </a:r>
            <a:endParaRPr b="1" sz="3100">
              <a:solidFill>
                <a:schemeClr val="dk1"/>
              </a:solidFill>
              <a:latin typeface="Open Sans"/>
              <a:ea typeface="Open Sans"/>
              <a:cs typeface="Open Sans"/>
              <a:sym typeface="Open Sans"/>
            </a:endParaRPr>
          </a:p>
        </p:txBody>
      </p:sp>
      <p:pic>
        <p:nvPicPr>
          <p:cNvPr id="1178" name="Google Shape;1178;g128209ce4e0_2_28"/>
          <p:cNvPicPr preferRelativeResize="0"/>
          <p:nvPr/>
        </p:nvPicPr>
        <p:blipFill>
          <a:blip r:embed="rId17">
            <a:alphaModFix/>
          </a:blip>
          <a:stretch>
            <a:fillRect/>
          </a:stretch>
        </p:blipFill>
        <p:spPr>
          <a:xfrm>
            <a:off x="10849825" y="1679675"/>
            <a:ext cx="6182450" cy="750514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182" name="Shape 1182"/>
        <p:cNvGrpSpPr/>
        <p:nvPr/>
      </p:nvGrpSpPr>
      <p:grpSpPr>
        <a:xfrm>
          <a:off x="0" y="0"/>
          <a:ext cx="0" cy="0"/>
          <a:chOff x="0" y="0"/>
          <a:chExt cx="0" cy="0"/>
        </a:xfrm>
      </p:grpSpPr>
      <p:sp>
        <p:nvSpPr>
          <p:cNvPr id="1183" name="Google Shape;1183;g128209ce4e0_2_216"/>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1184" name="Google Shape;1184;g128209ce4e0_2_216"/>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185" name="Google Shape;1185;g128209ce4e0_2_216"/>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186" name="Google Shape;1186;g128209ce4e0_2_216"/>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187" name="Google Shape;1187;g128209ce4e0_2_216"/>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188" name="Google Shape;1188;g128209ce4e0_2_216"/>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189" name="Google Shape;1189;g128209ce4e0_2_216"/>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190" name="Google Shape;1190;g128209ce4e0_2_216"/>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191" name="Google Shape;1191;g128209ce4e0_2_216"/>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192" name="Google Shape;1192;g128209ce4e0_2_216"/>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193" name="Google Shape;1193;g128209ce4e0_2_216"/>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194" name="Google Shape;1194;g128209ce4e0_2_216"/>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195" name="Google Shape;1195;g128209ce4e0_2_216"/>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196" name="Google Shape;1196;g128209ce4e0_2_216"/>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197" name="Google Shape;1197;g128209ce4e0_2_216"/>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198" name="Google Shape;1198;g128209ce4e0_2_216"/>
          <p:cNvSpPr txBox="1"/>
          <p:nvPr/>
        </p:nvSpPr>
        <p:spPr>
          <a:xfrm>
            <a:off x="146674" y="205050"/>
            <a:ext cx="3344700" cy="5694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1199" name="Google Shape;1199;g128209ce4e0_2_216"/>
          <p:cNvSpPr txBox="1"/>
          <p:nvPr/>
        </p:nvSpPr>
        <p:spPr>
          <a:xfrm>
            <a:off x="478075" y="1253388"/>
            <a:ext cx="16230600" cy="7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Output:</a:t>
            </a:r>
            <a:endParaRPr b="1" sz="4800">
              <a:solidFill>
                <a:srgbClr val="980000"/>
              </a:solidFill>
            </a:endParaRPr>
          </a:p>
        </p:txBody>
      </p:sp>
      <p:sp>
        <p:nvSpPr>
          <p:cNvPr id="1200" name="Google Shape;1200;g128209ce4e0_2_216"/>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1201" name="Google Shape;1201;g128209ce4e0_2_216"/>
          <p:cNvSpPr txBox="1"/>
          <p:nvPr/>
        </p:nvSpPr>
        <p:spPr>
          <a:xfrm>
            <a:off x="266300" y="9656300"/>
            <a:ext cx="33447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1202" name="Google Shape;1202;g128209ce4e0_2_216"/>
          <p:cNvSpPr txBox="1"/>
          <p:nvPr/>
        </p:nvSpPr>
        <p:spPr>
          <a:xfrm>
            <a:off x="17032263" y="205050"/>
            <a:ext cx="11304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1203" name="Google Shape;1203;g128209ce4e0_2_216"/>
          <p:cNvSpPr txBox="1"/>
          <p:nvPr/>
        </p:nvSpPr>
        <p:spPr>
          <a:xfrm flipH="1" rot="435">
            <a:off x="15710808" y="9656460"/>
            <a:ext cx="23685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1204" name="Google Shape;1204;g128209ce4e0_2_216"/>
          <p:cNvSpPr txBox="1"/>
          <p:nvPr/>
        </p:nvSpPr>
        <p:spPr>
          <a:xfrm>
            <a:off x="478075" y="2394200"/>
            <a:ext cx="17034300" cy="10498200"/>
          </a:xfrm>
          <a:prstGeom prst="rect">
            <a:avLst/>
          </a:prstGeom>
          <a:noFill/>
          <a:ln>
            <a:noFill/>
          </a:ln>
        </p:spPr>
        <p:txBody>
          <a:bodyPr anchorCtr="0" anchor="t" bIns="0" lIns="0" spcFirstLastPara="1" rIns="0" wrap="square" tIns="0">
            <a:spAutoFit/>
          </a:bodyPr>
          <a:lstStyle/>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Predicted Probabilities of sentence belonging to one of the 8 possibilities as shown below :(0,0,0)(0,0,1),(0,1,0),(0,1,1),(1,0,0),(1,0,1),(1,1,0),(1,1,1) :</a:t>
            </a:r>
            <a:endParaRPr b="1" sz="3100">
              <a:solidFill>
                <a:schemeClr val="dk1"/>
              </a:solidFill>
              <a:latin typeface="Open Sans"/>
              <a:ea typeface="Open Sans"/>
              <a:cs typeface="Open Sans"/>
              <a:sym typeface="Open Sans"/>
            </a:endParaRPr>
          </a:p>
          <a:p>
            <a:pPr indent="0" lvl="0" marL="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0" rtl="0" algn="l">
              <a:lnSpc>
                <a:spcPct val="140007"/>
              </a:lnSpc>
              <a:spcBef>
                <a:spcPts val="0"/>
              </a:spcBef>
              <a:spcAft>
                <a:spcPts val="0"/>
              </a:spcAft>
              <a:buNone/>
            </a:pPr>
            <a:r>
              <a:rPr b="1" lang="en-US" sz="3100">
                <a:solidFill>
                  <a:schemeClr val="dk1"/>
                </a:solidFill>
                <a:latin typeface="Open Sans"/>
                <a:ea typeface="Open Sans"/>
                <a:cs typeface="Open Sans"/>
                <a:sym typeface="Open Sans"/>
              </a:rPr>
              <a:t>	</a:t>
            </a:r>
            <a:endParaRPr b="1" sz="3100">
              <a:solidFill>
                <a:schemeClr val="dk1"/>
              </a:solidFill>
              <a:latin typeface="Open Sans"/>
              <a:ea typeface="Open Sans"/>
              <a:cs typeface="Open Sans"/>
              <a:sym typeface="Open Sans"/>
            </a:endParaRPr>
          </a:p>
          <a:p>
            <a:pPr indent="0" lvl="0" marL="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As we should do multilabel classification So, at each index:</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rPr b="1" lang="en-US" sz="3100">
                <a:solidFill>
                  <a:schemeClr val="dk1"/>
                </a:solidFill>
                <a:latin typeface="Open Sans"/>
                <a:ea typeface="Open Sans"/>
                <a:cs typeface="Open Sans"/>
                <a:sym typeface="Open Sans"/>
              </a:rPr>
              <a:t>if probability&lt;0.5 then labeled as: 0 </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rPr b="1" lang="en-US" sz="3100">
                <a:solidFill>
                  <a:schemeClr val="dk1"/>
                </a:solidFill>
                <a:latin typeface="Open Sans"/>
                <a:ea typeface="Open Sans"/>
                <a:cs typeface="Open Sans"/>
                <a:sym typeface="Open Sans"/>
              </a:rPr>
              <a:t>else labeled as : 1</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rPr b="1" lang="en-US" sz="3100">
                <a:solidFill>
                  <a:schemeClr val="dk1"/>
                </a:solidFill>
                <a:latin typeface="Open Sans"/>
                <a:ea typeface="Open Sans"/>
                <a:cs typeface="Open Sans"/>
                <a:sym typeface="Open Sans"/>
              </a:rPr>
              <a:t>Ex: [0.761,0.476,0.03792] = [1,0,0]</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pic>
        <p:nvPicPr>
          <p:cNvPr id="1205" name="Google Shape;1205;g128209ce4e0_2_216"/>
          <p:cNvPicPr preferRelativeResize="0"/>
          <p:nvPr/>
        </p:nvPicPr>
        <p:blipFill>
          <a:blip r:embed="rId17">
            <a:alphaModFix/>
          </a:blip>
          <a:stretch>
            <a:fillRect/>
          </a:stretch>
        </p:blipFill>
        <p:spPr>
          <a:xfrm>
            <a:off x="4467225" y="3819525"/>
            <a:ext cx="9353550" cy="2580000"/>
          </a:xfrm>
          <a:prstGeom prst="rect">
            <a:avLst/>
          </a:prstGeom>
          <a:noFill/>
          <a:ln>
            <a:noFill/>
          </a:ln>
        </p:spPr>
      </p:pic>
      <p:pic>
        <p:nvPicPr>
          <p:cNvPr id="1206" name="Google Shape;1206;g128209ce4e0_2_216"/>
          <p:cNvPicPr preferRelativeResize="0"/>
          <p:nvPr/>
        </p:nvPicPr>
        <p:blipFill>
          <a:blip r:embed="rId18">
            <a:alphaModFix/>
          </a:blip>
          <a:stretch>
            <a:fillRect/>
          </a:stretch>
        </p:blipFill>
        <p:spPr>
          <a:xfrm>
            <a:off x="9399050" y="7112375"/>
            <a:ext cx="3344700" cy="2406050"/>
          </a:xfrm>
          <a:prstGeom prst="rect">
            <a:avLst/>
          </a:prstGeom>
          <a:noFill/>
          <a:ln>
            <a:noFill/>
          </a:ln>
        </p:spPr>
      </p:pic>
      <p:pic>
        <p:nvPicPr>
          <p:cNvPr id="1207" name="Google Shape;1207;g128209ce4e0_2_216"/>
          <p:cNvPicPr preferRelativeResize="0"/>
          <p:nvPr/>
        </p:nvPicPr>
        <p:blipFill>
          <a:blip r:embed="rId19">
            <a:alphaModFix/>
          </a:blip>
          <a:stretch>
            <a:fillRect/>
          </a:stretch>
        </p:blipFill>
        <p:spPr>
          <a:xfrm>
            <a:off x="13960925" y="6592650"/>
            <a:ext cx="2948475" cy="28045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211" name="Shape 1211"/>
        <p:cNvGrpSpPr/>
        <p:nvPr/>
      </p:nvGrpSpPr>
      <p:grpSpPr>
        <a:xfrm>
          <a:off x="0" y="0"/>
          <a:ext cx="0" cy="0"/>
          <a:chOff x="0" y="0"/>
          <a:chExt cx="0" cy="0"/>
        </a:xfrm>
      </p:grpSpPr>
      <p:sp>
        <p:nvSpPr>
          <p:cNvPr id="1212" name="Google Shape;1212;g128209ce4e0_2_191"/>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1213" name="Google Shape;1213;g128209ce4e0_2_191"/>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214" name="Google Shape;1214;g128209ce4e0_2_191"/>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215" name="Google Shape;1215;g128209ce4e0_2_191"/>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216" name="Google Shape;1216;g128209ce4e0_2_191"/>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217" name="Google Shape;1217;g128209ce4e0_2_191"/>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218" name="Google Shape;1218;g128209ce4e0_2_191"/>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219" name="Google Shape;1219;g128209ce4e0_2_191"/>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220" name="Google Shape;1220;g128209ce4e0_2_191"/>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221" name="Google Shape;1221;g128209ce4e0_2_191"/>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222" name="Google Shape;1222;g128209ce4e0_2_191"/>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223" name="Google Shape;1223;g128209ce4e0_2_191"/>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224" name="Google Shape;1224;g128209ce4e0_2_191"/>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225" name="Google Shape;1225;g128209ce4e0_2_191"/>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226" name="Google Shape;1226;g128209ce4e0_2_191"/>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227" name="Google Shape;1227;g128209ce4e0_2_191"/>
          <p:cNvSpPr txBox="1"/>
          <p:nvPr/>
        </p:nvSpPr>
        <p:spPr>
          <a:xfrm>
            <a:off x="146674" y="205050"/>
            <a:ext cx="3344700" cy="5694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1228" name="Google Shape;1228;g128209ce4e0_2_191"/>
          <p:cNvSpPr txBox="1"/>
          <p:nvPr/>
        </p:nvSpPr>
        <p:spPr>
          <a:xfrm>
            <a:off x="478075" y="1253388"/>
            <a:ext cx="16230600" cy="7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rPr>
              <a:t>Results:</a:t>
            </a:r>
            <a:endParaRPr b="1" sz="4800">
              <a:solidFill>
                <a:srgbClr val="980000"/>
              </a:solidFill>
            </a:endParaRPr>
          </a:p>
        </p:txBody>
      </p:sp>
      <p:sp>
        <p:nvSpPr>
          <p:cNvPr id="1229" name="Google Shape;1229;g128209ce4e0_2_191"/>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1230" name="Google Shape;1230;g128209ce4e0_2_191"/>
          <p:cNvSpPr txBox="1"/>
          <p:nvPr/>
        </p:nvSpPr>
        <p:spPr>
          <a:xfrm>
            <a:off x="266300" y="9656300"/>
            <a:ext cx="33447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1231" name="Google Shape;1231;g128209ce4e0_2_191"/>
          <p:cNvSpPr txBox="1"/>
          <p:nvPr/>
        </p:nvSpPr>
        <p:spPr>
          <a:xfrm>
            <a:off x="17032263" y="205050"/>
            <a:ext cx="11304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1232" name="Google Shape;1232;g128209ce4e0_2_191"/>
          <p:cNvSpPr txBox="1"/>
          <p:nvPr/>
        </p:nvSpPr>
        <p:spPr>
          <a:xfrm flipH="1" rot="435">
            <a:off x="15710808" y="9656460"/>
            <a:ext cx="23685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1233" name="Google Shape;1233;g128209ce4e0_2_191"/>
          <p:cNvSpPr txBox="1"/>
          <p:nvPr/>
        </p:nvSpPr>
        <p:spPr>
          <a:xfrm>
            <a:off x="478075" y="1992300"/>
            <a:ext cx="7645500" cy="7157700"/>
          </a:xfrm>
          <a:prstGeom prst="rect">
            <a:avLst/>
          </a:prstGeom>
          <a:noFill/>
          <a:ln>
            <a:noFill/>
          </a:ln>
        </p:spPr>
        <p:txBody>
          <a:bodyPr anchorCtr="0" anchor="t" bIns="0" lIns="0" spcFirstLastPara="1" rIns="0" wrap="square" tIns="0">
            <a:spAutoFit/>
          </a:bodyPr>
          <a:lstStyle/>
          <a:p>
            <a:pPr indent="0" lvl="0" marL="457200" rtl="0" algn="l">
              <a:lnSpc>
                <a:spcPct val="140007"/>
              </a:lnSpc>
              <a:spcBef>
                <a:spcPts val="0"/>
              </a:spcBef>
              <a:spcAft>
                <a:spcPts val="0"/>
              </a:spcAft>
              <a:buClr>
                <a:schemeClr val="dk1"/>
              </a:buClr>
              <a:buSzPts val="1100"/>
              <a:buFont typeface="Arial"/>
              <a:buNone/>
            </a:pPr>
            <a:r>
              <a:rPr b="1" lang="en-US" sz="3100" u="sng">
                <a:solidFill>
                  <a:srgbClr val="920A0A"/>
                </a:solidFill>
                <a:latin typeface="Open Sans"/>
                <a:ea typeface="Open Sans"/>
                <a:cs typeface="Open Sans"/>
                <a:sym typeface="Open Sans"/>
              </a:rPr>
              <a:t>Bi-</a:t>
            </a:r>
            <a:r>
              <a:rPr b="1" lang="en-US" sz="3100" u="sng">
                <a:solidFill>
                  <a:srgbClr val="920A0A"/>
                </a:solidFill>
                <a:latin typeface="Open Sans"/>
                <a:ea typeface="Open Sans"/>
                <a:cs typeface="Open Sans"/>
                <a:sym typeface="Open Sans"/>
              </a:rPr>
              <a:t>Lstm Attention with SoftMax:</a:t>
            </a:r>
            <a:endParaRPr b="1" sz="3100" u="sng">
              <a:solidFill>
                <a:srgbClr val="920A0A"/>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Model Accuracy:0.7286</a:t>
            </a:r>
            <a:endParaRPr b="1" sz="3100">
              <a:solidFill>
                <a:schemeClr val="dk1"/>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Model Loss:0.4941</a:t>
            </a:r>
            <a:endParaRPr b="1" sz="3100">
              <a:solidFill>
                <a:schemeClr val="dk1"/>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Validation Accuracy:0.7146</a:t>
            </a:r>
            <a:endParaRPr b="1" sz="3100">
              <a:solidFill>
                <a:schemeClr val="dk1"/>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Validation Loss:0.4880</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Clr>
                <a:schemeClr val="dk1"/>
              </a:buClr>
              <a:buSzPts val="1100"/>
              <a:buFont typeface="Arial"/>
              <a:buNone/>
            </a:pPr>
            <a:r>
              <a:rPr b="1" lang="en-US" sz="3100" u="sng">
                <a:solidFill>
                  <a:srgbClr val="920A0A"/>
                </a:solidFill>
                <a:latin typeface="Open Sans"/>
                <a:ea typeface="Open Sans"/>
                <a:cs typeface="Open Sans"/>
                <a:sym typeface="Open Sans"/>
              </a:rPr>
              <a:t>Bi-Lstm Attention with Sigmoid:</a:t>
            </a:r>
            <a:endParaRPr b="1" sz="3100" u="sng">
              <a:solidFill>
                <a:srgbClr val="920A0A"/>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Model Accuracy:0.7295</a:t>
            </a:r>
            <a:endParaRPr b="1" sz="3100">
              <a:solidFill>
                <a:schemeClr val="dk1"/>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Model Loss:0.4949</a:t>
            </a:r>
            <a:endParaRPr b="1" sz="3100">
              <a:solidFill>
                <a:schemeClr val="dk1"/>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Validation Accuracy:0.7331</a:t>
            </a:r>
            <a:endParaRPr b="1" sz="3100">
              <a:solidFill>
                <a:schemeClr val="dk1"/>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Validation Loss:0.4877</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237" name="Shape 1237"/>
        <p:cNvGrpSpPr/>
        <p:nvPr/>
      </p:nvGrpSpPr>
      <p:grpSpPr>
        <a:xfrm>
          <a:off x="0" y="0"/>
          <a:ext cx="0" cy="0"/>
          <a:chOff x="0" y="0"/>
          <a:chExt cx="0" cy="0"/>
        </a:xfrm>
      </p:grpSpPr>
      <p:sp>
        <p:nvSpPr>
          <p:cNvPr id="1238" name="Google Shape;1238;g128209ce4e0_2_166"/>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1239" name="Google Shape;1239;g128209ce4e0_2_166"/>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240" name="Google Shape;1240;g128209ce4e0_2_166"/>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241" name="Google Shape;1241;g128209ce4e0_2_166"/>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242" name="Google Shape;1242;g128209ce4e0_2_166"/>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243" name="Google Shape;1243;g128209ce4e0_2_166"/>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244" name="Google Shape;1244;g128209ce4e0_2_166"/>
          <p:cNvPicPr preferRelativeResize="0"/>
          <p:nvPr/>
        </p:nvPicPr>
        <p:blipFill rotWithShape="1">
          <a:blip r:embed="rId8">
            <a:alphaModFix amt="8000"/>
          </a:blip>
          <a:srcRect b="0" l="0" r="0" t="0"/>
          <a:stretch/>
        </p:blipFill>
        <p:spPr>
          <a:xfrm rot="-1311579">
            <a:off x="2127688" y="3983310"/>
            <a:ext cx="6334887" cy="5678360"/>
          </a:xfrm>
          <a:prstGeom prst="rect">
            <a:avLst/>
          </a:prstGeom>
          <a:noFill/>
          <a:ln>
            <a:noFill/>
          </a:ln>
        </p:spPr>
      </p:pic>
      <p:pic>
        <p:nvPicPr>
          <p:cNvPr id="1245" name="Google Shape;1245;g128209ce4e0_2_166"/>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246" name="Google Shape;1246;g128209ce4e0_2_166"/>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247" name="Google Shape;1247;g128209ce4e0_2_166"/>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248" name="Google Shape;1248;g128209ce4e0_2_166"/>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249" name="Google Shape;1249;g128209ce4e0_2_166"/>
          <p:cNvPicPr preferRelativeResize="0"/>
          <p:nvPr/>
        </p:nvPicPr>
        <p:blipFill rotWithShape="1">
          <a:blip r:embed="rId13">
            <a:alphaModFix amt="9000"/>
          </a:blip>
          <a:srcRect b="0" l="0" r="0" t="0"/>
          <a:stretch/>
        </p:blipFill>
        <p:spPr>
          <a:xfrm rot="-316539">
            <a:off x="4735895" y="2463064"/>
            <a:ext cx="1880816" cy="1331618"/>
          </a:xfrm>
          <a:prstGeom prst="rect">
            <a:avLst/>
          </a:prstGeom>
          <a:noFill/>
          <a:ln>
            <a:noFill/>
          </a:ln>
        </p:spPr>
      </p:pic>
      <p:pic>
        <p:nvPicPr>
          <p:cNvPr id="1250" name="Google Shape;1250;g128209ce4e0_2_166"/>
          <p:cNvPicPr preferRelativeResize="0"/>
          <p:nvPr/>
        </p:nvPicPr>
        <p:blipFill rotWithShape="1">
          <a:blip r:embed="rId14">
            <a:alphaModFix amt="6000"/>
          </a:blip>
          <a:srcRect b="0" l="0" r="0" t="0"/>
          <a:stretch/>
        </p:blipFill>
        <p:spPr>
          <a:xfrm rot="-690261">
            <a:off x="14495093" y="6511363"/>
            <a:ext cx="2579932" cy="2107788"/>
          </a:xfrm>
          <a:prstGeom prst="rect">
            <a:avLst/>
          </a:prstGeom>
          <a:noFill/>
          <a:ln>
            <a:noFill/>
          </a:ln>
        </p:spPr>
      </p:pic>
      <p:pic>
        <p:nvPicPr>
          <p:cNvPr id="1251" name="Google Shape;1251;g128209ce4e0_2_166"/>
          <p:cNvPicPr preferRelativeResize="0"/>
          <p:nvPr/>
        </p:nvPicPr>
        <p:blipFill rotWithShape="1">
          <a:blip r:embed="rId15">
            <a:alphaModFix amt="12000"/>
          </a:blip>
          <a:srcRect b="25507" l="0" r="0" t="14812"/>
          <a:stretch/>
        </p:blipFill>
        <p:spPr>
          <a:xfrm rot="624600">
            <a:off x="8462515" y="2689357"/>
            <a:ext cx="2891173" cy="1345651"/>
          </a:xfrm>
          <a:prstGeom prst="rect">
            <a:avLst/>
          </a:prstGeom>
          <a:noFill/>
          <a:ln>
            <a:noFill/>
          </a:ln>
        </p:spPr>
      </p:pic>
      <p:sp>
        <p:nvSpPr>
          <p:cNvPr id="1252" name="Google Shape;1252;g128209ce4e0_2_166"/>
          <p:cNvSpPr txBox="1"/>
          <p:nvPr/>
        </p:nvSpPr>
        <p:spPr>
          <a:xfrm>
            <a:off x="146674" y="205050"/>
            <a:ext cx="3344700" cy="5694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1253" name="Google Shape;1253;g128209ce4e0_2_166"/>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1254" name="Google Shape;1254;g128209ce4e0_2_166"/>
          <p:cNvSpPr txBox="1"/>
          <p:nvPr/>
        </p:nvSpPr>
        <p:spPr>
          <a:xfrm>
            <a:off x="266300" y="9656300"/>
            <a:ext cx="33447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1255" name="Google Shape;1255;g128209ce4e0_2_166"/>
          <p:cNvSpPr txBox="1"/>
          <p:nvPr/>
        </p:nvSpPr>
        <p:spPr>
          <a:xfrm>
            <a:off x="17032263" y="205050"/>
            <a:ext cx="11304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1256" name="Google Shape;1256;g128209ce4e0_2_166"/>
          <p:cNvSpPr txBox="1"/>
          <p:nvPr/>
        </p:nvSpPr>
        <p:spPr>
          <a:xfrm flipH="1" rot="435">
            <a:off x="15710808" y="9656460"/>
            <a:ext cx="23685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1257" name="Google Shape;1257;g128209ce4e0_2_166"/>
          <p:cNvSpPr txBox="1"/>
          <p:nvPr/>
        </p:nvSpPr>
        <p:spPr>
          <a:xfrm>
            <a:off x="640200" y="4334275"/>
            <a:ext cx="17007600" cy="1145100"/>
          </a:xfrm>
          <a:prstGeom prst="rect">
            <a:avLst/>
          </a:prstGeom>
          <a:noFill/>
          <a:ln>
            <a:noFill/>
          </a:ln>
        </p:spPr>
        <p:txBody>
          <a:bodyPr anchorCtr="0" anchor="t" bIns="0" lIns="0" spcFirstLastPara="1" rIns="0" wrap="square" tIns="0">
            <a:spAutoFit/>
          </a:bodyPr>
          <a:lstStyle/>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RoBERTa stands for Robustly Optimized BERT Pre-training Approach. </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sp>
        <p:nvSpPr>
          <p:cNvPr id="1258" name="Google Shape;1258;g128209ce4e0_2_166"/>
          <p:cNvSpPr txBox="1"/>
          <p:nvPr/>
        </p:nvSpPr>
        <p:spPr>
          <a:xfrm>
            <a:off x="639475" y="5413025"/>
            <a:ext cx="12969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800">
                <a:solidFill>
                  <a:srgbClr val="980000"/>
                </a:solidFill>
                <a:latin typeface="Calibri"/>
                <a:ea typeface="Calibri"/>
                <a:cs typeface="Calibri"/>
                <a:sym typeface="Calibri"/>
              </a:rPr>
              <a:t>Implementation of Bert and Transformer Models</a:t>
            </a:r>
            <a:endParaRPr b="1" sz="4800">
              <a:solidFill>
                <a:srgbClr val="980000"/>
              </a:solidFill>
              <a:latin typeface="Calibri"/>
              <a:ea typeface="Calibri"/>
              <a:cs typeface="Calibri"/>
              <a:sym typeface="Calibri"/>
            </a:endParaRPr>
          </a:p>
        </p:txBody>
      </p:sp>
      <p:sp>
        <p:nvSpPr>
          <p:cNvPr id="1259" name="Google Shape;1259;g128209ce4e0_2_166"/>
          <p:cNvSpPr txBox="1"/>
          <p:nvPr/>
        </p:nvSpPr>
        <p:spPr>
          <a:xfrm>
            <a:off x="639475" y="6283200"/>
            <a:ext cx="17007600" cy="2995500"/>
          </a:xfrm>
          <a:prstGeom prst="rect">
            <a:avLst/>
          </a:prstGeom>
          <a:noFill/>
          <a:ln>
            <a:noFill/>
          </a:ln>
        </p:spPr>
        <p:txBody>
          <a:bodyPr anchorCtr="0" anchor="t" bIns="91425" lIns="91425" spcFirstLastPara="1" rIns="91425" wrap="square" tIns="91425">
            <a:spAutoFit/>
          </a:bodyPr>
          <a:lstStyle/>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highlight>
                  <a:schemeClr val="lt1"/>
                </a:highlight>
                <a:latin typeface="Roboto"/>
                <a:ea typeface="Roboto"/>
                <a:cs typeface="Roboto"/>
                <a:sym typeface="Roboto"/>
              </a:rPr>
              <a:t>Simple Transformer models are built with a particular Natural Language Processing (NLP) task in mind.</a:t>
            </a:r>
            <a:endParaRPr b="1" sz="3100">
              <a:solidFill>
                <a:schemeClr val="dk1"/>
              </a:solidFill>
              <a:highlight>
                <a:schemeClr val="lt1"/>
              </a:highlight>
              <a:latin typeface="Roboto"/>
              <a:ea typeface="Roboto"/>
              <a:cs typeface="Roboto"/>
              <a:sym typeface="Roboto"/>
            </a:endParaRPr>
          </a:p>
          <a:p>
            <a:pPr indent="-425450" lvl="0" marL="457200" rtl="0" algn="l">
              <a:lnSpc>
                <a:spcPct val="140007"/>
              </a:lnSpc>
              <a:spcBef>
                <a:spcPts val="0"/>
              </a:spcBef>
              <a:spcAft>
                <a:spcPts val="0"/>
              </a:spcAft>
              <a:buClr>
                <a:schemeClr val="dk1"/>
              </a:buClr>
              <a:buSzPts val="3100"/>
              <a:buFont typeface="Roboto"/>
              <a:buChar char="●"/>
            </a:pPr>
            <a:r>
              <a:rPr b="1" lang="en-US" sz="3100">
                <a:solidFill>
                  <a:schemeClr val="dk1"/>
                </a:solidFill>
                <a:highlight>
                  <a:schemeClr val="lt1"/>
                </a:highlight>
                <a:latin typeface="Roboto"/>
                <a:ea typeface="Roboto"/>
                <a:cs typeface="Roboto"/>
                <a:sym typeface="Roboto"/>
              </a:rPr>
              <a:t>To create a task-specific Simple Transformers model, you will typically specify a </a:t>
            </a:r>
            <a:r>
              <a:rPr b="1" lang="en-US" sz="3100">
                <a:solidFill>
                  <a:schemeClr val="dk1"/>
                </a:solidFill>
                <a:highlight>
                  <a:schemeClr val="lt1"/>
                </a:highlight>
                <a:latin typeface="Courier New"/>
                <a:ea typeface="Courier New"/>
                <a:cs typeface="Courier New"/>
                <a:sym typeface="Courier New"/>
              </a:rPr>
              <a:t>model_type</a:t>
            </a:r>
            <a:r>
              <a:rPr b="1" lang="en-US" sz="3100">
                <a:solidFill>
                  <a:schemeClr val="dk1"/>
                </a:solidFill>
                <a:highlight>
                  <a:schemeClr val="lt1"/>
                </a:highlight>
                <a:latin typeface="Roboto"/>
                <a:ea typeface="Roboto"/>
                <a:cs typeface="Roboto"/>
                <a:sym typeface="Roboto"/>
              </a:rPr>
              <a:t> and a </a:t>
            </a:r>
            <a:r>
              <a:rPr b="1" lang="en-US" sz="3100">
                <a:solidFill>
                  <a:schemeClr val="dk1"/>
                </a:solidFill>
                <a:highlight>
                  <a:schemeClr val="lt1"/>
                </a:highlight>
                <a:latin typeface="Courier New"/>
                <a:ea typeface="Courier New"/>
                <a:cs typeface="Courier New"/>
                <a:sym typeface="Courier New"/>
              </a:rPr>
              <a:t>model_name</a:t>
            </a:r>
            <a:endParaRPr b="1" sz="3100">
              <a:solidFill>
                <a:schemeClr val="dk1"/>
              </a:solidFill>
              <a:highlight>
                <a:schemeClr val="lt1"/>
              </a:highlight>
              <a:latin typeface="Courier New"/>
              <a:ea typeface="Courier New"/>
              <a:cs typeface="Courier New"/>
              <a:sym typeface="Courier New"/>
            </a:endParaRPr>
          </a:p>
          <a:p>
            <a:pPr indent="0" lvl="0" marL="0" rtl="0" algn="l">
              <a:lnSpc>
                <a:spcPct val="140007"/>
              </a:lnSpc>
              <a:spcBef>
                <a:spcPts val="0"/>
              </a:spcBef>
              <a:spcAft>
                <a:spcPts val="0"/>
              </a:spcAft>
              <a:buNone/>
            </a:pPr>
            <a:r>
              <a:t/>
            </a:r>
            <a:endParaRPr sz="900">
              <a:solidFill>
                <a:srgbClr val="EAEAEA"/>
              </a:solidFill>
              <a:highlight>
                <a:srgbClr val="1F242C"/>
              </a:highlight>
              <a:latin typeface="Courier New"/>
              <a:ea typeface="Courier New"/>
              <a:cs typeface="Courier New"/>
              <a:sym typeface="Courier New"/>
            </a:endParaRPr>
          </a:p>
        </p:txBody>
      </p:sp>
      <p:sp>
        <p:nvSpPr>
          <p:cNvPr id="1260" name="Google Shape;1260;g128209ce4e0_2_166"/>
          <p:cNvSpPr txBox="1"/>
          <p:nvPr/>
        </p:nvSpPr>
        <p:spPr>
          <a:xfrm>
            <a:off x="640200" y="1238775"/>
            <a:ext cx="16230600" cy="7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rPr>
              <a:t>Bert</a:t>
            </a:r>
            <a:endParaRPr b="1" sz="4800">
              <a:solidFill>
                <a:srgbClr val="980000"/>
              </a:solidFill>
            </a:endParaRPr>
          </a:p>
        </p:txBody>
      </p:sp>
      <p:sp>
        <p:nvSpPr>
          <p:cNvPr id="1261" name="Google Shape;1261;g128209ce4e0_2_166"/>
          <p:cNvSpPr txBox="1"/>
          <p:nvPr/>
        </p:nvSpPr>
        <p:spPr>
          <a:xfrm>
            <a:off x="822950" y="2225725"/>
            <a:ext cx="15827700" cy="646500"/>
          </a:xfrm>
          <a:prstGeom prst="rect">
            <a:avLst/>
          </a:prstGeom>
          <a:noFill/>
          <a:ln>
            <a:noFill/>
          </a:ln>
        </p:spPr>
        <p:txBody>
          <a:bodyPr anchorCtr="0" anchor="t" bIns="91425" lIns="91425" spcFirstLastPara="1" rIns="91425" wrap="square" tIns="91425">
            <a:spAutoFit/>
          </a:bodyPr>
          <a:lstStyle/>
          <a:p>
            <a:pPr indent="-419100" lvl="0" marL="457200" rtl="0" algn="l">
              <a:lnSpc>
                <a:spcPct val="140007"/>
              </a:lnSpc>
              <a:spcBef>
                <a:spcPts val="0"/>
              </a:spcBef>
              <a:spcAft>
                <a:spcPts val="0"/>
              </a:spcAft>
              <a:buClr>
                <a:schemeClr val="dk1"/>
              </a:buClr>
              <a:buSzPts val="3000"/>
              <a:buFont typeface="Open Sans"/>
              <a:buChar char="●"/>
            </a:pPr>
            <a:r>
              <a:rPr b="1" lang="en-US" sz="3000">
                <a:solidFill>
                  <a:schemeClr val="dk1"/>
                </a:solidFill>
                <a:highlight>
                  <a:schemeClr val="lt1"/>
                </a:highlight>
              </a:rPr>
              <a:t>BERT, which stands for Bidirectional Encoder Representations from Transformers</a:t>
            </a:r>
            <a:endParaRPr>
              <a:latin typeface="Calibri"/>
              <a:ea typeface="Calibri"/>
              <a:cs typeface="Calibri"/>
              <a:sym typeface="Calibri"/>
            </a:endParaRPr>
          </a:p>
        </p:txBody>
      </p:sp>
      <p:sp>
        <p:nvSpPr>
          <p:cNvPr id="1262" name="Google Shape;1262;g128209ce4e0_2_166"/>
          <p:cNvSpPr txBox="1"/>
          <p:nvPr/>
        </p:nvSpPr>
        <p:spPr>
          <a:xfrm>
            <a:off x="621500" y="3362125"/>
            <a:ext cx="16230600" cy="7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rPr>
              <a:t>Roberta</a:t>
            </a:r>
            <a:endParaRPr b="1" sz="4800">
              <a:solidFill>
                <a:srgbClr val="98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266" name="Shape 1266"/>
        <p:cNvGrpSpPr/>
        <p:nvPr/>
      </p:nvGrpSpPr>
      <p:grpSpPr>
        <a:xfrm>
          <a:off x="0" y="0"/>
          <a:ext cx="0" cy="0"/>
          <a:chOff x="0" y="0"/>
          <a:chExt cx="0" cy="0"/>
        </a:xfrm>
      </p:grpSpPr>
      <p:sp>
        <p:nvSpPr>
          <p:cNvPr id="1267" name="Google Shape;1267;g128209ce4e0_2_141"/>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1268" name="Google Shape;1268;g128209ce4e0_2_141"/>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269" name="Google Shape;1269;g128209ce4e0_2_141"/>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270" name="Google Shape;1270;g128209ce4e0_2_141"/>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271" name="Google Shape;1271;g128209ce4e0_2_141"/>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272" name="Google Shape;1272;g128209ce4e0_2_141"/>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273" name="Google Shape;1273;g128209ce4e0_2_141"/>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274" name="Google Shape;1274;g128209ce4e0_2_141"/>
          <p:cNvPicPr preferRelativeResize="0"/>
          <p:nvPr/>
        </p:nvPicPr>
        <p:blipFill rotWithShape="1">
          <a:blip r:embed="rId9">
            <a:alphaModFix amt="6000"/>
          </a:blip>
          <a:srcRect b="0" l="0" r="0" t="0"/>
          <a:stretch/>
        </p:blipFill>
        <p:spPr>
          <a:xfrm>
            <a:off x="8845986" y="1216769"/>
            <a:ext cx="2003828" cy="1763369"/>
          </a:xfrm>
          <a:prstGeom prst="rect">
            <a:avLst/>
          </a:prstGeom>
          <a:noFill/>
          <a:ln>
            <a:noFill/>
          </a:ln>
        </p:spPr>
      </p:pic>
      <p:pic>
        <p:nvPicPr>
          <p:cNvPr id="1275" name="Google Shape;1275;g128209ce4e0_2_141"/>
          <p:cNvPicPr preferRelativeResize="0"/>
          <p:nvPr/>
        </p:nvPicPr>
        <p:blipFill rotWithShape="1">
          <a:blip r:embed="rId10">
            <a:alphaModFix amt="7000"/>
          </a:blip>
          <a:srcRect b="0" l="0" r="0" t="0"/>
          <a:stretch/>
        </p:blipFill>
        <p:spPr>
          <a:xfrm>
            <a:off x="13672459" y="1749581"/>
            <a:ext cx="2978098" cy="1379291"/>
          </a:xfrm>
          <a:prstGeom prst="rect">
            <a:avLst/>
          </a:prstGeom>
          <a:noFill/>
          <a:ln>
            <a:noFill/>
          </a:ln>
        </p:spPr>
      </p:pic>
      <p:pic>
        <p:nvPicPr>
          <p:cNvPr id="1276" name="Google Shape;1276;g128209ce4e0_2_141"/>
          <p:cNvPicPr preferRelativeResize="0"/>
          <p:nvPr/>
        </p:nvPicPr>
        <p:blipFill rotWithShape="1">
          <a:blip r:embed="rId11">
            <a:alphaModFix amt="5000"/>
          </a:blip>
          <a:srcRect b="0" l="0" r="0" t="0"/>
          <a:stretch/>
        </p:blipFill>
        <p:spPr>
          <a:xfrm>
            <a:off x="10849814" y="4448652"/>
            <a:ext cx="2237308" cy="1775641"/>
          </a:xfrm>
          <a:prstGeom prst="rect">
            <a:avLst/>
          </a:prstGeom>
          <a:noFill/>
          <a:ln>
            <a:noFill/>
          </a:ln>
        </p:spPr>
      </p:pic>
      <p:pic>
        <p:nvPicPr>
          <p:cNvPr id="1277" name="Google Shape;1277;g128209ce4e0_2_141"/>
          <p:cNvPicPr preferRelativeResize="0"/>
          <p:nvPr/>
        </p:nvPicPr>
        <p:blipFill rotWithShape="1">
          <a:blip r:embed="rId12">
            <a:alphaModFix amt="6000"/>
          </a:blip>
          <a:srcRect b="0" l="0" r="0" t="0"/>
          <a:stretch/>
        </p:blipFill>
        <p:spPr>
          <a:xfrm>
            <a:off x="478086" y="5046254"/>
            <a:ext cx="2090408" cy="1178039"/>
          </a:xfrm>
          <a:prstGeom prst="rect">
            <a:avLst/>
          </a:prstGeom>
          <a:noFill/>
          <a:ln>
            <a:noFill/>
          </a:ln>
        </p:spPr>
      </p:pic>
      <p:pic>
        <p:nvPicPr>
          <p:cNvPr id="1278" name="Google Shape;1278;g128209ce4e0_2_141"/>
          <p:cNvPicPr preferRelativeResize="0"/>
          <p:nvPr/>
        </p:nvPicPr>
        <p:blipFill rotWithShape="1">
          <a:blip r:embed="rId13">
            <a:alphaModFix amt="9000"/>
          </a:blip>
          <a:srcRect b="0" l="0" r="0" t="0"/>
          <a:stretch/>
        </p:blipFill>
        <p:spPr>
          <a:xfrm rot="-316539">
            <a:off x="4735895" y="2463064"/>
            <a:ext cx="1880816" cy="1331618"/>
          </a:xfrm>
          <a:prstGeom prst="rect">
            <a:avLst/>
          </a:prstGeom>
          <a:noFill/>
          <a:ln>
            <a:noFill/>
          </a:ln>
        </p:spPr>
      </p:pic>
      <p:pic>
        <p:nvPicPr>
          <p:cNvPr id="1279" name="Google Shape;1279;g128209ce4e0_2_141"/>
          <p:cNvPicPr preferRelativeResize="0"/>
          <p:nvPr/>
        </p:nvPicPr>
        <p:blipFill rotWithShape="1">
          <a:blip r:embed="rId14">
            <a:alphaModFix amt="6000"/>
          </a:blip>
          <a:srcRect b="0" l="0" r="0" t="0"/>
          <a:stretch/>
        </p:blipFill>
        <p:spPr>
          <a:xfrm rot="-690261">
            <a:off x="14495093" y="6511363"/>
            <a:ext cx="2579932" cy="2107788"/>
          </a:xfrm>
          <a:prstGeom prst="rect">
            <a:avLst/>
          </a:prstGeom>
          <a:noFill/>
          <a:ln>
            <a:noFill/>
          </a:ln>
        </p:spPr>
      </p:pic>
      <p:pic>
        <p:nvPicPr>
          <p:cNvPr id="1280" name="Google Shape;1280;g128209ce4e0_2_141"/>
          <p:cNvPicPr preferRelativeResize="0"/>
          <p:nvPr/>
        </p:nvPicPr>
        <p:blipFill rotWithShape="1">
          <a:blip r:embed="rId15">
            <a:alphaModFix amt="12000"/>
          </a:blip>
          <a:srcRect b="25507" l="0" r="0" t="14812"/>
          <a:stretch/>
        </p:blipFill>
        <p:spPr>
          <a:xfrm rot="624600">
            <a:off x="8462515" y="2689357"/>
            <a:ext cx="2891173" cy="1345651"/>
          </a:xfrm>
          <a:prstGeom prst="rect">
            <a:avLst/>
          </a:prstGeom>
          <a:noFill/>
          <a:ln>
            <a:noFill/>
          </a:ln>
        </p:spPr>
      </p:pic>
      <p:sp>
        <p:nvSpPr>
          <p:cNvPr id="1281" name="Google Shape;1281;g128209ce4e0_2_141"/>
          <p:cNvSpPr txBox="1"/>
          <p:nvPr/>
        </p:nvSpPr>
        <p:spPr>
          <a:xfrm>
            <a:off x="146674" y="205050"/>
            <a:ext cx="3344700" cy="5694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1282" name="Google Shape;1282;g128209ce4e0_2_141"/>
          <p:cNvSpPr txBox="1"/>
          <p:nvPr/>
        </p:nvSpPr>
        <p:spPr>
          <a:xfrm>
            <a:off x="478075" y="1253388"/>
            <a:ext cx="16230600" cy="7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t/>
            </a:r>
            <a:endParaRPr b="1" sz="4800">
              <a:solidFill>
                <a:srgbClr val="980000"/>
              </a:solidFill>
            </a:endParaRPr>
          </a:p>
        </p:txBody>
      </p:sp>
      <p:sp>
        <p:nvSpPr>
          <p:cNvPr id="1283" name="Google Shape;1283;g128209ce4e0_2_141"/>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1284" name="Google Shape;1284;g128209ce4e0_2_141"/>
          <p:cNvSpPr txBox="1"/>
          <p:nvPr/>
        </p:nvSpPr>
        <p:spPr>
          <a:xfrm>
            <a:off x="266300" y="9656300"/>
            <a:ext cx="33447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1285" name="Google Shape;1285;g128209ce4e0_2_141"/>
          <p:cNvSpPr txBox="1"/>
          <p:nvPr/>
        </p:nvSpPr>
        <p:spPr>
          <a:xfrm>
            <a:off x="17032263" y="205050"/>
            <a:ext cx="11304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1286" name="Google Shape;1286;g128209ce4e0_2_141"/>
          <p:cNvSpPr txBox="1"/>
          <p:nvPr/>
        </p:nvSpPr>
        <p:spPr>
          <a:xfrm flipH="1" rot="435">
            <a:off x="15710808" y="9656460"/>
            <a:ext cx="23685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graphicFrame>
        <p:nvGraphicFramePr>
          <p:cNvPr id="1287" name="Google Shape;1287;g128209ce4e0_2_141"/>
          <p:cNvGraphicFramePr/>
          <p:nvPr/>
        </p:nvGraphicFramePr>
        <p:xfrm>
          <a:off x="2317750" y="1678600"/>
          <a:ext cx="3000000" cy="3000000"/>
        </p:xfrm>
        <a:graphic>
          <a:graphicData uri="http://schemas.openxmlformats.org/drawingml/2006/table">
            <a:tbl>
              <a:tblPr>
                <a:noFill/>
                <a:tableStyleId>{59A52E11-78FB-4BF2-9226-D91DF3D46A73}</a:tableStyleId>
              </a:tblPr>
              <a:tblGrid>
                <a:gridCol w="877575"/>
                <a:gridCol w="4583425"/>
                <a:gridCol w="2730500"/>
                <a:gridCol w="2730500"/>
                <a:gridCol w="2730500"/>
              </a:tblGrid>
              <a:tr h="1122550">
                <a:tc>
                  <a:txBody>
                    <a:bodyPr/>
                    <a:lstStyle/>
                    <a:p>
                      <a:pPr indent="0" lvl="0" marL="0" rtl="0" algn="l">
                        <a:spcBef>
                          <a:spcPts val="0"/>
                        </a:spcBef>
                        <a:spcAft>
                          <a:spcPts val="0"/>
                        </a:spcAft>
                        <a:buNone/>
                      </a:pPr>
                      <a:r>
                        <a:rPr b="1" lang="en-US" sz="2600">
                          <a:solidFill>
                            <a:schemeClr val="dk1"/>
                          </a:solidFill>
                        </a:rPr>
                        <a:t>Sl.No</a:t>
                      </a:r>
                      <a:endParaRPr b="1" sz="2600">
                        <a:solidFill>
                          <a:schemeClr val="dk1"/>
                        </a:solidFill>
                      </a:endParaRPr>
                    </a:p>
                  </a:txBody>
                  <a:tcPr marT="91425" marB="91425" marR="91425" marL="91425">
                    <a:solidFill>
                      <a:srgbClr val="4A86E8"/>
                    </a:solidFill>
                  </a:tcPr>
                </a:tc>
                <a:tc>
                  <a:txBody>
                    <a:bodyPr/>
                    <a:lstStyle/>
                    <a:p>
                      <a:pPr indent="0" lvl="0" marL="0" rtl="0" algn="l">
                        <a:spcBef>
                          <a:spcPts val="0"/>
                        </a:spcBef>
                        <a:spcAft>
                          <a:spcPts val="0"/>
                        </a:spcAft>
                        <a:buNone/>
                      </a:pPr>
                      <a:r>
                        <a:rPr b="1" lang="en-US" sz="2600">
                          <a:solidFill>
                            <a:schemeClr val="dk1"/>
                          </a:solidFill>
                        </a:rPr>
                        <a:t>Model Name</a:t>
                      </a:r>
                      <a:endParaRPr b="1" sz="2600">
                        <a:solidFill>
                          <a:schemeClr val="dk1"/>
                        </a:solidFill>
                      </a:endParaRPr>
                    </a:p>
                  </a:txBody>
                  <a:tcPr marT="91425" marB="91425" marR="91425" marL="91425">
                    <a:solidFill>
                      <a:srgbClr val="4A86E8"/>
                    </a:solidFill>
                  </a:tcPr>
                </a:tc>
                <a:tc>
                  <a:txBody>
                    <a:bodyPr/>
                    <a:lstStyle/>
                    <a:p>
                      <a:pPr indent="0" lvl="0" marL="0" rtl="0" algn="l">
                        <a:spcBef>
                          <a:spcPts val="0"/>
                        </a:spcBef>
                        <a:spcAft>
                          <a:spcPts val="0"/>
                        </a:spcAft>
                        <a:buNone/>
                      </a:pPr>
                      <a:r>
                        <a:rPr b="1" lang="en-US" sz="2600">
                          <a:solidFill>
                            <a:schemeClr val="dk1"/>
                          </a:solidFill>
                        </a:rPr>
                        <a:t>Layers</a:t>
                      </a:r>
                      <a:endParaRPr b="1" sz="2600">
                        <a:solidFill>
                          <a:schemeClr val="dk1"/>
                        </a:solidFill>
                      </a:endParaRPr>
                    </a:p>
                  </a:txBody>
                  <a:tcPr marT="91425" marB="91425" marR="91425" marL="91425">
                    <a:solidFill>
                      <a:srgbClr val="4A86E8"/>
                    </a:solidFill>
                  </a:tcPr>
                </a:tc>
                <a:tc>
                  <a:txBody>
                    <a:bodyPr/>
                    <a:lstStyle/>
                    <a:p>
                      <a:pPr indent="0" lvl="0" marL="0" rtl="0" algn="l">
                        <a:spcBef>
                          <a:spcPts val="0"/>
                        </a:spcBef>
                        <a:spcAft>
                          <a:spcPts val="0"/>
                        </a:spcAft>
                        <a:buNone/>
                      </a:pPr>
                      <a:r>
                        <a:rPr b="1" lang="en-US" sz="2600">
                          <a:solidFill>
                            <a:schemeClr val="dk1"/>
                          </a:solidFill>
                        </a:rPr>
                        <a:t>Hidden Layers</a:t>
                      </a:r>
                      <a:endParaRPr b="1" sz="2600">
                        <a:solidFill>
                          <a:schemeClr val="dk1"/>
                        </a:solidFill>
                      </a:endParaRPr>
                    </a:p>
                  </a:txBody>
                  <a:tcPr marT="91425" marB="91425" marR="91425" marL="91425">
                    <a:solidFill>
                      <a:srgbClr val="4A86E8"/>
                    </a:solidFill>
                  </a:tcPr>
                </a:tc>
                <a:tc>
                  <a:txBody>
                    <a:bodyPr/>
                    <a:lstStyle/>
                    <a:p>
                      <a:pPr indent="0" lvl="0" marL="0" rtl="0" algn="l">
                        <a:spcBef>
                          <a:spcPts val="0"/>
                        </a:spcBef>
                        <a:spcAft>
                          <a:spcPts val="0"/>
                        </a:spcAft>
                        <a:buNone/>
                      </a:pPr>
                      <a:r>
                        <a:rPr b="1" lang="en-US" sz="2600">
                          <a:solidFill>
                            <a:schemeClr val="dk1"/>
                          </a:solidFill>
                        </a:rPr>
                        <a:t>Attention Heads</a:t>
                      </a:r>
                      <a:endParaRPr b="1" sz="2600">
                        <a:solidFill>
                          <a:schemeClr val="dk1"/>
                        </a:solidFill>
                      </a:endParaRPr>
                    </a:p>
                  </a:txBody>
                  <a:tcPr marT="91425" marB="91425" marR="91425" marL="91425">
                    <a:solidFill>
                      <a:srgbClr val="4A86E8"/>
                    </a:solidFill>
                  </a:tcPr>
                </a:tc>
              </a:tr>
              <a:tr h="1122550">
                <a:tc>
                  <a:txBody>
                    <a:bodyPr/>
                    <a:lstStyle/>
                    <a:p>
                      <a:pPr indent="0" lvl="0" marL="0" rtl="0" algn="l">
                        <a:spcBef>
                          <a:spcPts val="0"/>
                        </a:spcBef>
                        <a:spcAft>
                          <a:spcPts val="0"/>
                        </a:spcAft>
                        <a:buNone/>
                      </a:pPr>
                      <a:r>
                        <a:rPr lang="en-US" sz="2900"/>
                        <a:t>1</a:t>
                      </a:r>
                      <a:endParaRPr sz="2900"/>
                    </a:p>
                  </a:txBody>
                  <a:tcPr marT="91425" marB="91425" marR="91425" marL="91425"/>
                </a:tc>
                <a:tc>
                  <a:txBody>
                    <a:bodyPr/>
                    <a:lstStyle/>
                    <a:p>
                      <a:pPr indent="0" lvl="0" marL="0" rtl="0" algn="l">
                        <a:spcBef>
                          <a:spcPts val="0"/>
                        </a:spcBef>
                        <a:spcAft>
                          <a:spcPts val="0"/>
                        </a:spcAft>
                        <a:buNone/>
                      </a:pPr>
                      <a:r>
                        <a:rPr b="1" lang="en-US" sz="2700">
                          <a:solidFill>
                            <a:srgbClr val="073763"/>
                          </a:solidFill>
                        </a:rPr>
                        <a:t>Bert-Base</a:t>
                      </a:r>
                      <a:endParaRPr b="1" sz="2700">
                        <a:solidFill>
                          <a:srgbClr val="073763"/>
                        </a:solidFill>
                      </a:endParaRPr>
                    </a:p>
                  </a:txBody>
                  <a:tcPr marT="91425" marB="91425" marR="91425" marL="91425">
                    <a:solidFill>
                      <a:srgbClr val="FFFFFF"/>
                    </a:solidFill>
                  </a:tcPr>
                </a:tc>
                <a:tc>
                  <a:txBody>
                    <a:bodyPr/>
                    <a:lstStyle/>
                    <a:p>
                      <a:pPr indent="0" lvl="0" marL="0" rtl="0" algn="l">
                        <a:spcBef>
                          <a:spcPts val="0"/>
                        </a:spcBef>
                        <a:spcAft>
                          <a:spcPts val="0"/>
                        </a:spcAft>
                        <a:buNone/>
                      </a:pPr>
                      <a:r>
                        <a:rPr lang="en-US" sz="3100"/>
                        <a:t>12</a:t>
                      </a:r>
                      <a:endParaRPr sz="3100"/>
                    </a:p>
                  </a:txBody>
                  <a:tcPr marT="91425" marB="91425" marR="91425" marL="91425"/>
                </a:tc>
                <a:tc>
                  <a:txBody>
                    <a:bodyPr/>
                    <a:lstStyle/>
                    <a:p>
                      <a:pPr indent="0" lvl="0" marL="0" rtl="0" algn="l">
                        <a:spcBef>
                          <a:spcPts val="0"/>
                        </a:spcBef>
                        <a:spcAft>
                          <a:spcPts val="0"/>
                        </a:spcAft>
                        <a:buNone/>
                      </a:pPr>
                      <a:r>
                        <a:rPr lang="en-US" sz="3100"/>
                        <a:t>768</a:t>
                      </a:r>
                      <a:endParaRPr sz="3100"/>
                    </a:p>
                  </a:txBody>
                  <a:tcPr marT="91425" marB="91425" marR="91425" marL="91425"/>
                </a:tc>
                <a:tc>
                  <a:txBody>
                    <a:bodyPr/>
                    <a:lstStyle/>
                    <a:p>
                      <a:pPr indent="0" lvl="0" marL="0" rtl="0" algn="l">
                        <a:spcBef>
                          <a:spcPts val="0"/>
                        </a:spcBef>
                        <a:spcAft>
                          <a:spcPts val="0"/>
                        </a:spcAft>
                        <a:buNone/>
                      </a:pPr>
                      <a:r>
                        <a:rPr lang="en-US" sz="3100"/>
                        <a:t>12</a:t>
                      </a:r>
                      <a:endParaRPr sz="3100"/>
                    </a:p>
                  </a:txBody>
                  <a:tcPr marT="91425" marB="91425" marR="91425" marL="91425"/>
                </a:tc>
              </a:tr>
              <a:tr h="1122550">
                <a:tc>
                  <a:txBody>
                    <a:bodyPr/>
                    <a:lstStyle/>
                    <a:p>
                      <a:pPr indent="0" lvl="0" marL="0" rtl="0" algn="l">
                        <a:spcBef>
                          <a:spcPts val="0"/>
                        </a:spcBef>
                        <a:spcAft>
                          <a:spcPts val="0"/>
                        </a:spcAft>
                        <a:buNone/>
                      </a:pPr>
                      <a:r>
                        <a:rPr lang="en-US" sz="2900"/>
                        <a:t>2</a:t>
                      </a:r>
                      <a:endParaRPr sz="2900"/>
                    </a:p>
                  </a:txBody>
                  <a:tcPr marT="91425" marB="91425" marR="91425" marL="91425"/>
                </a:tc>
                <a:tc>
                  <a:txBody>
                    <a:bodyPr/>
                    <a:lstStyle/>
                    <a:p>
                      <a:pPr indent="0" lvl="0" marL="0" rtl="0" algn="l">
                        <a:spcBef>
                          <a:spcPts val="0"/>
                        </a:spcBef>
                        <a:spcAft>
                          <a:spcPts val="0"/>
                        </a:spcAft>
                        <a:buNone/>
                      </a:pPr>
                      <a:r>
                        <a:rPr b="1" lang="en-US" sz="2700">
                          <a:solidFill>
                            <a:srgbClr val="073763"/>
                          </a:solidFill>
                        </a:rPr>
                        <a:t>Bert-Large</a:t>
                      </a:r>
                      <a:endParaRPr b="1" sz="2700">
                        <a:solidFill>
                          <a:srgbClr val="073763"/>
                        </a:solidFill>
                      </a:endParaRPr>
                    </a:p>
                  </a:txBody>
                  <a:tcPr marT="91425" marB="91425" marR="91425" marL="91425">
                    <a:solidFill>
                      <a:srgbClr val="FFFFFF"/>
                    </a:solidFill>
                  </a:tcPr>
                </a:tc>
                <a:tc>
                  <a:txBody>
                    <a:bodyPr/>
                    <a:lstStyle/>
                    <a:p>
                      <a:pPr indent="0" lvl="0" marL="0" rtl="0" algn="l">
                        <a:spcBef>
                          <a:spcPts val="0"/>
                        </a:spcBef>
                        <a:spcAft>
                          <a:spcPts val="0"/>
                        </a:spcAft>
                        <a:buNone/>
                      </a:pPr>
                      <a:r>
                        <a:rPr lang="en-US" sz="3100"/>
                        <a:t>24</a:t>
                      </a:r>
                      <a:endParaRPr sz="3100"/>
                    </a:p>
                  </a:txBody>
                  <a:tcPr marT="91425" marB="91425" marR="91425" marL="91425"/>
                </a:tc>
                <a:tc>
                  <a:txBody>
                    <a:bodyPr/>
                    <a:lstStyle/>
                    <a:p>
                      <a:pPr indent="0" lvl="0" marL="0" rtl="0" algn="l">
                        <a:spcBef>
                          <a:spcPts val="0"/>
                        </a:spcBef>
                        <a:spcAft>
                          <a:spcPts val="0"/>
                        </a:spcAft>
                        <a:buNone/>
                      </a:pPr>
                      <a:r>
                        <a:rPr lang="en-US" sz="3100"/>
                        <a:t>1024</a:t>
                      </a:r>
                      <a:endParaRPr sz="3100"/>
                    </a:p>
                  </a:txBody>
                  <a:tcPr marT="91425" marB="91425" marR="91425" marL="91425"/>
                </a:tc>
                <a:tc>
                  <a:txBody>
                    <a:bodyPr/>
                    <a:lstStyle/>
                    <a:p>
                      <a:pPr indent="0" lvl="0" marL="0" rtl="0" algn="l">
                        <a:spcBef>
                          <a:spcPts val="0"/>
                        </a:spcBef>
                        <a:spcAft>
                          <a:spcPts val="0"/>
                        </a:spcAft>
                        <a:buNone/>
                      </a:pPr>
                      <a:r>
                        <a:rPr lang="en-US" sz="3100"/>
                        <a:t>16</a:t>
                      </a:r>
                      <a:endParaRPr sz="3100"/>
                    </a:p>
                  </a:txBody>
                  <a:tcPr marT="91425" marB="91425" marR="91425" marL="91425"/>
                </a:tc>
              </a:tr>
              <a:tr h="1122550">
                <a:tc>
                  <a:txBody>
                    <a:bodyPr/>
                    <a:lstStyle/>
                    <a:p>
                      <a:pPr indent="0" lvl="0" marL="0" rtl="0" algn="l">
                        <a:spcBef>
                          <a:spcPts val="0"/>
                        </a:spcBef>
                        <a:spcAft>
                          <a:spcPts val="0"/>
                        </a:spcAft>
                        <a:buNone/>
                      </a:pPr>
                      <a:r>
                        <a:rPr lang="en-US" sz="2900"/>
                        <a:t>3</a:t>
                      </a:r>
                      <a:endParaRPr sz="2900"/>
                    </a:p>
                  </a:txBody>
                  <a:tcPr marT="91425" marB="91425" marR="91425" marL="91425"/>
                </a:tc>
                <a:tc>
                  <a:txBody>
                    <a:bodyPr/>
                    <a:lstStyle/>
                    <a:p>
                      <a:pPr indent="0" lvl="0" marL="0" rtl="0" algn="l">
                        <a:spcBef>
                          <a:spcPts val="0"/>
                        </a:spcBef>
                        <a:spcAft>
                          <a:spcPts val="0"/>
                        </a:spcAft>
                        <a:buNone/>
                      </a:pPr>
                      <a:r>
                        <a:rPr b="1" lang="en-US" sz="2700">
                          <a:solidFill>
                            <a:srgbClr val="073763"/>
                          </a:solidFill>
                        </a:rPr>
                        <a:t>Multilingual</a:t>
                      </a:r>
                      <a:r>
                        <a:rPr b="1" lang="en-US" sz="2700">
                          <a:solidFill>
                            <a:srgbClr val="073763"/>
                          </a:solidFill>
                        </a:rPr>
                        <a:t> Bert</a:t>
                      </a:r>
                      <a:endParaRPr b="1" sz="2700">
                        <a:solidFill>
                          <a:srgbClr val="073763"/>
                        </a:solidFill>
                      </a:endParaRPr>
                    </a:p>
                  </a:txBody>
                  <a:tcPr marT="91425" marB="91425" marR="91425" marL="91425">
                    <a:solidFill>
                      <a:srgbClr val="FFFFFF"/>
                    </a:solidFill>
                  </a:tcPr>
                </a:tc>
                <a:tc>
                  <a:txBody>
                    <a:bodyPr/>
                    <a:lstStyle/>
                    <a:p>
                      <a:pPr indent="0" lvl="0" marL="0" rtl="0" algn="l">
                        <a:spcBef>
                          <a:spcPts val="0"/>
                        </a:spcBef>
                        <a:spcAft>
                          <a:spcPts val="0"/>
                        </a:spcAft>
                        <a:buNone/>
                      </a:pPr>
                      <a:r>
                        <a:rPr lang="en-US" sz="3100"/>
                        <a:t>12</a:t>
                      </a:r>
                      <a:endParaRPr sz="3100"/>
                    </a:p>
                  </a:txBody>
                  <a:tcPr marT="91425" marB="91425" marR="91425" marL="91425"/>
                </a:tc>
                <a:tc>
                  <a:txBody>
                    <a:bodyPr/>
                    <a:lstStyle/>
                    <a:p>
                      <a:pPr indent="0" lvl="0" marL="0" rtl="0" algn="l">
                        <a:spcBef>
                          <a:spcPts val="0"/>
                        </a:spcBef>
                        <a:spcAft>
                          <a:spcPts val="0"/>
                        </a:spcAft>
                        <a:buNone/>
                      </a:pPr>
                      <a:r>
                        <a:rPr lang="en-US" sz="3100"/>
                        <a:t>768</a:t>
                      </a:r>
                      <a:endParaRPr sz="3100"/>
                    </a:p>
                  </a:txBody>
                  <a:tcPr marT="91425" marB="91425" marR="91425" marL="91425"/>
                </a:tc>
                <a:tc>
                  <a:txBody>
                    <a:bodyPr/>
                    <a:lstStyle/>
                    <a:p>
                      <a:pPr indent="0" lvl="0" marL="0" rtl="0" algn="l">
                        <a:spcBef>
                          <a:spcPts val="0"/>
                        </a:spcBef>
                        <a:spcAft>
                          <a:spcPts val="0"/>
                        </a:spcAft>
                        <a:buNone/>
                      </a:pPr>
                      <a:r>
                        <a:rPr lang="en-US" sz="3100"/>
                        <a:t>12</a:t>
                      </a:r>
                      <a:endParaRPr sz="3100"/>
                    </a:p>
                  </a:txBody>
                  <a:tcPr marT="91425" marB="91425" marR="91425" marL="91425"/>
                </a:tc>
              </a:tr>
              <a:tr h="1122550">
                <a:tc>
                  <a:txBody>
                    <a:bodyPr/>
                    <a:lstStyle/>
                    <a:p>
                      <a:pPr indent="0" lvl="0" marL="0" rtl="0" algn="l">
                        <a:spcBef>
                          <a:spcPts val="0"/>
                        </a:spcBef>
                        <a:spcAft>
                          <a:spcPts val="0"/>
                        </a:spcAft>
                        <a:buNone/>
                      </a:pPr>
                      <a:r>
                        <a:rPr lang="en-US" sz="2900"/>
                        <a:t>4</a:t>
                      </a:r>
                      <a:endParaRPr sz="2900"/>
                    </a:p>
                  </a:txBody>
                  <a:tcPr marT="91425" marB="91425" marR="91425" marL="91425"/>
                </a:tc>
                <a:tc>
                  <a:txBody>
                    <a:bodyPr/>
                    <a:lstStyle/>
                    <a:p>
                      <a:pPr indent="0" lvl="0" marL="0" rtl="0" algn="l">
                        <a:spcBef>
                          <a:spcPts val="0"/>
                        </a:spcBef>
                        <a:spcAft>
                          <a:spcPts val="0"/>
                        </a:spcAft>
                        <a:buNone/>
                      </a:pPr>
                      <a:r>
                        <a:rPr b="1" lang="en-US" sz="2700">
                          <a:solidFill>
                            <a:srgbClr val="073763"/>
                          </a:solidFill>
                        </a:rPr>
                        <a:t>Roberta-Base</a:t>
                      </a:r>
                      <a:endParaRPr b="1" sz="2700">
                        <a:solidFill>
                          <a:srgbClr val="073763"/>
                        </a:solidFill>
                      </a:endParaRPr>
                    </a:p>
                  </a:txBody>
                  <a:tcPr marT="91425" marB="91425" marR="91425" marL="91425">
                    <a:solidFill>
                      <a:srgbClr val="FFFFFF"/>
                    </a:solidFill>
                  </a:tcPr>
                </a:tc>
                <a:tc>
                  <a:txBody>
                    <a:bodyPr/>
                    <a:lstStyle/>
                    <a:p>
                      <a:pPr indent="0" lvl="0" marL="0" rtl="0" algn="l">
                        <a:spcBef>
                          <a:spcPts val="0"/>
                        </a:spcBef>
                        <a:spcAft>
                          <a:spcPts val="0"/>
                        </a:spcAft>
                        <a:buNone/>
                      </a:pPr>
                      <a:r>
                        <a:rPr lang="en-US" sz="3100"/>
                        <a:t>12</a:t>
                      </a:r>
                      <a:endParaRPr sz="3100"/>
                    </a:p>
                  </a:txBody>
                  <a:tcPr marT="91425" marB="91425" marR="91425" marL="91425"/>
                </a:tc>
                <a:tc>
                  <a:txBody>
                    <a:bodyPr/>
                    <a:lstStyle/>
                    <a:p>
                      <a:pPr indent="0" lvl="0" marL="0" rtl="0" algn="l">
                        <a:spcBef>
                          <a:spcPts val="0"/>
                        </a:spcBef>
                        <a:spcAft>
                          <a:spcPts val="0"/>
                        </a:spcAft>
                        <a:buNone/>
                      </a:pPr>
                      <a:r>
                        <a:rPr lang="en-US" sz="3100"/>
                        <a:t>768</a:t>
                      </a:r>
                      <a:endParaRPr sz="3100"/>
                    </a:p>
                  </a:txBody>
                  <a:tcPr marT="91425" marB="91425" marR="91425" marL="91425"/>
                </a:tc>
                <a:tc>
                  <a:txBody>
                    <a:bodyPr/>
                    <a:lstStyle/>
                    <a:p>
                      <a:pPr indent="0" lvl="0" marL="0" rtl="0" algn="l">
                        <a:spcBef>
                          <a:spcPts val="0"/>
                        </a:spcBef>
                        <a:spcAft>
                          <a:spcPts val="0"/>
                        </a:spcAft>
                        <a:buNone/>
                      </a:pPr>
                      <a:r>
                        <a:rPr lang="en-US" sz="3100"/>
                        <a:t>12</a:t>
                      </a:r>
                      <a:endParaRPr sz="3100"/>
                    </a:p>
                  </a:txBody>
                  <a:tcPr marT="91425" marB="91425" marR="91425" marL="91425"/>
                </a:tc>
              </a:tr>
              <a:tr h="1122550">
                <a:tc>
                  <a:txBody>
                    <a:bodyPr/>
                    <a:lstStyle/>
                    <a:p>
                      <a:pPr indent="0" lvl="0" marL="0" rtl="0" algn="l">
                        <a:spcBef>
                          <a:spcPts val="0"/>
                        </a:spcBef>
                        <a:spcAft>
                          <a:spcPts val="0"/>
                        </a:spcAft>
                        <a:buNone/>
                      </a:pPr>
                      <a:r>
                        <a:rPr lang="en-US" sz="2900"/>
                        <a:t>5</a:t>
                      </a:r>
                      <a:endParaRPr sz="2900"/>
                    </a:p>
                  </a:txBody>
                  <a:tcPr marT="91425" marB="91425" marR="91425" marL="91425"/>
                </a:tc>
                <a:tc>
                  <a:txBody>
                    <a:bodyPr/>
                    <a:lstStyle/>
                    <a:p>
                      <a:pPr indent="0" lvl="0" marL="0" rtl="0" algn="l">
                        <a:spcBef>
                          <a:spcPts val="0"/>
                        </a:spcBef>
                        <a:spcAft>
                          <a:spcPts val="0"/>
                        </a:spcAft>
                        <a:buNone/>
                      </a:pPr>
                      <a:r>
                        <a:rPr b="1" lang="en-US" sz="2700">
                          <a:solidFill>
                            <a:srgbClr val="073763"/>
                          </a:solidFill>
                        </a:rPr>
                        <a:t>Roberta-Large</a:t>
                      </a:r>
                      <a:endParaRPr b="1" sz="2700">
                        <a:solidFill>
                          <a:srgbClr val="073763"/>
                        </a:solidFill>
                      </a:endParaRPr>
                    </a:p>
                  </a:txBody>
                  <a:tcPr marT="91425" marB="91425" marR="91425" marL="91425">
                    <a:solidFill>
                      <a:srgbClr val="FFFFFF"/>
                    </a:solidFill>
                  </a:tcPr>
                </a:tc>
                <a:tc>
                  <a:txBody>
                    <a:bodyPr/>
                    <a:lstStyle/>
                    <a:p>
                      <a:pPr indent="0" lvl="0" marL="0" rtl="0" algn="l">
                        <a:spcBef>
                          <a:spcPts val="0"/>
                        </a:spcBef>
                        <a:spcAft>
                          <a:spcPts val="0"/>
                        </a:spcAft>
                        <a:buNone/>
                      </a:pPr>
                      <a:r>
                        <a:rPr lang="en-US" sz="3100"/>
                        <a:t>12</a:t>
                      </a:r>
                      <a:endParaRPr sz="3100"/>
                    </a:p>
                  </a:txBody>
                  <a:tcPr marT="91425" marB="91425" marR="91425" marL="91425"/>
                </a:tc>
                <a:tc>
                  <a:txBody>
                    <a:bodyPr/>
                    <a:lstStyle/>
                    <a:p>
                      <a:pPr indent="0" lvl="0" marL="0" rtl="0" algn="l">
                        <a:spcBef>
                          <a:spcPts val="0"/>
                        </a:spcBef>
                        <a:spcAft>
                          <a:spcPts val="0"/>
                        </a:spcAft>
                        <a:buNone/>
                      </a:pPr>
                      <a:r>
                        <a:rPr lang="en-US" sz="3100"/>
                        <a:t>1024</a:t>
                      </a:r>
                      <a:endParaRPr sz="3100"/>
                    </a:p>
                  </a:txBody>
                  <a:tcPr marT="91425" marB="91425" marR="91425" marL="91425"/>
                </a:tc>
                <a:tc>
                  <a:txBody>
                    <a:bodyPr/>
                    <a:lstStyle/>
                    <a:p>
                      <a:pPr indent="0" lvl="0" marL="0" rtl="0" algn="l">
                        <a:spcBef>
                          <a:spcPts val="0"/>
                        </a:spcBef>
                        <a:spcAft>
                          <a:spcPts val="0"/>
                        </a:spcAft>
                        <a:buNone/>
                      </a:pPr>
                      <a:r>
                        <a:rPr lang="en-US" sz="3100"/>
                        <a:t>12</a:t>
                      </a:r>
                      <a:endParaRPr sz="3100"/>
                    </a:p>
                  </a:txBody>
                  <a:tcPr marT="91425" marB="91425" marR="91425" marL="91425"/>
                </a:tc>
              </a:tr>
            </a:tbl>
          </a:graphicData>
        </a:graphic>
      </p:graphicFrame>
      <p:sp>
        <p:nvSpPr>
          <p:cNvPr id="1288" name="Google Shape;1288;g128209ce4e0_2_141"/>
          <p:cNvSpPr txBox="1"/>
          <p:nvPr/>
        </p:nvSpPr>
        <p:spPr>
          <a:xfrm>
            <a:off x="6673950" y="8663703"/>
            <a:ext cx="56082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600">
                <a:latin typeface="Calibri"/>
                <a:ea typeface="Calibri"/>
                <a:cs typeface="Calibri"/>
                <a:sym typeface="Calibri"/>
              </a:rPr>
              <a:t>Comparing Parameters</a:t>
            </a:r>
            <a:endParaRPr sz="3600">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292" name="Shape 1292"/>
        <p:cNvGrpSpPr/>
        <p:nvPr/>
      </p:nvGrpSpPr>
      <p:grpSpPr>
        <a:xfrm>
          <a:off x="0" y="0"/>
          <a:ext cx="0" cy="0"/>
          <a:chOff x="0" y="0"/>
          <a:chExt cx="0" cy="0"/>
        </a:xfrm>
      </p:grpSpPr>
      <p:sp>
        <p:nvSpPr>
          <p:cNvPr id="1293" name="Google Shape;1293;g128209ce4e0_2_327"/>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1294" name="Google Shape;1294;g128209ce4e0_2_327"/>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295" name="Google Shape;1295;g128209ce4e0_2_327"/>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296" name="Google Shape;1296;g128209ce4e0_2_327"/>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297" name="Google Shape;1297;g128209ce4e0_2_327"/>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298" name="Google Shape;1298;g128209ce4e0_2_327"/>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299" name="Google Shape;1299;g128209ce4e0_2_327"/>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300" name="Google Shape;1300;g128209ce4e0_2_327"/>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301" name="Google Shape;1301;g128209ce4e0_2_327"/>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302" name="Google Shape;1302;g128209ce4e0_2_327"/>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303" name="Google Shape;1303;g128209ce4e0_2_327"/>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304" name="Google Shape;1304;g128209ce4e0_2_327"/>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305" name="Google Shape;1305;g128209ce4e0_2_327"/>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306" name="Google Shape;1306;g128209ce4e0_2_327"/>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307" name="Google Shape;1307;g128209ce4e0_2_327"/>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308" name="Google Shape;1308;g128209ce4e0_2_327"/>
          <p:cNvSpPr txBox="1"/>
          <p:nvPr/>
        </p:nvSpPr>
        <p:spPr>
          <a:xfrm>
            <a:off x="146674" y="205050"/>
            <a:ext cx="3344700" cy="5694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1309" name="Google Shape;1309;g128209ce4e0_2_327"/>
          <p:cNvSpPr txBox="1"/>
          <p:nvPr/>
        </p:nvSpPr>
        <p:spPr>
          <a:xfrm>
            <a:off x="478075" y="1253388"/>
            <a:ext cx="16230600" cy="7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rPr>
              <a:t>Steps:</a:t>
            </a:r>
            <a:endParaRPr b="1" sz="4800">
              <a:solidFill>
                <a:srgbClr val="980000"/>
              </a:solidFill>
            </a:endParaRPr>
          </a:p>
        </p:txBody>
      </p:sp>
      <p:sp>
        <p:nvSpPr>
          <p:cNvPr id="1310" name="Google Shape;1310;g128209ce4e0_2_327"/>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1311" name="Google Shape;1311;g128209ce4e0_2_327"/>
          <p:cNvSpPr txBox="1"/>
          <p:nvPr/>
        </p:nvSpPr>
        <p:spPr>
          <a:xfrm>
            <a:off x="266300" y="9656300"/>
            <a:ext cx="33447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1312" name="Google Shape;1312;g128209ce4e0_2_327"/>
          <p:cNvSpPr txBox="1"/>
          <p:nvPr/>
        </p:nvSpPr>
        <p:spPr>
          <a:xfrm>
            <a:off x="17032263" y="205050"/>
            <a:ext cx="11304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1313" name="Google Shape;1313;g128209ce4e0_2_327"/>
          <p:cNvSpPr txBox="1"/>
          <p:nvPr/>
        </p:nvSpPr>
        <p:spPr>
          <a:xfrm flipH="1" rot="435">
            <a:off x="15710808" y="9656460"/>
            <a:ext cx="23685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1314" name="Google Shape;1314;g128209ce4e0_2_327"/>
          <p:cNvSpPr txBox="1"/>
          <p:nvPr/>
        </p:nvSpPr>
        <p:spPr>
          <a:xfrm>
            <a:off x="478075" y="1996250"/>
            <a:ext cx="16554300" cy="6489900"/>
          </a:xfrm>
          <a:prstGeom prst="rect">
            <a:avLst/>
          </a:prstGeom>
          <a:noFill/>
          <a:ln>
            <a:noFill/>
          </a:ln>
        </p:spPr>
        <p:txBody>
          <a:bodyPr anchorCtr="0" anchor="t" bIns="0" lIns="0" spcFirstLastPara="1" rIns="0" wrap="square" tIns="0">
            <a:spAutoFit/>
          </a:bodyPr>
          <a:lstStyle/>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Divide the train data and test data</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rPr b="1" lang="en-US" sz="3100">
                <a:solidFill>
                  <a:schemeClr val="dk1"/>
                </a:solidFill>
                <a:latin typeface="Open Sans"/>
                <a:ea typeface="Open Sans"/>
                <a:cs typeface="Open Sans"/>
                <a:sym typeface="Open Sans"/>
              </a:rPr>
              <a:t>We split the data:</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rPr b="1" lang="en-US" sz="3100">
                <a:solidFill>
                  <a:schemeClr val="dk1"/>
                </a:solidFill>
                <a:latin typeface="Open Sans"/>
                <a:ea typeface="Open Sans"/>
                <a:cs typeface="Open Sans"/>
                <a:sym typeface="Open Sans"/>
              </a:rPr>
              <a:t>Train:60%</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rPr b="1" lang="en-US" sz="3100">
                <a:solidFill>
                  <a:schemeClr val="dk1"/>
                </a:solidFill>
                <a:latin typeface="Open Sans"/>
                <a:ea typeface="Open Sans"/>
                <a:cs typeface="Open Sans"/>
                <a:sym typeface="Open Sans"/>
              </a:rPr>
              <a:t>Evaluation</a:t>
            </a:r>
            <a:r>
              <a:rPr b="1" lang="en-US" sz="3100">
                <a:solidFill>
                  <a:schemeClr val="dk1"/>
                </a:solidFill>
                <a:latin typeface="Open Sans"/>
                <a:ea typeface="Open Sans"/>
                <a:cs typeface="Open Sans"/>
                <a:sym typeface="Open Sans"/>
              </a:rPr>
              <a:t>:20%</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rPr b="1" lang="en-US" sz="3100">
                <a:solidFill>
                  <a:schemeClr val="dk1"/>
                </a:solidFill>
                <a:latin typeface="Open Sans"/>
                <a:ea typeface="Open Sans"/>
                <a:cs typeface="Open Sans"/>
                <a:sym typeface="Open Sans"/>
              </a:rPr>
              <a:t>Test:20%</a:t>
            </a:r>
            <a:endParaRPr b="1" sz="3100">
              <a:solidFill>
                <a:schemeClr val="dk1"/>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Load a pre trained Models</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rPr b="1" lang="en-US" sz="3100">
                <a:solidFill>
                  <a:schemeClr val="dk1"/>
                </a:solidFill>
                <a:latin typeface="Open Sans"/>
                <a:ea typeface="Open Sans"/>
                <a:cs typeface="Open Sans"/>
                <a:sym typeface="Open Sans"/>
              </a:rPr>
              <a:t>Bert,Roberta</a:t>
            </a:r>
            <a:endParaRPr b="1" sz="3100">
              <a:solidFill>
                <a:schemeClr val="dk1"/>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Train the model</a:t>
            </a:r>
            <a:endParaRPr b="1" sz="3100">
              <a:solidFill>
                <a:schemeClr val="dk1"/>
              </a:solidFill>
              <a:latin typeface="Open Sans"/>
              <a:ea typeface="Open Sans"/>
              <a:cs typeface="Open Sans"/>
              <a:sym typeface="Open Sans"/>
            </a:endParaRPr>
          </a:p>
          <a:p>
            <a:pPr indent="457200" lvl="0" marL="914400" rtl="0" algn="l">
              <a:lnSpc>
                <a:spcPct val="140007"/>
              </a:lnSpc>
              <a:spcBef>
                <a:spcPts val="0"/>
              </a:spcBef>
              <a:spcAft>
                <a:spcPts val="0"/>
              </a:spcAft>
              <a:buNone/>
            </a:pPr>
            <a:r>
              <a:rPr b="1" lang="en-US" sz="3100">
                <a:solidFill>
                  <a:schemeClr val="dk1"/>
                </a:solidFill>
                <a:latin typeface="Open Sans"/>
                <a:ea typeface="Open Sans"/>
                <a:cs typeface="Open Sans"/>
                <a:sym typeface="Open Sans"/>
              </a:rPr>
              <a:t>Epochs:5</a:t>
            </a:r>
            <a:r>
              <a:rPr b="1" lang="en-US" sz="3100">
                <a:solidFill>
                  <a:schemeClr val="dk1"/>
                </a:solidFill>
                <a:latin typeface="Open Sans"/>
                <a:ea typeface="Open Sans"/>
                <a:cs typeface="Open Sans"/>
                <a:sym typeface="Open Sans"/>
              </a:rPr>
              <a:t>,	</a:t>
            </a:r>
            <a:r>
              <a:rPr b="1" lang="en-US" sz="3100">
                <a:solidFill>
                  <a:schemeClr val="dk1"/>
                </a:solidFill>
                <a:latin typeface="Open Sans"/>
                <a:ea typeface="Open Sans"/>
                <a:cs typeface="Open Sans"/>
                <a:sym typeface="Open Sans"/>
              </a:rPr>
              <a:t>Max_SequenceLength:200</a:t>
            </a:r>
            <a:r>
              <a:rPr b="1" lang="en-US" sz="3100">
                <a:solidFill>
                  <a:schemeClr val="dk1"/>
                </a:solidFill>
                <a:latin typeface="Open Sans"/>
                <a:ea typeface="Open Sans"/>
                <a:cs typeface="Open Sans"/>
                <a:sym typeface="Open Sans"/>
              </a:rPr>
              <a:t>,</a:t>
            </a:r>
            <a:r>
              <a:rPr b="1" lang="en-US" sz="3100">
                <a:solidFill>
                  <a:schemeClr val="dk1"/>
                </a:solidFill>
                <a:latin typeface="Open Sans"/>
                <a:ea typeface="Open Sans"/>
                <a:cs typeface="Open Sans"/>
                <a:sym typeface="Open Sans"/>
              </a:rPr>
              <a:t>Learning_Rate:3e-5</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318" name="Shape 1318"/>
        <p:cNvGrpSpPr/>
        <p:nvPr/>
      </p:nvGrpSpPr>
      <p:grpSpPr>
        <a:xfrm>
          <a:off x="0" y="0"/>
          <a:ext cx="0" cy="0"/>
          <a:chOff x="0" y="0"/>
          <a:chExt cx="0" cy="0"/>
        </a:xfrm>
      </p:grpSpPr>
      <p:sp>
        <p:nvSpPr>
          <p:cNvPr id="1319" name="Google Shape;1319;g128209ce4e0_2_358"/>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1320" name="Google Shape;1320;g128209ce4e0_2_358"/>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321" name="Google Shape;1321;g128209ce4e0_2_358"/>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322" name="Google Shape;1322;g128209ce4e0_2_358"/>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323" name="Google Shape;1323;g128209ce4e0_2_358"/>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324" name="Google Shape;1324;g128209ce4e0_2_358"/>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325" name="Google Shape;1325;g128209ce4e0_2_358"/>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326" name="Google Shape;1326;g128209ce4e0_2_358"/>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327" name="Google Shape;1327;g128209ce4e0_2_358"/>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328" name="Google Shape;1328;g128209ce4e0_2_358"/>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329" name="Google Shape;1329;g128209ce4e0_2_358"/>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330" name="Google Shape;1330;g128209ce4e0_2_358"/>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331" name="Google Shape;1331;g128209ce4e0_2_358"/>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332" name="Google Shape;1332;g128209ce4e0_2_358"/>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333" name="Google Shape;1333;g128209ce4e0_2_358"/>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334" name="Google Shape;1334;g128209ce4e0_2_358"/>
          <p:cNvSpPr txBox="1"/>
          <p:nvPr/>
        </p:nvSpPr>
        <p:spPr>
          <a:xfrm>
            <a:off x="146674" y="205050"/>
            <a:ext cx="3344700" cy="5694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1335" name="Google Shape;1335;g128209ce4e0_2_358"/>
          <p:cNvSpPr txBox="1"/>
          <p:nvPr/>
        </p:nvSpPr>
        <p:spPr>
          <a:xfrm>
            <a:off x="478075" y="1253388"/>
            <a:ext cx="16230600" cy="7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rPr>
              <a:t>Steps:</a:t>
            </a:r>
            <a:endParaRPr b="1" sz="4800">
              <a:solidFill>
                <a:srgbClr val="980000"/>
              </a:solidFill>
            </a:endParaRPr>
          </a:p>
        </p:txBody>
      </p:sp>
      <p:sp>
        <p:nvSpPr>
          <p:cNvPr id="1336" name="Google Shape;1336;g128209ce4e0_2_358"/>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1337" name="Google Shape;1337;g128209ce4e0_2_358"/>
          <p:cNvSpPr txBox="1"/>
          <p:nvPr/>
        </p:nvSpPr>
        <p:spPr>
          <a:xfrm>
            <a:off x="266300" y="9656300"/>
            <a:ext cx="33447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1338" name="Google Shape;1338;g128209ce4e0_2_358"/>
          <p:cNvSpPr txBox="1"/>
          <p:nvPr/>
        </p:nvSpPr>
        <p:spPr>
          <a:xfrm>
            <a:off x="17032263" y="205050"/>
            <a:ext cx="11304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1339" name="Google Shape;1339;g128209ce4e0_2_358"/>
          <p:cNvSpPr txBox="1"/>
          <p:nvPr/>
        </p:nvSpPr>
        <p:spPr>
          <a:xfrm flipH="1" rot="435">
            <a:off x="15710808" y="9656460"/>
            <a:ext cx="23685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1340" name="Google Shape;1340;g128209ce4e0_2_358"/>
          <p:cNvSpPr txBox="1"/>
          <p:nvPr/>
        </p:nvSpPr>
        <p:spPr>
          <a:xfrm>
            <a:off x="478075" y="1996250"/>
            <a:ext cx="16554300" cy="7157700"/>
          </a:xfrm>
          <a:prstGeom prst="rect">
            <a:avLst/>
          </a:prstGeom>
          <a:noFill/>
          <a:ln>
            <a:noFill/>
          </a:ln>
        </p:spPr>
        <p:txBody>
          <a:bodyPr anchorCtr="0" anchor="t" bIns="0" lIns="0" spcFirstLastPara="1" rIns="0" wrap="square" tIns="0">
            <a:spAutoFit/>
          </a:bodyPr>
          <a:lstStyle/>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Evaluate the model(Below are the parameters we get after evaluating the model):</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Test the model</a:t>
            </a:r>
            <a:endParaRPr b="1" sz="3100">
              <a:solidFill>
                <a:schemeClr val="dk1"/>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Predict the Output</a:t>
            </a:r>
            <a:endParaRPr b="1" sz="3100">
              <a:solidFill>
                <a:schemeClr val="dk1"/>
              </a:solidFill>
              <a:latin typeface="Open Sans"/>
              <a:ea typeface="Open Sans"/>
              <a:cs typeface="Open Sans"/>
              <a:sym typeface="Open Sans"/>
            </a:endParaRPr>
          </a:p>
        </p:txBody>
      </p:sp>
      <p:pic>
        <p:nvPicPr>
          <p:cNvPr id="1341" name="Google Shape;1341;g128209ce4e0_2_358"/>
          <p:cNvPicPr preferRelativeResize="0"/>
          <p:nvPr/>
        </p:nvPicPr>
        <p:blipFill>
          <a:blip r:embed="rId17">
            <a:alphaModFix/>
          </a:blip>
          <a:stretch>
            <a:fillRect/>
          </a:stretch>
        </p:blipFill>
        <p:spPr>
          <a:xfrm>
            <a:off x="35150" y="2510388"/>
            <a:ext cx="17116425" cy="52959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345" name="Shape 1345"/>
        <p:cNvGrpSpPr/>
        <p:nvPr/>
      </p:nvGrpSpPr>
      <p:grpSpPr>
        <a:xfrm>
          <a:off x="0" y="0"/>
          <a:ext cx="0" cy="0"/>
          <a:chOff x="0" y="0"/>
          <a:chExt cx="0" cy="0"/>
        </a:xfrm>
      </p:grpSpPr>
      <p:sp>
        <p:nvSpPr>
          <p:cNvPr id="1346" name="Google Shape;1346;g128209ce4e0_2_384"/>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1347" name="Google Shape;1347;g128209ce4e0_2_384"/>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348" name="Google Shape;1348;g128209ce4e0_2_384"/>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349" name="Google Shape;1349;g128209ce4e0_2_384"/>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350" name="Google Shape;1350;g128209ce4e0_2_384"/>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351" name="Google Shape;1351;g128209ce4e0_2_384"/>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352" name="Google Shape;1352;g128209ce4e0_2_384"/>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353" name="Google Shape;1353;g128209ce4e0_2_384"/>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354" name="Google Shape;1354;g128209ce4e0_2_384"/>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355" name="Google Shape;1355;g128209ce4e0_2_384"/>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356" name="Google Shape;1356;g128209ce4e0_2_384"/>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357" name="Google Shape;1357;g128209ce4e0_2_384"/>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358" name="Google Shape;1358;g128209ce4e0_2_384"/>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359" name="Google Shape;1359;g128209ce4e0_2_384"/>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360" name="Google Shape;1360;g128209ce4e0_2_384"/>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361" name="Google Shape;1361;g128209ce4e0_2_384"/>
          <p:cNvSpPr txBox="1"/>
          <p:nvPr/>
        </p:nvSpPr>
        <p:spPr>
          <a:xfrm>
            <a:off x="146674" y="205050"/>
            <a:ext cx="3344700" cy="5694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1362" name="Google Shape;1362;g128209ce4e0_2_384"/>
          <p:cNvSpPr txBox="1"/>
          <p:nvPr/>
        </p:nvSpPr>
        <p:spPr>
          <a:xfrm>
            <a:off x="478075" y="1253388"/>
            <a:ext cx="16230600" cy="7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rPr>
              <a:t>Output</a:t>
            </a:r>
            <a:r>
              <a:rPr b="1" lang="en-US" sz="4800">
                <a:solidFill>
                  <a:srgbClr val="980000"/>
                </a:solidFill>
              </a:rPr>
              <a:t>:</a:t>
            </a:r>
            <a:endParaRPr b="1" sz="4800">
              <a:solidFill>
                <a:srgbClr val="980000"/>
              </a:solidFill>
            </a:endParaRPr>
          </a:p>
        </p:txBody>
      </p:sp>
      <p:sp>
        <p:nvSpPr>
          <p:cNvPr id="1363" name="Google Shape;1363;g128209ce4e0_2_384"/>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1364" name="Google Shape;1364;g128209ce4e0_2_384"/>
          <p:cNvSpPr txBox="1"/>
          <p:nvPr/>
        </p:nvSpPr>
        <p:spPr>
          <a:xfrm>
            <a:off x="266300" y="9656300"/>
            <a:ext cx="33447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1365" name="Google Shape;1365;g128209ce4e0_2_384"/>
          <p:cNvSpPr txBox="1"/>
          <p:nvPr/>
        </p:nvSpPr>
        <p:spPr>
          <a:xfrm>
            <a:off x="17032263" y="205050"/>
            <a:ext cx="11304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1366" name="Google Shape;1366;g128209ce4e0_2_384"/>
          <p:cNvSpPr txBox="1"/>
          <p:nvPr/>
        </p:nvSpPr>
        <p:spPr>
          <a:xfrm flipH="1" rot="435">
            <a:off x="15710808" y="9656460"/>
            <a:ext cx="23685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1367" name="Google Shape;1367;g128209ce4e0_2_384"/>
          <p:cNvSpPr txBox="1"/>
          <p:nvPr/>
        </p:nvSpPr>
        <p:spPr>
          <a:xfrm>
            <a:off x="478075" y="1992300"/>
            <a:ext cx="16554300" cy="8493900"/>
          </a:xfrm>
          <a:prstGeom prst="rect">
            <a:avLst/>
          </a:prstGeom>
          <a:noFill/>
          <a:ln>
            <a:noFill/>
          </a:ln>
        </p:spPr>
        <p:txBody>
          <a:bodyPr anchorCtr="0" anchor="t" bIns="0" lIns="0" spcFirstLastPara="1" rIns="0" wrap="square" tIns="0">
            <a:spAutoFit/>
          </a:bodyPr>
          <a:lstStyle/>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Test Model</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rPr b="1" lang="en-US" sz="3100">
                <a:solidFill>
                  <a:schemeClr val="dk1"/>
                </a:solidFill>
                <a:latin typeface="Open Sans"/>
                <a:ea typeface="Open Sans"/>
                <a:cs typeface="Open Sans"/>
                <a:sym typeface="Open Sans"/>
              </a:rPr>
              <a:t>Get the predictions using to_predict</a:t>
            </a:r>
            <a:endParaRPr b="1" sz="3100">
              <a:solidFill>
                <a:schemeClr val="dk1"/>
              </a:solidFill>
              <a:latin typeface="Open Sans"/>
              <a:ea typeface="Open Sans"/>
              <a:cs typeface="Open Sans"/>
              <a:sym typeface="Open Sans"/>
            </a:endParaRPr>
          </a:p>
          <a:p>
            <a:pPr indent="0" lvl="0" marL="0" rtl="0" algn="l">
              <a:lnSpc>
                <a:spcPct val="140007"/>
              </a:lnSpc>
              <a:spcBef>
                <a:spcPts val="0"/>
              </a:spcBef>
              <a:spcAft>
                <a:spcPts val="0"/>
              </a:spcAft>
              <a:buNone/>
            </a:pPr>
            <a:r>
              <a:rPr b="1" lang="en-US" sz="3100">
                <a:solidFill>
                  <a:schemeClr val="dk1"/>
                </a:solidFill>
                <a:latin typeface="Open Sans"/>
                <a:ea typeface="Open Sans"/>
                <a:cs typeface="Open Sans"/>
                <a:sym typeface="Open Sans"/>
              </a:rPr>
              <a:t>	Predicted Probabilities of sentence belonging to one of the 8 possibilities as shown below :(0,0,0)(0,0,1),(0,1,0),(0,1,1),(1,0,0),(1,0,1),(1,1,0),(1,1,1) :</a:t>
            </a:r>
            <a:endParaRPr b="1" sz="3100">
              <a:solidFill>
                <a:schemeClr val="dk1"/>
              </a:solidFill>
              <a:latin typeface="Open Sans"/>
              <a:ea typeface="Open Sans"/>
              <a:cs typeface="Open Sans"/>
              <a:sym typeface="Open Sans"/>
            </a:endParaRPr>
          </a:p>
          <a:p>
            <a:pPr indent="0" lvl="0" marL="0" rtl="0" algn="l">
              <a:lnSpc>
                <a:spcPct val="140007"/>
              </a:lnSpc>
              <a:spcBef>
                <a:spcPts val="0"/>
              </a:spcBef>
              <a:spcAft>
                <a:spcPts val="0"/>
              </a:spcAft>
              <a:buNone/>
            </a:pPr>
            <a:r>
              <a:rPr b="1" lang="en-US" sz="3100">
                <a:solidFill>
                  <a:schemeClr val="dk1"/>
                </a:solidFill>
                <a:latin typeface="Open Sans"/>
                <a:ea typeface="Open Sans"/>
                <a:cs typeface="Open Sans"/>
                <a:sym typeface="Open Sans"/>
              </a:rPr>
              <a:t>	pred:[[0.152,0.578,0.68]……..[0.95,0.32,0.56]</a:t>
            </a:r>
            <a:endParaRPr b="1" sz="3100">
              <a:solidFill>
                <a:schemeClr val="dk1"/>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As we should do multilabel classification So, at each index:</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Clr>
                <a:schemeClr val="dk1"/>
              </a:buClr>
              <a:buSzPts val="1100"/>
              <a:buFont typeface="Arial"/>
              <a:buNone/>
            </a:pPr>
            <a:r>
              <a:rPr b="1" lang="en-US" sz="3100">
                <a:solidFill>
                  <a:schemeClr val="dk1"/>
                </a:solidFill>
                <a:latin typeface="Open Sans"/>
                <a:ea typeface="Open Sans"/>
                <a:cs typeface="Open Sans"/>
                <a:sym typeface="Open Sans"/>
              </a:rPr>
              <a:t>if probability&lt;0.5 then labeled as: 0 </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Clr>
                <a:schemeClr val="dk1"/>
              </a:buClr>
              <a:buSzPts val="1100"/>
              <a:buFont typeface="Arial"/>
              <a:buNone/>
            </a:pPr>
            <a:r>
              <a:rPr b="1" lang="en-US" sz="3100">
                <a:solidFill>
                  <a:schemeClr val="dk1"/>
                </a:solidFill>
                <a:latin typeface="Open Sans"/>
                <a:ea typeface="Open Sans"/>
                <a:cs typeface="Open Sans"/>
                <a:sym typeface="Open Sans"/>
              </a:rPr>
              <a:t>else labeled as : 1</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rPr b="1" lang="en-US" sz="3100">
                <a:solidFill>
                  <a:schemeClr val="dk1"/>
                </a:solidFill>
                <a:latin typeface="Open Sans"/>
                <a:ea typeface="Open Sans"/>
                <a:cs typeface="Open Sans"/>
                <a:sym typeface="Open Sans"/>
              </a:rPr>
              <a:t>Ex: [0.761,0.476,0.03792] = [1,0,0]     </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rPr b="1" lang="en-US" sz="3100">
                <a:solidFill>
                  <a:schemeClr val="dk1"/>
                </a:solidFill>
                <a:latin typeface="Open Sans"/>
                <a:ea typeface="Open Sans"/>
                <a:cs typeface="Open Sans"/>
                <a:sym typeface="Open Sans"/>
              </a:rPr>
              <a:t>o/p: [[0,1,0]....[1,0,0]]  </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Clr>
                <a:schemeClr val="dk1"/>
              </a:buClr>
              <a:buSzPts val="1100"/>
              <a:buFont typeface="Arial"/>
              <a:buNone/>
            </a:pPr>
            <a:r>
              <a:t/>
            </a:r>
            <a:endParaRPr b="1" sz="3100">
              <a:solidFill>
                <a:schemeClr val="dk1"/>
              </a:solidFill>
              <a:latin typeface="Open Sans"/>
              <a:ea typeface="Open Sans"/>
              <a:cs typeface="Open Sans"/>
              <a:sym typeface="Open Sans"/>
            </a:endParaRPr>
          </a:p>
          <a:p>
            <a:pPr indent="0" lvl="0" marL="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pic>
        <p:nvPicPr>
          <p:cNvPr id="1368" name="Google Shape;1368;g128209ce4e0_2_384"/>
          <p:cNvPicPr preferRelativeResize="0"/>
          <p:nvPr/>
        </p:nvPicPr>
        <p:blipFill>
          <a:blip r:embed="rId17">
            <a:alphaModFix/>
          </a:blip>
          <a:stretch>
            <a:fillRect/>
          </a:stretch>
        </p:blipFill>
        <p:spPr>
          <a:xfrm>
            <a:off x="9633850" y="5760000"/>
            <a:ext cx="6857999" cy="36312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372" name="Shape 1372"/>
        <p:cNvGrpSpPr/>
        <p:nvPr/>
      </p:nvGrpSpPr>
      <p:grpSpPr>
        <a:xfrm>
          <a:off x="0" y="0"/>
          <a:ext cx="0" cy="0"/>
          <a:chOff x="0" y="0"/>
          <a:chExt cx="0" cy="0"/>
        </a:xfrm>
      </p:grpSpPr>
      <p:pic>
        <p:nvPicPr>
          <p:cNvPr id="1373" name="Google Shape;1373;g7fd02761fee99e06_3"/>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374" name="Google Shape;1374;g7fd02761fee99e06_3"/>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375" name="Google Shape;1375;g7fd02761fee99e06_3"/>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376" name="Google Shape;1376;g7fd02761fee99e06_3"/>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377" name="Google Shape;1377;g7fd02761fee99e06_3"/>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378" name="Google Shape;1378;g7fd02761fee99e06_3"/>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379" name="Google Shape;1379;g7fd02761fee99e06_3"/>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380" name="Google Shape;1380;g7fd02761fee99e06_3"/>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381" name="Google Shape;1381;g7fd02761fee99e06_3"/>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382" name="Google Shape;1382;g7fd02761fee99e06_3"/>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383" name="Google Shape;1383;g7fd02761fee99e06_3"/>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384" name="Google Shape;1384;g7fd02761fee99e06_3"/>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385" name="Google Shape;1385;g7fd02761fee99e06_3"/>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386" name="Google Shape;1386;g7fd02761fee99e06_3"/>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387" name="Google Shape;1387;g7fd02761fee99e06_3"/>
          <p:cNvSpPr/>
          <p:nvPr/>
        </p:nvSpPr>
        <p:spPr>
          <a:xfrm>
            <a:off x="10827370" y="6457375"/>
            <a:ext cx="7457590" cy="1948450"/>
          </a:xfrm>
          <a:custGeom>
            <a:rect b="b" l="l" r="r" t="t"/>
            <a:pathLst>
              <a:path extrusionOk="0" h="659374" w="2523719">
                <a:moveTo>
                  <a:pt x="0" y="0"/>
                </a:moveTo>
                <a:lnTo>
                  <a:pt x="2523719" y="0"/>
                </a:lnTo>
                <a:lnTo>
                  <a:pt x="2523719" y="659374"/>
                </a:lnTo>
                <a:lnTo>
                  <a:pt x="0" y="659374"/>
                </a:lnTo>
                <a:close/>
              </a:path>
            </a:pathLst>
          </a:custGeom>
          <a:solidFill>
            <a:srgbClr val="FF1616"/>
          </a:solidFill>
          <a:ln>
            <a:noFill/>
          </a:ln>
        </p:spPr>
      </p:sp>
      <p:sp>
        <p:nvSpPr>
          <p:cNvPr id="1388" name="Google Shape;1388;g7fd02761fee99e06_3"/>
          <p:cNvSpPr/>
          <p:nvPr/>
        </p:nvSpPr>
        <p:spPr>
          <a:xfrm>
            <a:off x="1082737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8037"/>
          </a:solidFill>
          <a:ln>
            <a:noFill/>
          </a:ln>
        </p:spPr>
      </p:sp>
      <p:sp>
        <p:nvSpPr>
          <p:cNvPr id="1389" name="Google Shape;1389;g7fd02761fee99e06_3"/>
          <p:cNvSpPr/>
          <p:nvPr/>
        </p:nvSpPr>
        <p:spPr>
          <a:xfrm>
            <a:off x="336674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4AAD"/>
          </a:solidFill>
          <a:ln>
            <a:noFill/>
          </a:ln>
        </p:spPr>
      </p:sp>
      <p:sp>
        <p:nvSpPr>
          <p:cNvPr id="1390" name="Google Shape;1390;g7fd02761fee99e06_3"/>
          <p:cNvSpPr/>
          <p:nvPr/>
        </p:nvSpPr>
        <p:spPr>
          <a:xfrm>
            <a:off x="3366740" y="6487870"/>
            <a:ext cx="7457590" cy="1948450"/>
          </a:xfrm>
          <a:custGeom>
            <a:rect b="b" l="l" r="r" t="t"/>
            <a:pathLst>
              <a:path extrusionOk="0" h="659374" w="2523719">
                <a:moveTo>
                  <a:pt x="0" y="0"/>
                </a:moveTo>
                <a:lnTo>
                  <a:pt x="2523719" y="0"/>
                </a:lnTo>
                <a:lnTo>
                  <a:pt x="2523719" y="659374"/>
                </a:lnTo>
                <a:lnTo>
                  <a:pt x="0" y="659374"/>
                </a:lnTo>
                <a:close/>
              </a:path>
            </a:pathLst>
          </a:custGeom>
          <a:solidFill>
            <a:srgbClr val="FFD705"/>
          </a:solidFill>
          <a:ln>
            <a:noFill/>
          </a:ln>
        </p:spPr>
      </p:sp>
      <p:pic>
        <p:nvPicPr>
          <p:cNvPr id="1391" name="Google Shape;1391;g7fd02761fee99e06_3"/>
          <p:cNvPicPr preferRelativeResize="0"/>
          <p:nvPr/>
        </p:nvPicPr>
        <p:blipFill rotWithShape="1">
          <a:blip r:embed="rId17">
            <a:alphaModFix/>
          </a:blip>
          <a:srcRect b="0" l="0" r="0" t="0"/>
          <a:stretch/>
        </p:blipFill>
        <p:spPr>
          <a:xfrm>
            <a:off x="9482982" y="6996062"/>
            <a:ext cx="2733663" cy="2659109"/>
          </a:xfrm>
          <a:prstGeom prst="rect">
            <a:avLst/>
          </a:prstGeom>
          <a:noFill/>
          <a:ln>
            <a:noFill/>
          </a:ln>
        </p:spPr>
      </p:pic>
      <p:pic>
        <p:nvPicPr>
          <p:cNvPr id="1392" name="Google Shape;1392;g7fd02761fee99e06_3"/>
          <p:cNvPicPr preferRelativeResize="0"/>
          <p:nvPr/>
        </p:nvPicPr>
        <p:blipFill rotWithShape="1">
          <a:blip r:embed="rId18">
            <a:alphaModFix/>
          </a:blip>
          <a:srcRect b="0" l="0" r="0" t="0"/>
          <a:stretch/>
        </p:blipFill>
        <p:spPr>
          <a:xfrm>
            <a:off x="10384359" y="7990489"/>
            <a:ext cx="930909" cy="670255"/>
          </a:xfrm>
          <a:prstGeom prst="rect">
            <a:avLst/>
          </a:prstGeom>
          <a:noFill/>
          <a:ln>
            <a:noFill/>
          </a:ln>
        </p:spPr>
      </p:pic>
      <p:sp>
        <p:nvSpPr>
          <p:cNvPr id="1393" name="Google Shape;1393;g7fd02761fee99e06_3"/>
          <p:cNvSpPr txBox="1"/>
          <p:nvPr/>
        </p:nvSpPr>
        <p:spPr>
          <a:xfrm>
            <a:off x="1403450" y="1297100"/>
            <a:ext cx="12114900" cy="1895100"/>
          </a:xfrm>
          <a:prstGeom prst="rect">
            <a:avLst/>
          </a:prstGeom>
          <a:noFill/>
          <a:ln>
            <a:noFill/>
          </a:ln>
        </p:spPr>
        <p:txBody>
          <a:bodyPr anchorCtr="0" anchor="t" bIns="0" lIns="0" spcFirstLastPara="1" rIns="0" wrap="square" tIns="0">
            <a:spAutoFit/>
          </a:bodyPr>
          <a:lstStyle/>
          <a:p>
            <a:pPr indent="0" lvl="0" marL="0" marR="0" rtl="0" algn="l">
              <a:lnSpc>
                <a:spcPct val="139996"/>
              </a:lnSpc>
              <a:spcBef>
                <a:spcPts val="0"/>
              </a:spcBef>
              <a:spcAft>
                <a:spcPts val="0"/>
              </a:spcAft>
              <a:buNone/>
            </a:pPr>
            <a:r>
              <a:rPr b="1" lang="en-US" sz="8800">
                <a:solidFill>
                  <a:schemeClr val="dk2"/>
                </a:solidFill>
              </a:rPr>
              <a:t>Comparing</a:t>
            </a:r>
            <a:r>
              <a:rPr b="1" lang="en-US" sz="8800">
                <a:solidFill>
                  <a:schemeClr val="dk2"/>
                </a:solidFill>
              </a:rPr>
              <a:t> Results.</a:t>
            </a:r>
            <a:endParaRPr b="1" sz="8800">
              <a:solidFill>
                <a:schemeClr val="dk2"/>
              </a:solidFill>
            </a:endParaRPr>
          </a:p>
        </p:txBody>
      </p:sp>
      <p:cxnSp>
        <p:nvCxnSpPr>
          <p:cNvPr id="1394" name="Google Shape;1394;g7fd02761fee99e06_3"/>
          <p:cNvCxnSpPr/>
          <p:nvPr/>
        </p:nvCxnSpPr>
        <p:spPr>
          <a:xfrm flipH="1" rot="10800000">
            <a:off x="830951" y="72207"/>
            <a:ext cx="30000" cy="3196200"/>
          </a:xfrm>
          <a:prstGeom prst="straightConnector1">
            <a:avLst/>
          </a:prstGeom>
          <a:noFill/>
          <a:ln cap="rnd" cmpd="sng" w="228600">
            <a:solidFill>
              <a:schemeClr val="dk2"/>
            </a:solidFill>
            <a:prstDash val="solid"/>
            <a:round/>
            <a:headEnd len="sm" w="sm" type="none"/>
            <a:tailEnd len="sm" w="sm" type="none"/>
          </a:ln>
        </p:spPr>
      </p:cxnSp>
      <p:sp>
        <p:nvSpPr>
          <p:cNvPr id="1395" name="Google Shape;1395;g7fd02761fee99e06_3"/>
          <p:cNvSpPr txBox="1"/>
          <p:nvPr/>
        </p:nvSpPr>
        <p:spPr>
          <a:xfrm>
            <a:off x="5593378" y="7050918"/>
            <a:ext cx="28908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FAK</a:t>
            </a:r>
            <a:r>
              <a:rPr b="1" lang="en-US" sz="2953">
                <a:solidFill>
                  <a:srgbClr val="041F40"/>
                </a:solidFill>
              </a:rPr>
              <a:t>E</a:t>
            </a:r>
            <a:endParaRPr b="1"/>
          </a:p>
        </p:txBody>
      </p:sp>
      <p:sp>
        <p:nvSpPr>
          <p:cNvPr id="1396" name="Google Shape;1396;g7fd02761fee99e06_3"/>
          <p:cNvSpPr txBox="1"/>
          <p:nvPr/>
        </p:nvSpPr>
        <p:spPr>
          <a:xfrm>
            <a:off x="14228649" y="7144218"/>
            <a:ext cx="16140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F</a:t>
            </a:r>
            <a:r>
              <a:rPr b="1" lang="en-US" sz="2953">
                <a:solidFill>
                  <a:srgbClr val="041F40"/>
                </a:solidFill>
              </a:rPr>
              <a:t>AKE</a:t>
            </a:r>
            <a:endParaRPr b="1"/>
          </a:p>
        </p:txBody>
      </p:sp>
      <p:sp>
        <p:nvSpPr>
          <p:cNvPr id="1397" name="Google Shape;1397;g7fd02761fee99e06_3"/>
          <p:cNvSpPr txBox="1"/>
          <p:nvPr/>
        </p:nvSpPr>
        <p:spPr>
          <a:xfrm>
            <a:off x="6258750" y="9000161"/>
            <a:ext cx="15600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H</a:t>
            </a:r>
            <a:r>
              <a:rPr b="1" lang="en-US" sz="2953">
                <a:solidFill>
                  <a:srgbClr val="041F40"/>
                </a:solidFill>
              </a:rPr>
              <a:t>ATE</a:t>
            </a:r>
            <a:endParaRPr b="1"/>
          </a:p>
        </p:txBody>
      </p:sp>
      <p:sp>
        <p:nvSpPr>
          <p:cNvPr id="1398" name="Google Shape;1398;g7fd02761fee99e06_3"/>
          <p:cNvSpPr txBox="1"/>
          <p:nvPr/>
        </p:nvSpPr>
        <p:spPr>
          <a:xfrm>
            <a:off x="13617116" y="8918403"/>
            <a:ext cx="28368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a:t>
            </a:r>
            <a:r>
              <a:rPr b="1" lang="en-US" sz="2953">
                <a:solidFill>
                  <a:srgbClr val="041F40"/>
                </a:solidFill>
              </a:rPr>
              <a:t>HATE</a:t>
            </a:r>
            <a:endParaRPr b="1"/>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402" name="Shape 1402"/>
        <p:cNvGrpSpPr/>
        <p:nvPr/>
      </p:nvGrpSpPr>
      <p:grpSpPr>
        <a:xfrm>
          <a:off x="0" y="0"/>
          <a:ext cx="0" cy="0"/>
          <a:chOff x="0" y="0"/>
          <a:chExt cx="0" cy="0"/>
        </a:xfrm>
      </p:grpSpPr>
      <p:sp>
        <p:nvSpPr>
          <p:cNvPr id="1403" name="Google Shape;1403;g7fd02761fee99e06_41"/>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1404" name="Google Shape;1404;g7fd02761fee99e06_41"/>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405" name="Google Shape;1405;g7fd02761fee99e06_41"/>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406" name="Google Shape;1406;g7fd02761fee99e06_41"/>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407" name="Google Shape;1407;g7fd02761fee99e06_41"/>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408" name="Google Shape;1408;g7fd02761fee99e06_41"/>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409" name="Google Shape;1409;g7fd02761fee99e06_41"/>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410" name="Google Shape;1410;g7fd02761fee99e06_41"/>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411" name="Google Shape;1411;g7fd02761fee99e06_41"/>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412" name="Google Shape;1412;g7fd02761fee99e06_41"/>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413" name="Google Shape;1413;g7fd02761fee99e06_41"/>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414" name="Google Shape;1414;g7fd02761fee99e06_41"/>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415" name="Google Shape;1415;g7fd02761fee99e06_41"/>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416" name="Google Shape;1416;g7fd02761fee99e06_41"/>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417" name="Google Shape;1417;g7fd02761fee99e06_41"/>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418" name="Google Shape;1418;g7fd02761fee99e06_41"/>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1419" name="Google Shape;1419;g7fd02761fee99e06_41"/>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1420" name="Google Shape;1420;g7fd02761fee99e06_41"/>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1421" name="Google Shape;1421;g7fd02761fee99e06_41"/>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1422" name="Google Shape;1422;g7fd02761fee99e06_41"/>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graphicFrame>
        <p:nvGraphicFramePr>
          <p:cNvPr id="1423" name="Google Shape;1423;g7fd02761fee99e06_41"/>
          <p:cNvGraphicFramePr/>
          <p:nvPr/>
        </p:nvGraphicFramePr>
        <p:xfrm>
          <a:off x="458256" y="3058825"/>
          <a:ext cx="3000000" cy="3000000"/>
        </p:xfrm>
        <a:graphic>
          <a:graphicData uri="http://schemas.openxmlformats.org/drawingml/2006/table">
            <a:tbl>
              <a:tblPr>
                <a:noFill/>
                <a:tableStyleId>{59A52E11-78FB-4BF2-9226-D91DF3D46A73}</a:tableStyleId>
              </a:tblPr>
              <a:tblGrid>
                <a:gridCol w="4728925"/>
                <a:gridCol w="1953250"/>
                <a:gridCol w="2501025"/>
                <a:gridCol w="2481750"/>
                <a:gridCol w="3086550"/>
                <a:gridCol w="2618550"/>
              </a:tblGrid>
              <a:tr h="650450">
                <a:tc rowSpan="2">
                  <a:txBody>
                    <a:bodyPr/>
                    <a:lstStyle/>
                    <a:p>
                      <a:pPr indent="0" lvl="0" marL="0" rtl="0" algn="ctr">
                        <a:spcBef>
                          <a:spcPts val="0"/>
                        </a:spcBef>
                        <a:spcAft>
                          <a:spcPts val="0"/>
                        </a:spcAft>
                        <a:buNone/>
                      </a:pPr>
                      <a:r>
                        <a:t/>
                      </a:r>
                      <a:endParaRPr b="1"/>
                    </a:p>
                    <a:p>
                      <a:pPr indent="0" lvl="0" marL="0" rtl="0" algn="ctr">
                        <a:spcBef>
                          <a:spcPts val="0"/>
                        </a:spcBef>
                        <a:spcAft>
                          <a:spcPts val="0"/>
                        </a:spcAft>
                        <a:buNone/>
                      </a:pPr>
                      <a:r>
                        <a:t/>
                      </a:r>
                      <a:endParaRPr b="1" sz="2200"/>
                    </a:p>
                    <a:p>
                      <a:pPr indent="0" lvl="0" marL="0" rtl="0" algn="ctr">
                        <a:spcBef>
                          <a:spcPts val="0"/>
                        </a:spcBef>
                        <a:spcAft>
                          <a:spcPts val="0"/>
                        </a:spcAft>
                        <a:buNone/>
                      </a:pPr>
                      <a:r>
                        <a:rPr b="1" lang="en-US" sz="3400"/>
                        <a:t>MODEL</a:t>
                      </a:r>
                      <a:endParaRPr b="1" sz="34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4A86E8"/>
                    </a:solidFill>
                  </a:tcPr>
                </a:tc>
                <a:tc rowSpan="2">
                  <a:txBody>
                    <a:bodyPr/>
                    <a:lstStyle/>
                    <a:p>
                      <a:pPr indent="0" lvl="0" marL="0" rtl="0" algn="ctr">
                        <a:spcBef>
                          <a:spcPts val="0"/>
                        </a:spcBef>
                        <a:spcAft>
                          <a:spcPts val="0"/>
                        </a:spcAft>
                        <a:buNone/>
                      </a:pPr>
                      <a:r>
                        <a:t/>
                      </a:r>
                      <a:endParaRPr b="1" sz="3400"/>
                    </a:p>
                    <a:p>
                      <a:pPr indent="0" lvl="0" marL="0" rtl="0" algn="ctr">
                        <a:spcBef>
                          <a:spcPts val="0"/>
                        </a:spcBef>
                        <a:spcAft>
                          <a:spcPts val="0"/>
                        </a:spcAft>
                        <a:buNone/>
                      </a:pPr>
                      <a:r>
                        <a:rPr b="1" lang="en-US" sz="3000"/>
                        <a:t>EPOC</a:t>
                      </a:r>
                      <a:r>
                        <a:rPr b="1" lang="en-US" sz="3000"/>
                        <a:t>H</a:t>
                      </a:r>
                      <a:r>
                        <a:rPr b="1" lang="en-US" sz="3000"/>
                        <a:t>S</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4A86E8"/>
                    </a:solidFill>
                  </a:tcPr>
                </a:tc>
                <a:tc rowSpan="2">
                  <a:txBody>
                    <a:bodyPr/>
                    <a:lstStyle/>
                    <a:p>
                      <a:pPr indent="0" lvl="0" marL="0" rtl="0" algn="ctr">
                        <a:spcBef>
                          <a:spcPts val="0"/>
                        </a:spcBef>
                        <a:spcAft>
                          <a:spcPts val="0"/>
                        </a:spcAft>
                        <a:buNone/>
                      </a:pPr>
                      <a:r>
                        <a:rPr b="1" lang="en-US" sz="3000"/>
                        <a:t>MODEL</a:t>
                      </a:r>
                      <a:endParaRPr b="1" sz="3000"/>
                    </a:p>
                    <a:p>
                      <a:pPr indent="0" lvl="0" marL="0" rtl="0" algn="ctr">
                        <a:spcBef>
                          <a:spcPts val="0"/>
                        </a:spcBef>
                        <a:spcAft>
                          <a:spcPts val="0"/>
                        </a:spcAft>
                        <a:buNone/>
                      </a:pPr>
                      <a:r>
                        <a:rPr b="1" lang="en-US" sz="3000"/>
                        <a:t>ACCURACY</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4A86E8"/>
                    </a:solidFill>
                  </a:tcPr>
                </a:tc>
                <a:tc rowSpan="2">
                  <a:txBody>
                    <a:bodyPr/>
                    <a:lstStyle/>
                    <a:p>
                      <a:pPr indent="0" lvl="0" marL="0" rtl="0" algn="ctr">
                        <a:spcBef>
                          <a:spcPts val="0"/>
                        </a:spcBef>
                        <a:spcAft>
                          <a:spcPts val="0"/>
                        </a:spcAft>
                        <a:buNone/>
                      </a:pPr>
                      <a:r>
                        <a:rPr b="1" lang="en-US" sz="3000"/>
                        <a:t>MODEL</a:t>
                      </a:r>
                      <a:endParaRPr b="1" sz="3000"/>
                    </a:p>
                    <a:p>
                      <a:pPr indent="0" lvl="0" marL="0" rtl="0" algn="ctr">
                        <a:spcBef>
                          <a:spcPts val="0"/>
                        </a:spcBef>
                        <a:spcAft>
                          <a:spcPts val="0"/>
                        </a:spcAft>
                        <a:buNone/>
                      </a:pPr>
                      <a:r>
                        <a:rPr b="1" lang="en-US" sz="3000"/>
                        <a:t>LOSS</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4A86E8"/>
                    </a:solidFill>
                  </a:tcPr>
                </a:tc>
                <a:tc rowSpan="2">
                  <a:txBody>
                    <a:bodyPr/>
                    <a:lstStyle/>
                    <a:p>
                      <a:pPr indent="0" lvl="0" marL="0" rtl="0" algn="ctr">
                        <a:spcBef>
                          <a:spcPts val="0"/>
                        </a:spcBef>
                        <a:spcAft>
                          <a:spcPts val="0"/>
                        </a:spcAft>
                        <a:buNone/>
                      </a:pPr>
                      <a:r>
                        <a:rPr b="1" lang="en-US" sz="3000"/>
                        <a:t>VALIDATION</a:t>
                      </a:r>
                      <a:endParaRPr b="1" sz="3000"/>
                    </a:p>
                    <a:p>
                      <a:pPr indent="0" lvl="0" marL="0" rtl="0" algn="ctr">
                        <a:spcBef>
                          <a:spcPts val="0"/>
                        </a:spcBef>
                        <a:spcAft>
                          <a:spcPts val="0"/>
                        </a:spcAft>
                        <a:buNone/>
                      </a:pPr>
                      <a:r>
                        <a:rPr b="1" lang="en-US" sz="3000"/>
                        <a:t>ACCURACY</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4A86E8"/>
                    </a:solidFill>
                  </a:tcPr>
                </a:tc>
                <a:tc rowSpan="2">
                  <a:txBody>
                    <a:bodyPr/>
                    <a:lstStyle/>
                    <a:p>
                      <a:pPr indent="0" lvl="0" marL="0" rtl="0" algn="ctr">
                        <a:spcBef>
                          <a:spcPts val="0"/>
                        </a:spcBef>
                        <a:spcAft>
                          <a:spcPts val="0"/>
                        </a:spcAft>
                        <a:buNone/>
                      </a:pPr>
                      <a:r>
                        <a:rPr b="1" lang="en-US" sz="3000"/>
                        <a:t>VALIDATION</a:t>
                      </a:r>
                      <a:endParaRPr b="1" sz="3000"/>
                    </a:p>
                    <a:p>
                      <a:pPr indent="0" lvl="0" marL="0" rtl="0" algn="ctr">
                        <a:spcBef>
                          <a:spcPts val="0"/>
                        </a:spcBef>
                        <a:spcAft>
                          <a:spcPts val="0"/>
                        </a:spcAft>
                        <a:buNone/>
                      </a:pPr>
                      <a:r>
                        <a:rPr b="1" lang="en-US" sz="3000"/>
                        <a:t>LOSS</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4A86E8"/>
                    </a:solidFill>
                  </a:tcPr>
                </a:tc>
              </a:tr>
              <a:tr h="790425">
                <a:tc vMerge="1"/>
                <a:tc vMerge="1"/>
                <a:tc vMerge="1"/>
                <a:tc vMerge="1"/>
                <a:tc vMerge="1"/>
                <a:tc vMerge="1"/>
              </a:tr>
              <a:tr h="869325">
                <a:tc>
                  <a:txBody>
                    <a:bodyPr/>
                    <a:lstStyle/>
                    <a:p>
                      <a:pPr indent="0" lvl="0" marL="0" rtl="0" algn="l">
                        <a:spcBef>
                          <a:spcPts val="0"/>
                        </a:spcBef>
                        <a:spcAft>
                          <a:spcPts val="0"/>
                        </a:spcAft>
                        <a:buNone/>
                      </a:pPr>
                      <a:r>
                        <a:rPr b="1" lang="en-US" sz="3000"/>
                        <a:t>LSTM with Soft Max</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US" sz="3000"/>
                        <a:t>3</a:t>
                      </a:r>
                      <a:r>
                        <a:rPr b="1" lang="en-US" sz="3000"/>
                        <a:t>0</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US" sz="3000"/>
                        <a:t>0.7310</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0.4999</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US" sz="3000"/>
                        <a:t>0.7225</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US" sz="3000"/>
                        <a:t>0.4900</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r h="869325">
                <a:tc>
                  <a:txBody>
                    <a:bodyPr/>
                    <a:lstStyle/>
                    <a:p>
                      <a:pPr indent="0" lvl="0" marL="0" rtl="0" algn="l">
                        <a:spcBef>
                          <a:spcPts val="0"/>
                        </a:spcBef>
                        <a:spcAft>
                          <a:spcPts val="0"/>
                        </a:spcAft>
                        <a:buNone/>
                      </a:pPr>
                      <a:r>
                        <a:rPr b="1" lang="en-US" sz="3000"/>
                        <a:t>LSTM with Sigmoid</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US" sz="3000"/>
                        <a:t>3</a:t>
                      </a:r>
                      <a:r>
                        <a:rPr b="1" lang="en-US" sz="3000"/>
                        <a:t>0</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US" sz="3000"/>
                        <a:t>0.7302</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0.4994</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US" sz="3000"/>
                        <a:t>0.7371</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US" sz="3000"/>
                        <a:t>0.4907</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r h="869325">
                <a:tc>
                  <a:txBody>
                    <a:bodyPr/>
                    <a:lstStyle/>
                    <a:p>
                      <a:pPr indent="0" lvl="0" marL="0" rtl="0" algn="l">
                        <a:spcBef>
                          <a:spcPts val="0"/>
                        </a:spcBef>
                        <a:spcAft>
                          <a:spcPts val="0"/>
                        </a:spcAft>
                        <a:buNone/>
                      </a:pPr>
                      <a:r>
                        <a:rPr b="1" lang="en-US" sz="3000"/>
                        <a:t>Bi-LSTM  with Attention using Soft Max</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US" sz="3000"/>
                        <a:t>22</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US" sz="3000"/>
                        <a:t>0.7286</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0.4941</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US" sz="3000"/>
                        <a:t>0.7146</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US" sz="3000"/>
                        <a:t>0.4880</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r h="423925">
                <a:tc>
                  <a:txBody>
                    <a:bodyPr/>
                    <a:lstStyle/>
                    <a:p>
                      <a:pPr indent="0" lvl="0" marL="0" rtl="0" algn="l">
                        <a:spcBef>
                          <a:spcPts val="0"/>
                        </a:spcBef>
                        <a:spcAft>
                          <a:spcPts val="0"/>
                        </a:spcAft>
                        <a:buNone/>
                      </a:pPr>
                      <a:r>
                        <a:rPr b="1" lang="en-US" sz="3000"/>
                        <a:t>Bi-LSTM with Attention using Sigmoid</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US" sz="3000"/>
                        <a:t>22</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US" sz="3000"/>
                        <a:t>0.7295</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0.4949</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US" sz="3000"/>
                        <a:t>0.7331</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US" sz="3000"/>
                        <a:t>0.4877</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bl>
          </a:graphicData>
        </a:graphic>
      </p:graphicFrame>
      <p:sp>
        <p:nvSpPr>
          <p:cNvPr id="1424" name="Google Shape;1424;g7fd02761fee99e06_41"/>
          <p:cNvSpPr txBox="1"/>
          <p:nvPr/>
        </p:nvSpPr>
        <p:spPr>
          <a:xfrm>
            <a:off x="478075" y="1253388"/>
            <a:ext cx="16230600" cy="10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Comparing LSTM models:</a:t>
            </a:r>
            <a:endParaRPr b="1" sz="4800">
              <a:solidFill>
                <a:srgbClr val="98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205" name="Shape 205"/>
        <p:cNvGrpSpPr/>
        <p:nvPr/>
      </p:nvGrpSpPr>
      <p:grpSpPr>
        <a:xfrm>
          <a:off x="0" y="0"/>
          <a:ext cx="0" cy="0"/>
          <a:chOff x="0" y="0"/>
          <a:chExt cx="0" cy="0"/>
        </a:xfrm>
      </p:grpSpPr>
      <p:pic>
        <p:nvPicPr>
          <p:cNvPr id="206" name="Google Shape;206;g11ba500822d_0_0"/>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207" name="Google Shape;207;g11ba500822d_0_0"/>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208" name="Google Shape;208;g11ba500822d_0_0"/>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209" name="Google Shape;209;g11ba500822d_0_0"/>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210" name="Google Shape;210;g11ba500822d_0_0"/>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211" name="Google Shape;211;g11ba500822d_0_0"/>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212" name="Google Shape;212;g11ba500822d_0_0"/>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213" name="Google Shape;213;g11ba500822d_0_0"/>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214" name="Google Shape;214;g11ba500822d_0_0"/>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215" name="Google Shape;215;g11ba500822d_0_0"/>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216" name="Google Shape;216;g11ba500822d_0_0"/>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217" name="Google Shape;217;g11ba500822d_0_0"/>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218" name="Google Shape;218;g11ba500822d_0_0"/>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219" name="Google Shape;219;g11ba500822d_0_0"/>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220" name="Google Shape;220;g11ba500822d_0_0"/>
          <p:cNvSpPr/>
          <p:nvPr/>
        </p:nvSpPr>
        <p:spPr>
          <a:xfrm>
            <a:off x="10827370" y="6457375"/>
            <a:ext cx="7457590" cy="1948450"/>
          </a:xfrm>
          <a:custGeom>
            <a:rect b="b" l="l" r="r" t="t"/>
            <a:pathLst>
              <a:path extrusionOk="0" h="659374" w="2523719">
                <a:moveTo>
                  <a:pt x="0" y="0"/>
                </a:moveTo>
                <a:lnTo>
                  <a:pt x="2523719" y="0"/>
                </a:lnTo>
                <a:lnTo>
                  <a:pt x="2523719" y="659374"/>
                </a:lnTo>
                <a:lnTo>
                  <a:pt x="0" y="659374"/>
                </a:lnTo>
                <a:close/>
              </a:path>
            </a:pathLst>
          </a:custGeom>
          <a:solidFill>
            <a:srgbClr val="FF1616"/>
          </a:solidFill>
          <a:ln>
            <a:noFill/>
          </a:ln>
        </p:spPr>
      </p:sp>
      <p:sp>
        <p:nvSpPr>
          <p:cNvPr id="221" name="Google Shape;221;g11ba500822d_0_0"/>
          <p:cNvSpPr/>
          <p:nvPr/>
        </p:nvSpPr>
        <p:spPr>
          <a:xfrm>
            <a:off x="1082737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8037"/>
          </a:solidFill>
          <a:ln>
            <a:noFill/>
          </a:ln>
        </p:spPr>
      </p:sp>
      <p:sp>
        <p:nvSpPr>
          <p:cNvPr id="222" name="Google Shape;222;g11ba500822d_0_0"/>
          <p:cNvSpPr/>
          <p:nvPr/>
        </p:nvSpPr>
        <p:spPr>
          <a:xfrm>
            <a:off x="336674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4AAD"/>
          </a:solidFill>
          <a:ln>
            <a:noFill/>
          </a:ln>
        </p:spPr>
      </p:sp>
      <p:sp>
        <p:nvSpPr>
          <p:cNvPr id="223" name="Google Shape;223;g11ba500822d_0_0"/>
          <p:cNvSpPr/>
          <p:nvPr/>
        </p:nvSpPr>
        <p:spPr>
          <a:xfrm>
            <a:off x="3366740" y="6487870"/>
            <a:ext cx="7457590" cy="1948450"/>
          </a:xfrm>
          <a:custGeom>
            <a:rect b="b" l="l" r="r" t="t"/>
            <a:pathLst>
              <a:path extrusionOk="0" h="659374" w="2523719">
                <a:moveTo>
                  <a:pt x="0" y="0"/>
                </a:moveTo>
                <a:lnTo>
                  <a:pt x="2523719" y="0"/>
                </a:lnTo>
                <a:lnTo>
                  <a:pt x="2523719" y="659374"/>
                </a:lnTo>
                <a:lnTo>
                  <a:pt x="0" y="659374"/>
                </a:lnTo>
                <a:close/>
              </a:path>
            </a:pathLst>
          </a:custGeom>
          <a:solidFill>
            <a:srgbClr val="FFD705"/>
          </a:solidFill>
          <a:ln>
            <a:noFill/>
          </a:ln>
        </p:spPr>
      </p:sp>
      <p:pic>
        <p:nvPicPr>
          <p:cNvPr id="224" name="Google Shape;224;g11ba500822d_0_0"/>
          <p:cNvPicPr preferRelativeResize="0"/>
          <p:nvPr/>
        </p:nvPicPr>
        <p:blipFill rotWithShape="1">
          <a:blip r:embed="rId17">
            <a:alphaModFix/>
          </a:blip>
          <a:srcRect b="0" l="0" r="0" t="0"/>
          <a:stretch/>
        </p:blipFill>
        <p:spPr>
          <a:xfrm>
            <a:off x="9482982" y="6996062"/>
            <a:ext cx="2733663" cy="2659109"/>
          </a:xfrm>
          <a:prstGeom prst="rect">
            <a:avLst/>
          </a:prstGeom>
          <a:noFill/>
          <a:ln>
            <a:noFill/>
          </a:ln>
        </p:spPr>
      </p:pic>
      <p:pic>
        <p:nvPicPr>
          <p:cNvPr id="225" name="Google Shape;225;g11ba500822d_0_0"/>
          <p:cNvPicPr preferRelativeResize="0"/>
          <p:nvPr/>
        </p:nvPicPr>
        <p:blipFill rotWithShape="1">
          <a:blip r:embed="rId18">
            <a:alphaModFix/>
          </a:blip>
          <a:srcRect b="0" l="0" r="0" t="0"/>
          <a:stretch/>
        </p:blipFill>
        <p:spPr>
          <a:xfrm>
            <a:off x="10384359" y="7990489"/>
            <a:ext cx="930909" cy="670255"/>
          </a:xfrm>
          <a:prstGeom prst="rect">
            <a:avLst/>
          </a:prstGeom>
          <a:noFill/>
          <a:ln>
            <a:noFill/>
          </a:ln>
        </p:spPr>
      </p:pic>
      <p:sp>
        <p:nvSpPr>
          <p:cNvPr id="226" name="Google Shape;226;g11ba500822d_0_0"/>
          <p:cNvSpPr txBox="1"/>
          <p:nvPr/>
        </p:nvSpPr>
        <p:spPr>
          <a:xfrm>
            <a:off x="1403450" y="1297100"/>
            <a:ext cx="10813200" cy="3250800"/>
          </a:xfrm>
          <a:prstGeom prst="rect">
            <a:avLst/>
          </a:prstGeom>
          <a:noFill/>
          <a:ln>
            <a:noFill/>
          </a:ln>
        </p:spPr>
        <p:txBody>
          <a:bodyPr anchorCtr="0" anchor="t" bIns="0" lIns="0" spcFirstLastPara="1" rIns="0" wrap="square" tIns="0">
            <a:spAutoFit/>
          </a:bodyPr>
          <a:lstStyle/>
          <a:p>
            <a:pPr indent="0" lvl="0" marL="0" marR="0" rtl="0" algn="l">
              <a:lnSpc>
                <a:spcPct val="139996"/>
              </a:lnSpc>
              <a:spcBef>
                <a:spcPts val="0"/>
              </a:spcBef>
              <a:spcAft>
                <a:spcPts val="0"/>
              </a:spcAft>
              <a:buNone/>
            </a:pPr>
            <a:r>
              <a:rPr b="1" lang="en-US" sz="8800">
                <a:solidFill>
                  <a:schemeClr val="dk2"/>
                </a:solidFill>
              </a:rPr>
              <a:t>Context &amp; </a:t>
            </a:r>
            <a:r>
              <a:rPr b="1" lang="en-US" sz="8800">
                <a:solidFill>
                  <a:schemeClr val="dk2"/>
                </a:solidFill>
              </a:rPr>
              <a:t>Motivation</a:t>
            </a:r>
            <a:endParaRPr b="1" sz="8800">
              <a:solidFill>
                <a:schemeClr val="dk2"/>
              </a:solidFill>
            </a:endParaRPr>
          </a:p>
        </p:txBody>
      </p:sp>
      <p:cxnSp>
        <p:nvCxnSpPr>
          <p:cNvPr id="227" name="Google Shape;227;g11ba500822d_0_0"/>
          <p:cNvCxnSpPr/>
          <p:nvPr/>
        </p:nvCxnSpPr>
        <p:spPr>
          <a:xfrm flipH="1" rot="10800000">
            <a:off x="830951" y="72207"/>
            <a:ext cx="30000" cy="3196200"/>
          </a:xfrm>
          <a:prstGeom prst="straightConnector1">
            <a:avLst/>
          </a:prstGeom>
          <a:noFill/>
          <a:ln cap="rnd" cmpd="sng" w="228600">
            <a:solidFill>
              <a:schemeClr val="dk2"/>
            </a:solidFill>
            <a:prstDash val="solid"/>
            <a:round/>
            <a:headEnd len="sm" w="sm" type="none"/>
            <a:tailEnd len="sm" w="sm" type="none"/>
          </a:ln>
        </p:spPr>
      </p:cxnSp>
      <p:sp>
        <p:nvSpPr>
          <p:cNvPr id="228" name="Google Shape;228;g11ba500822d_0_0"/>
          <p:cNvSpPr txBox="1"/>
          <p:nvPr/>
        </p:nvSpPr>
        <p:spPr>
          <a:xfrm>
            <a:off x="5593378" y="7050918"/>
            <a:ext cx="2890800" cy="4545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FAK</a:t>
            </a:r>
            <a:r>
              <a:rPr b="1" lang="en-US" sz="2953">
                <a:solidFill>
                  <a:srgbClr val="041F40"/>
                </a:solidFill>
              </a:rPr>
              <a:t>E</a:t>
            </a:r>
            <a:endParaRPr b="1"/>
          </a:p>
        </p:txBody>
      </p:sp>
      <p:sp>
        <p:nvSpPr>
          <p:cNvPr id="229" name="Google Shape;229;g11ba500822d_0_0"/>
          <p:cNvSpPr txBox="1"/>
          <p:nvPr/>
        </p:nvSpPr>
        <p:spPr>
          <a:xfrm>
            <a:off x="14228649" y="7144218"/>
            <a:ext cx="1614000" cy="4545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F</a:t>
            </a:r>
            <a:r>
              <a:rPr b="1" lang="en-US" sz="2953">
                <a:solidFill>
                  <a:srgbClr val="041F40"/>
                </a:solidFill>
              </a:rPr>
              <a:t>AKE</a:t>
            </a:r>
            <a:endParaRPr b="1"/>
          </a:p>
        </p:txBody>
      </p:sp>
      <p:sp>
        <p:nvSpPr>
          <p:cNvPr id="230" name="Google Shape;230;g11ba500822d_0_0"/>
          <p:cNvSpPr txBox="1"/>
          <p:nvPr/>
        </p:nvSpPr>
        <p:spPr>
          <a:xfrm>
            <a:off x="6258750" y="9000161"/>
            <a:ext cx="1560000" cy="4545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H</a:t>
            </a:r>
            <a:r>
              <a:rPr b="1" lang="en-US" sz="2953">
                <a:solidFill>
                  <a:srgbClr val="041F40"/>
                </a:solidFill>
              </a:rPr>
              <a:t>ATE</a:t>
            </a:r>
            <a:endParaRPr b="1"/>
          </a:p>
        </p:txBody>
      </p:sp>
      <p:sp>
        <p:nvSpPr>
          <p:cNvPr id="231" name="Google Shape;231;g11ba500822d_0_0"/>
          <p:cNvSpPr txBox="1"/>
          <p:nvPr/>
        </p:nvSpPr>
        <p:spPr>
          <a:xfrm>
            <a:off x="13617116" y="8918403"/>
            <a:ext cx="2836800" cy="4545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a:t>
            </a:r>
            <a:r>
              <a:rPr b="1" lang="en-US" sz="2953">
                <a:solidFill>
                  <a:srgbClr val="041F40"/>
                </a:solidFill>
              </a:rPr>
              <a:t>HATE</a:t>
            </a:r>
            <a:endParaRPr b="1"/>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428" name="Shape 1428"/>
        <p:cNvGrpSpPr/>
        <p:nvPr/>
      </p:nvGrpSpPr>
      <p:grpSpPr>
        <a:xfrm>
          <a:off x="0" y="0"/>
          <a:ext cx="0" cy="0"/>
          <a:chOff x="0" y="0"/>
          <a:chExt cx="0" cy="0"/>
        </a:xfrm>
      </p:grpSpPr>
      <p:sp>
        <p:nvSpPr>
          <p:cNvPr id="1429" name="Google Shape;1429;g56c3e3769ee29062_3"/>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1430" name="Google Shape;1430;g56c3e3769ee29062_3"/>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431" name="Google Shape;1431;g56c3e3769ee29062_3"/>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432" name="Google Shape;1432;g56c3e3769ee29062_3"/>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433" name="Google Shape;1433;g56c3e3769ee29062_3"/>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434" name="Google Shape;1434;g56c3e3769ee29062_3"/>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435" name="Google Shape;1435;g56c3e3769ee29062_3"/>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436" name="Google Shape;1436;g56c3e3769ee29062_3"/>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437" name="Google Shape;1437;g56c3e3769ee29062_3"/>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438" name="Google Shape;1438;g56c3e3769ee29062_3"/>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439" name="Google Shape;1439;g56c3e3769ee29062_3"/>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440" name="Google Shape;1440;g56c3e3769ee29062_3"/>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441" name="Google Shape;1441;g56c3e3769ee29062_3"/>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442" name="Google Shape;1442;g56c3e3769ee29062_3"/>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443" name="Google Shape;1443;g56c3e3769ee29062_3"/>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444" name="Google Shape;1444;g56c3e3769ee29062_3"/>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1445" name="Google Shape;1445;g56c3e3769ee29062_3"/>
          <p:cNvSpPr txBox="1"/>
          <p:nvPr/>
        </p:nvSpPr>
        <p:spPr>
          <a:xfrm>
            <a:off x="478075" y="897188"/>
            <a:ext cx="16230600" cy="7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Comparing  models:</a:t>
            </a:r>
            <a:endParaRPr b="1" sz="4800">
              <a:solidFill>
                <a:srgbClr val="980000"/>
              </a:solidFill>
            </a:endParaRPr>
          </a:p>
        </p:txBody>
      </p:sp>
      <p:sp>
        <p:nvSpPr>
          <p:cNvPr id="1446" name="Google Shape;1446;g56c3e3769ee29062_3"/>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1447" name="Google Shape;1447;g56c3e3769ee29062_3"/>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1448" name="Google Shape;1448;g56c3e3769ee29062_3"/>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1449" name="Google Shape;1449;g56c3e3769ee29062_3"/>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graphicFrame>
        <p:nvGraphicFramePr>
          <p:cNvPr id="1450" name="Google Shape;1450;g56c3e3769ee29062_3"/>
          <p:cNvGraphicFramePr/>
          <p:nvPr/>
        </p:nvGraphicFramePr>
        <p:xfrm>
          <a:off x="478069" y="1696238"/>
          <a:ext cx="3000000" cy="3000000"/>
        </p:xfrm>
        <a:graphic>
          <a:graphicData uri="http://schemas.openxmlformats.org/drawingml/2006/table">
            <a:tbl>
              <a:tblPr>
                <a:noFill/>
                <a:tableStyleId>{59A52E11-78FB-4BF2-9226-D91DF3D46A73}</a:tableStyleId>
              </a:tblPr>
              <a:tblGrid>
                <a:gridCol w="7683975"/>
                <a:gridCol w="1015325"/>
                <a:gridCol w="2412075"/>
                <a:gridCol w="3484825"/>
                <a:gridCol w="3005025"/>
              </a:tblGrid>
              <a:tr h="650450">
                <a:tc rowSpan="2">
                  <a:txBody>
                    <a:bodyPr/>
                    <a:lstStyle/>
                    <a:p>
                      <a:pPr indent="0" lvl="0" marL="0" rtl="0" algn="ctr">
                        <a:spcBef>
                          <a:spcPts val="0"/>
                        </a:spcBef>
                        <a:spcAft>
                          <a:spcPts val="0"/>
                        </a:spcAft>
                        <a:buNone/>
                      </a:pPr>
                      <a:r>
                        <a:t/>
                      </a:r>
                      <a:endParaRPr b="1"/>
                    </a:p>
                    <a:p>
                      <a:pPr indent="0" lvl="0" marL="0" rtl="0" algn="ctr">
                        <a:spcBef>
                          <a:spcPts val="0"/>
                        </a:spcBef>
                        <a:spcAft>
                          <a:spcPts val="0"/>
                        </a:spcAft>
                        <a:buNone/>
                      </a:pPr>
                      <a:r>
                        <a:t/>
                      </a:r>
                      <a:endParaRPr b="1" sz="2200"/>
                    </a:p>
                    <a:p>
                      <a:pPr indent="0" lvl="0" marL="0" rtl="0" algn="ctr">
                        <a:spcBef>
                          <a:spcPts val="0"/>
                        </a:spcBef>
                        <a:spcAft>
                          <a:spcPts val="0"/>
                        </a:spcAft>
                        <a:buNone/>
                      </a:pPr>
                      <a:r>
                        <a:rPr b="1" lang="en-US" sz="3400"/>
                        <a:t>MODEL</a:t>
                      </a:r>
                      <a:endParaRPr b="1" sz="34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4A86E8"/>
                    </a:solidFill>
                  </a:tcPr>
                </a:tc>
                <a:tc rowSpan="2">
                  <a:txBody>
                    <a:bodyPr/>
                    <a:lstStyle/>
                    <a:p>
                      <a:pPr indent="0" lvl="0" marL="0" rtl="0" algn="ctr">
                        <a:spcBef>
                          <a:spcPts val="0"/>
                        </a:spcBef>
                        <a:spcAft>
                          <a:spcPts val="0"/>
                        </a:spcAft>
                        <a:buNone/>
                      </a:pPr>
                      <a:r>
                        <a:t/>
                      </a:r>
                      <a:endParaRPr b="1" sz="3400"/>
                    </a:p>
                    <a:p>
                      <a:pPr indent="0" lvl="0" marL="0" rtl="0" algn="ctr">
                        <a:spcBef>
                          <a:spcPts val="0"/>
                        </a:spcBef>
                        <a:spcAft>
                          <a:spcPts val="0"/>
                        </a:spcAft>
                        <a:buNone/>
                      </a:pPr>
                      <a:r>
                        <a:rPr b="1" lang="en-US" sz="3000"/>
                        <a:t>EPOCHS</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4A86E8"/>
                    </a:solidFill>
                  </a:tcPr>
                </a:tc>
                <a:tc rowSpan="2">
                  <a:txBody>
                    <a:bodyPr/>
                    <a:lstStyle/>
                    <a:p>
                      <a:pPr indent="0" lvl="0" marL="0" rtl="0" algn="ctr">
                        <a:spcBef>
                          <a:spcPts val="0"/>
                        </a:spcBef>
                        <a:spcAft>
                          <a:spcPts val="0"/>
                        </a:spcAft>
                        <a:buNone/>
                      </a:pPr>
                      <a:r>
                        <a:rPr b="1" lang="en-US" sz="3000"/>
                        <a:t>ACCURACY SCORE</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4A86E8"/>
                    </a:solidFill>
                  </a:tcPr>
                </a:tc>
                <a:tc rowSpan="2">
                  <a:txBody>
                    <a:bodyPr/>
                    <a:lstStyle/>
                    <a:p>
                      <a:pPr indent="0" lvl="0" marL="0" rtl="0" algn="ctr">
                        <a:spcBef>
                          <a:spcPts val="0"/>
                        </a:spcBef>
                        <a:spcAft>
                          <a:spcPts val="0"/>
                        </a:spcAft>
                        <a:buNone/>
                      </a:pPr>
                      <a:r>
                        <a:rPr b="1" lang="en-US" sz="3000"/>
                        <a:t>MICRO AVERAGE</a:t>
                      </a:r>
                      <a:endParaRPr b="1" sz="3000"/>
                    </a:p>
                    <a:p>
                      <a:pPr indent="0" lvl="0" marL="0" rtl="0" algn="ctr">
                        <a:spcBef>
                          <a:spcPts val="0"/>
                        </a:spcBef>
                        <a:spcAft>
                          <a:spcPts val="0"/>
                        </a:spcAft>
                        <a:buNone/>
                      </a:pPr>
                      <a:r>
                        <a:rPr b="1" lang="en-US" sz="3000"/>
                        <a:t>F1 SCORE</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4A86E8"/>
                    </a:solidFill>
                  </a:tcPr>
                </a:tc>
                <a:tc rowSpan="2">
                  <a:txBody>
                    <a:bodyPr/>
                    <a:lstStyle/>
                    <a:p>
                      <a:pPr indent="0" lvl="0" marL="0" rtl="0" algn="ctr">
                        <a:spcBef>
                          <a:spcPts val="0"/>
                        </a:spcBef>
                        <a:spcAft>
                          <a:spcPts val="0"/>
                        </a:spcAft>
                        <a:buNone/>
                      </a:pPr>
                      <a:r>
                        <a:rPr b="1" lang="en-US" sz="3000"/>
                        <a:t>MACRO AVERAGE</a:t>
                      </a:r>
                      <a:endParaRPr b="1" sz="3000"/>
                    </a:p>
                    <a:p>
                      <a:pPr indent="0" lvl="0" marL="0" rtl="0" algn="ctr">
                        <a:spcBef>
                          <a:spcPts val="0"/>
                        </a:spcBef>
                        <a:spcAft>
                          <a:spcPts val="0"/>
                        </a:spcAft>
                        <a:buNone/>
                      </a:pPr>
                      <a:r>
                        <a:rPr b="1" lang="en-US" sz="3000"/>
                        <a:t>F1 SCORE</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4A86E8"/>
                    </a:solidFill>
                  </a:tcPr>
                </a:tc>
              </a:tr>
              <a:tr h="332500">
                <a:tc vMerge="1"/>
                <a:tc vMerge="1"/>
                <a:tc vMerge="1"/>
                <a:tc vMerge="1"/>
                <a:tc vMerge="1"/>
              </a:tr>
              <a:tr h="627625">
                <a:tc>
                  <a:txBody>
                    <a:bodyPr/>
                    <a:lstStyle/>
                    <a:p>
                      <a:pPr indent="0" lvl="0" marL="0" rtl="0" algn="l">
                        <a:spcBef>
                          <a:spcPts val="0"/>
                        </a:spcBef>
                        <a:spcAft>
                          <a:spcPts val="0"/>
                        </a:spcAft>
                        <a:buNone/>
                      </a:pPr>
                      <a:r>
                        <a:rPr b="1" lang="en-US" sz="3000"/>
                        <a:t>LSTM using Softmax</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30</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0.3649</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solidFill>
                            <a:schemeClr val="dk1"/>
                          </a:solidFill>
                        </a:rPr>
                        <a:t>0.60</a:t>
                      </a:r>
                      <a:endParaRPr b="1" sz="3000">
                        <a:solidFill>
                          <a:schemeClr val="dk1"/>
                        </a:solidFill>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solidFill>
                            <a:schemeClr val="dk1"/>
                          </a:solidFill>
                        </a:rPr>
                        <a:t>0.45</a:t>
                      </a:r>
                      <a:endParaRPr b="1" sz="3000">
                        <a:solidFill>
                          <a:schemeClr val="dk1"/>
                        </a:solidFill>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r h="685625">
                <a:tc>
                  <a:txBody>
                    <a:bodyPr/>
                    <a:lstStyle/>
                    <a:p>
                      <a:pPr indent="0" lvl="0" marL="0" rtl="0" algn="l">
                        <a:spcBef>
                          <a:spcPts val="0"/>
                        </a:spcBef>
                        <a:spcAft>
                          <a:spcPts val="0"/>
                        </a:spcAft>
                        <a:buNone/>
                      </a:pPr>
                      <a:r>
                        <a:rPr b="1" lang="en-US" sz="3000"/>
                        <a:t>LSTM using Sigmoid</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30</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0.4070</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solidFill>
                            <a:schemeClr val="dk1"/>
                          </a:solidFill>
                        </a:rPr>
                        <a:t>0.65</a:t>
                      </a:r>
                      <a:endParaRPr b="1" sz="3000">
                        <a:solidFill>
                          <a:schemeClr val="dk1"/>
                        </a:solidFill>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solidFill>
                            <a:schemeClr val="dk1"/>
                          </a:solidFill>
                        </a:rPr>
                        <a:t>0.51</a:t>
                      </a:r>
                      <a:endParaRPr b="1" sz="3000">
                        <a:solidFill>
                          <a:schemeClr val="dk1"/>
                        </a:solidFill>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r h="741800">
                <a:tc>
                  <a:txBody>
                    <a:bodyPr/>
                    <a:lstStyle/>
                    <a:p>
                      <a:pPr indent="0" lvl="0" marL="0" rtl="0" algn="l">
                        <a:spcBef>
                          <a:spcPts val="0"/>
                        </a:spcBef>
                        <a:spcAft>
                          <a:spcPts val="0"/>
                        </a:spcAft>
                        <a:buNone/>
                      </a:pPr>
                      <a:r>
                        <a:rPr b="1" lang="en-US" sz="3000"/>
                        <a:t>Bi-LSTM with Attention using Softmax</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22</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0.3605</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0.60</a:t>
                      </a:r>
                      <a:endParaRPr b="1" sz="3000">
                        <a:solidFill>
                          <a:schemeClr val="dk1"/>
                        </a:solidFill>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solidFill>
                            <a:schemeClr val="dk1"/>
                          </a:solidFill>
                        </a:rPr>
                        <a:t>0.49</a:t>
                      </a:r>
                      <a:endParaRPr b="1" sz="3000">
                        <a:solidFill>
                          <a:schemeClr val="dk1"/>
                        </a:solidFill>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r h="765200">
                <a:tc>
                  <a:txBody>
                    <a:bodyPr/>
                    <a:lstStyle/>
                    <a:p>
                      <a:pPr indent="0" lvl="0" marL="0" rtl="0" algn="l">
                        <a:spcBef>
                          <a:spcPts val="0"/>
                        </a:spcBef>
                        <a:spcAft>
                          <a:spcPts val="0"/>
                        </a:spcAft>
                        <a:buNone/>
                      </a:pPr>
                      <a:r>
                        <a:rPr b="1" lang="en-US" sz="3000">
                          <a:solidFill>
                            <a:schemeClr val="dk1"/>
                          </a:solidFill>
                        </a:rPr>
                        <a:t>Bi-LSTM with Attention using Sigmoid</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22</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0.3847</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solidFill>
                            <a:schemeClr val="dk1"/>
                          </a:solidFill>
                        </a:rPr>
                        <a:t>0.62</a:t>
                      </a:r>
                      <a:endParaRPr b="1" sz="3000">
                        <a:solidFill>
                          <a:schemeClr val="dk1"/>
                        </a:solidFill>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solidFill>
                            <a:schemeClr val="dk1"/>
                          </a:solidFill>
                        </a:rPr>
                        <a:t>0.48</a:t>
                      </a:r>
                      <a:endParaRPr b="1" sz="3000">
                        <a:solidFill>
                          <a:schemeClr val="dk1"/>
                        </a:solidFill>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r h="502100">
                <a:tc>
                  <a:txBody>
                    <a:bodyPr/>
                    <a:lstStyle/>
                    <a:p>
                      <a:pPr indent="0" lvl="0" marL="0" rtl="0" algn="l">
                        <a:spcBef>
                          <a:spcPts val="0"/>
                        </a:spcBef>
                        <a:spcAft>
                          <a:spcPts val="0"/>
                        </a:spcAft>
                        <a:buNone/>
                      </a:pPr>
                      <a:r>
                        <a:rPr b="1" lang="en-US" sz="3000"/>
                        <a:t>Bert-Base</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5</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0.4728</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solidFill>
                            <a:schemeClr val="dk1"/>
                          </a:solidFill>
                        </a:rPr>
                        <a:t>0.70</a:t>
                      </a:r>
                      <a:endParaRPr b="1" sz="3000">
                        <a:solidFill>
                          <a:schemeClr val="dk1"/>
                        </a:solidFill>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0.63</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r h="607375">
                <a:tc>
                  <a:txBody>
                    <a:bodyPr/>
                    <a:lstStyle/>
                    <a:p>
                      <a:pPr indent="0" lvl="0" marL="0" rtl="0" algn="l">
                        <a:spcBef>
                          <a:spcPts val="0"/>
                        </a:spcBef>
                        <a:spcAft>
                          <a:spcPts val="0"/>
                        </a:spcAft>
                        <a:buNone/>
                      </a:pPr>
                      <a:r>
                        <a:rPr b="1" lang="en-US" sz="3000"/>
                        <a:t>Bert-Large</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5</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0.4788</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solidFill>
                            <a:schemeClr val="dk1"/>
                          </a:solidFill>
                        </a:rPr>
                        <a:t>0.70</a:t>
                      </a:r>
                      <a:endParaRPr b="1" sz="3000">
                        <a:solidFill>
                          <a:schemeClr val="dk1"/>
                        </a:solidFill>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0.64</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r h="583575">
                <a:tc>
                  <a:txBody>
                    <a:bodyPr/>
                    <a:lstStyle/>
                    <a:p>
                      <a:pPr indent="0" lvl="0" marL="0" rtl="0" algn="l">
                        <a:spcBef>
                          <a:spcPts val="0"/>
                        </a:spcBef>
                        <a:spcAft>
                          <a:spcPts val="0"/>
                        </a:spcAft>
                        <a:buNone/>
                      </a:pPr>
                      <a:r>
                        <a:rPr b="1" lang="en-US" sz="3000"/>
                        <a:t>Bert-Base-Multilingual</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5</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0.4985</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0.72</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0.66</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r h="542775">
                <a:tc>
                  <a:txBody>
                    <a:bodyPr/>
                    <a:lstStyle/>
                    <a:p>
                      <a:pPr indent="0" lvl="0" marL="0" rtl="0" algn="l">
                        <a:spcBef>
                          <a:spcPts val="0"/>
                        </a:spcBef>
                        <a:spcAft>
                          <a:spcPts val="0"/>
                        </a:spcAft>
                        <a:buNone/>
                      </a:pPr>
                      <a:r>
                        <a:rPr b="1" lang="en-US" sz="3000"/>
                        <a:t>Roberta-Base</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5</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0.4692</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0.71</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0.64</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r h="665200">
                <a:tc>
                  <a:txBody>
                    <a:bodyPr/>
                    <a:lstStyle/>
                    <a:p>
                      <a:pPr indent="0" lvl="0" marL="0" rtl="0" algn="l">
                        <a:spcBef>
                          <a:spcPts val="0"/>
                        </a:spcBef>
                        <a:spcAft>
                          <a:spcPts val="0"/>
                        </a:spcAft>
                        <a:buNone/>
                      </a:pPr>
                      <a:r>
                        <a:rPr b="1" lang="en-US" sz="3000"/>
                        <a:t>Roberta-Large</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1</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0.4713</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0.66</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0.59</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454" name="Shape 1454"/>
        <p:cNvGrpSpPr/>
        <p:nvPr/>
      </p:nvGrpSpPr>
      <p:grpSpPr>
        <a:xfrm>
          <a:off x="0" y="0"/>
          <a:ext cx="0" cy="0"/>
          <a:chOff x="0" y="0"/>
          <a:chExt cx="0" cy="0"/>
        </a:xfrm>
      </p:grpSpPr>
      <p:pic>
        <p:nvPicPr>
          <p:cNvPr id="1455" name="Google Shape;1455;g16d2113a528b5c08_30"/>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456" name="Google Shape;1456;g16d2113a528b5c08_30"/>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457" name="Google Shape;1457;g16d2113a528b5c08_30"/>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458" name="Google Shape;1458;g16d2113a528b5c08_30"/>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459" name="Google Shape;1459;g16d2113a528b5c08_30"/>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460" name="Google Shape;1460;g16d2113a528b5c08_30"/>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461" name="Google Shape;1461;g16d2113a528b5c08_30"/>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462" name="Google Shape;1462;g16d2113a528b5c08_30"/>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463" name="Google Shape;1463;g16d2113a528b5c08_30"/>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464" name="Google Shape;1464;g16d2113a528b5c08_30"/>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465" name="Google Shape;1465;g16d2113a528b5c08_30"/>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466" name="Google Shape;1466;g16d2113a528b5c08_30"/>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467" name="Google Shape;1467;g16d2113a528b5c08_30"/>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468" name="Google Shape;1468;g16d2113a528b5c08_30"/>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469" name="Google Shape;1469;g16d2113a528b5c08_30"/>
          <p:cNvSpPr/>
          <p:nvPr/>
        </p:nvSpPr>
        <p:spPr>
          <a:xfrm>
            <a:off x="10827370" y="6457375"/>
            <a:ext cx="7457590" cy="1948450"/>
          </a:xfrm>
          <a:custGeom>
            <a:rect b="b" l="l" r="r" t="t"/>
            <a:pathLst>
              <a:path extrusionOk="0" h="659374" w="2523719">
                <a:moveTo>
                  <a:pt x="0" y="0"/>
                </a:moveTo>
                <a:lnTo>
                  <a:pt x="2523719" y="0"/>
                </a:lnTo>
                <a:lnTo>
                  <a:pt x="2523719" y="659374"/>
                </a:lnTo>
                <a:lnTo>
                  <a:pt x="0" y="659374"/>
                </a:lnTo>
                <a:close/>
              </a:path>
            </a:pathLst>
          </a:custGeom>
          <a:solidFill>
            <a:srgbClr val="FF1616"/>
          </a:solidFill>
          <a:ln>
            <a:noFill/>
          </a:ln>
        </p:spPr>
      </p:sp>
      <p:sp>
        <p:nvSpPr>
          <p:cNvPr id="1470" name="Google Shape;1470;g16d2113a528b5c08_30"/>
          <p:cNvSpPr/>
          <p:nvPr/>
        </p:nvSpPr>
        <p:spPr>
          <a:xfrm>
            <a:off x="1082737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8037"/>
          </a:solidFill>
          <a:ln>
            <a:noFill/>
          </a:ln>
        </p:spPr>
      </p:sp>
      <p:sp>
        <p:nvSpPr>
          <p:cNvPr id="1471" name="Google Shape;1471;g16d2113a528b5c08_30"/>
          <p:cNvSpPr/>
          <p:nvPr/>
        </p:nvSpPr>
        <p:spPr>
          <a:xfrm>
            <a:off x="336674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4AAD"/>
          </a:solidFill>
          <a:ln>
            <a:noFill/>
          </a:ln>
        </p:spPr>
      </p:sp>
      <p:sp>
        <p:nvSpPr>
          <p:cNvPr id="1472" name="Google Shape;1472;g16d2113a528b5c08_30"/>
          <p:cNvSpPr/>
          <p:nvPr/>
        </p:nvSpPr>
        <p:spPr>
          <a:xfrm>
            <a:off x="3366740" y="6487870"/>
            <a:ext cx="7457590" cy="1948450"/>
          </a:xfrm>
          <a:custGeom>
            <a:rect b="b" l="l" r="r" t="t"/>
            <a:pathLst>
              <a:path extrusionOk="0" h="659374" w="2523719">
                <a:moveTo>
                  <a:pt x="0" y="0"/>
                </a:moveTo>
                <a:lnTo>
                  <a:pt x="2523719" y="0"/>
                </a:lnTo>
                <a:lnTo>
                  <a:pt x="2523719" y="659374"/>
                </a:lnTo>
                <a:lnTo>
                  <a:pt x="0" y="659374"/>
                </a:lnTo>
                <a:close/>
              </a:path>
            </a:pathLst>
          </a:custGeom>
          <a:solidFill>
            <a:srgbClr val="FFD705"/>
          </a:solidFill>
          <a:ln>
            <a:noFill/>
          </a:ln>
        </p:spPr>
      </p:sp>
      <p:pic>
        <p:nvPicPr>
          <p:cNvPr id="1473" name="Google Shape;1473;g16d2113a528b5c08_30"/>
          <p:cNvPicPr preferRelativeResize="0"/>
          <p:nvPr/>
        </p:nvPicPr>
        <p:blipFill rotWithShape="1">
          <a:blip r:embed="rId17">
            <a:alphaModFix/>
          </a:blip>
          <a:srcRect b="0" l="0" r="0" t="0"/>
          <a:stretch/>
        </p:blipFill>
        <p:spPr>
          <a:xfrm>
            <a:off x="9482982" y="6996062"/>
            <a:ext cx="2733663" cy="2659109"/>
          </a:xfrm>
          <a:prstGeom prst="rect">
            <a:avLst/>
          </a:prstGeom>
          <a:noFill/>
          <a:ln>
            <a:noFill/>
          </a:ln>
        </p:spPr>
      </p:pic>
      <p:pic>
        <p:nvPicPr>
          <p:cNvPr id="1474" name="Google Shape;1474;g16d2113a528b5c08_30"/>
          <p:cNvPicPr preferRelativeResize="0"/>
          <p:nvPr/>
        </p:nvPicPr>
        <p:blipFill rotWithShape="1">
          <a:blip r:embed="rId18">
            <a:alphaModFix/>
          </a:blip>
          <a:srcRect b="0" l="0" r="0" t="0"/>
          <a:stretch/>
        </p:blipFill>
        <p:spPr>
          <a:xfrm>
            <a:off x="10384359" y="7990489"/>
            <a:ext cx="930909" cy="670255"/>
          </a:xfrm>
          <a:prstGeom prst="rect">
            <a:avLst/>
          </a:prstGeom>
          <a:noFill/>
          <a:ln>
            <a:noFill/>
          </a:ln>
        </p:spPr>
      </p:pic>
      <p:sp>
        <p:nvSpPr>
          <p:cNvPr id="1475" name="Google Shape;1475;g16d2113a528b5c08_30"/>
          <p:cNvSpPr txBox="1"/>
          <p:nvPr/>
        </p:nvSpPr>
        <p:spPr>
          <a:xfrm>
            <a:off x="1403450" y="1297098"/>
            <a:ext cx="9446400" cy="3790500"/>
          </a:xfrm>
          <a:prstGeom prst="rect">
            <a:avLst/>
          </a:prstGeom>
          <a:noFill/>
          <a:ln>
            <a:noFill/>
          </a:ln>
        </p:spPr>
        <p:txBody>
          <a:bodyPr anchorCtr="0" anchor="t" bIns="0" lIns="0" spcFirstLastPara="1" rIns="0" wrap="square" tIns="0">
            <a:spAutoFit/>
          </a:bodyPr>
          <a:lstStyle/>
          <a:p>
            <a:pPr indent="0" lvl="0" marL="0" marR="0" rtl="0" algn="l">
              <a:lnSpc>
                <a:spcPct val="139996"/>
              </a:lnSpc>
              <a:spcBef>
                <a:spcPts val="0"/>
              </a:spcBef>
              <a:spcAft>
                <a:spcPts val="0"/>
              </a:spcAft>
              <a:buNone/>
            </a:pPr>
            <a:r>
              <a:rPr b="1" lang="en-US" sz="8800">
                <a:solidFill>
                  <a:schemeClr val="dk2"/>
                </a:solidFill>
              </a:rPr>
              <a:t>Conclusion &amp; Future Sc</a:t>
            </a:r>
            <a:r>
              <a:rPr b="1" lang="en-US" sz="8800">
                <a:solidFill>
                  <a:schemeClr val="dk2"/>
                </a:solidFill>
              </a:rPr>
              <a:t>ope</a:t>
            </a:r>
            <a:endParaRPr b="1" sz="8800">
              <a:solidFill>
                <a:schemeClr val="dk2"/>
              </a:solidFill>
            </a:endParaRPr>
          </a:p>
        </p:txBody>
      </p:sp>
      <p:cxnSp>
        <p:nvCxnSpPr>
          <p:cNvPr id="1476" name="Google Shape;1476;g16d2113a528b5c08_30"/>
          <p:cNvCxnSpPr/>
          <p:nvPr/>
        </p:nvCxnSpPr>
        <p:spPr>
          <a:xfrm flipH="1" rot="10800000">
            <a:off x="830951" y="72207"/>
            <a:ext cx="30000" cy="3196200"/>
          </a:xfrm>
          <a:prstGeom prst="straightConnector1">
            <a:avLst/>
          </a:prstGeom>
          <a:noFill/>
          <a:ln cap="rnd" cmpd="sng" w="228600">
            <a:solidFill>
              <a:schemeClr val="dk2"/>
            </a:solidFill>
            <a:prstDash val="solid"/>
            <a:round/>
            <a:headEnd len="sm" w="sm" type="none"/>
            <a:tailEnd len="sm" w="sm" type="none"/>
          </a:ln>
        </p:spPr>
      </p:cxnSp>
      <p:sp>
        <p:nvSpPr>
          <p:cNvPr id="1477" name="Google Shape;1477;g16d2113a528b5c08_30"/>
          <p:cNvSpPr txBox="1"/>
          <p:nvPr/>
        </p:nvSpPr>
        <p:spPr>
          <a:xfrm>
            <a:off x="5593378" y="7050918"/>
            <a:ext cx="28908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FAK</a:t>
            </a:r>
            <a:r>
              <a:rPr b="1" lang="en-US" sz="2953">
                <a:solidFill>
                  <a:srgbClr val="041F40"/>
                </a:solidFill>
              </a:rPr>
              <a:t>E</a:t>
            </a:r>
            <a:endParaRPr b="1"/>
          </a:p>
        </p:txBody>
      </p:sp>
      <p:sp>
        <p:nvSpPr>
          <p:cNvPr id="1478" name="Google Shape;1478;g16d2113a528b5c08_30"/>
          <p:cNvSpPr txBox="1"/>
          <p:nvPr/>
        </p:nvSpPr>
        <p:spPr>
          <a:xfrm>
            <a:off x="14228649" y="7144218"/>
            <a:ext cx="16140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F</a:t>
            </a:r>
            <a:r>
              <a:rPr b="1" lang="en-US" sz="2953">
                <a:solidFill>
                  <a:srgbClr val="041F40"/>
                </a:solidFill>
              </a:rPr>
              <a:t>AKE</a:t>
            </a:r>
            <a:endParaRPr b="1"/>
          </a:p>
        </p:txBody>
      </p:sp>
      <p:sp>
        <p:nvSpPr>
          <p:cNvPr id="1479" name="Google Shape;1479;g16d2113a528b5c08_30"/>
          <p:cNvSpPr txBox="1"/>
          <p:nvPr/>
        </p:nvSpPr>
        <p:spPr>
          <a:xfrm>
            <a:off x="6258750" y="9000161"/>
            <a:ext cx="15600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H</a:t>
            </a:r>
            <a:r>
              <a:rPr b="1" lang="en-US" sz="2953">
                <a:solidFill>
                  <a:srgbClr val="041F40"/>
                </a:solidFill>
              </a:rPr>
              <a:t>ATE</a:t>
            </a:r>
            <a:endParaRPr b="1"/>
          </a:p>
        </p:txBody>
      </p:sp>
      <p:sp>
        <p:nvSpPr>
          <p:cNvPr id="1480" name="Google Shape;1480;g16d2113a528b5c08_30"/>
          <p:cNvSpPr txBox="1"/>
          <p:nvPr/>
        </p:nvSpPr>
        <p:spPr>
          <a:xfrm>
            <a:off x="13617116" y="8918403"/>
            <a:ext cx="28368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a:t>
            </a:r>
            <a:r>
              <a:rPr b="1" lang="en-US" sz="2953">
                <a:solidFill>
                  <a:srgbClr val="041F40"/>
                </a:solidFill>
              </a:rPr>
              <a:t>HATE</a:t>
            </a:r>
            <a:endParaRPr b="1"/>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484" name="Shape 1484"/>
        <p:cNvGrpSpPr/>
        <p:nvPr/>
      </p:nvGrpSpPr>
      <p:grpSpPr>
        <a:xfrm>
          <a:off x="0" y="0"/>
          <a:ext cx="0" cy="0"/>
          <a:chOff x="0" y="0"/>
          <a:chExt cx="0" cy="0"/>
        </a:xfrm>
      </p:grpSpPr>
      <p:sp>
        <p:nvSpPr>
          <p:cNvPr id="1485" name="Google Shape;1485;g4b006ff79da600c5_25"/>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1486" name="Google Shape;1486;g4b006ff79da600c5_25"/>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487" name="Google Shape;1487;g4b006ff79da600c5_25"/>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488" name="Google Shape;1488;g4b006ff79da600c5_25"/>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489" name="Google Shape;1489;g4b006ff79da600c5_25"/>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490" name="Google Shape;1490;g4b006ff79da600c5_25"/>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491" name="Google Shape;1491;g4b006ff79da600c5_25"/>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492" name="Google Shape;1492;g4b006ff79da600c5_25"/>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493" name="Google Shape;1493;g4b006ff79da600c5_25"/>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494" name="Google Shape;1494;g4b006ff79da600c5_25"/>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495" name="Google Shape;1495;g4b006ff79da600c5_25"/>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496" name="Google Shape;1496;g4b006ff79da600c5_25"/>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497" name="Google Shape;1497;g4b006ff79da600c5_25"/>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498" name="Google Shape;1498;g4b006ff79da600c5_25"/>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499" name="Google Shape;1499;g4b006ff79da600c5_25"/>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500" name="Google Shape;1500;g4b006ff79da600c5_25"/>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1501" name="Google Shape;1501;g4b006ff79da600c5_25"/>
          <p:cNvSpPr txBox="1"/>
          <p:nvPr/>
        </p:nvSpPr>
        <p:spPr>
          <a:xfrm>
            <a:off x="478075" y="1253388"/>
            <a:ext cx="16230600" cy="10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Conclusion &amp;</a:t>
            </a:r>
            <a:r>
              <a:rPr b="1" lang="en-US" sz="4800">
                <a:solidFill>
                  <a:srgbClr val="980000"/>
                </a:solidFill>
                <a:latin typeface="Open Sans"/>
                <a:ea typeface="Open Sans"/>
                <a:cs typeface="Open Sans"/>
                <a:sym typeface="Open Sans"/>
              </a:rPr>
              <a:t> Future Scope</a:t>
            </a:r>
            <a:endParaRPr b="1" sz="4800">
              <a:solidFill>
                <a:srgbClr val="980000"/>
              </a:solidFill>
            </a:endParaRPr>
          </a:p>
        </p:txBody>
      </p:sp>
      <p:sp>
        <p:nvSpPr>
          <p:cNvPr id="1502" name="Google Shape;1502;g4b006ff79da600c5_25"/>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1503" name="Google Shape;1503;g4b006ff79da600c5_25"/>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1504" name="Google Shape;1504;g4b006ff79da600c5_25"/>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1505" name="Google Shape;1505;g4b006ff79da600c5_25"/>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1506" name="Google Shape;1506;g4b006ff79da600c5_25"/>
          <p:cNvSpPr txBox="1"/>
          <p:nvPr/>
        </p:nvSpPr>
        <p:spPr>
          <a:xfrm>
            <a:off x="1028575" y="2394200"/>
            <a:ext cx="16516800" cy="3318900"/>
          </a:xfrm>
          <a:prstGeom prst="rect">
            <a:avLst/>
          </a:prstGeom>
          <a:noFill/>
          <a:ln>
            <a:noFill/>
          </a:ln>
        </p:spPr>
        <p:txBody>
          <a:bodyPr anchorCtr="0" anchor="t" bIns="0" lIns="0" spcFirstLastPara="1" rIns="0" wrap="square" tIns="0">
            <a:spAutoFit/>
          </a:bodyPr>
          <a:lstStyle/>
          <a:p>
            <a:pPr indent="-425450" lvl="0" marL="457200" marR="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Identifying fake and hate news generating in social media platforms can help to reduce its impact over that thing,area,person or group of people targeted by such news.</a:t>
            </a:r>
            <a:endParaRPr b="1" sz="3100">
              <a:solidFill>
                <a:schemeClr val="dk1"/>
              </a:solidFill>
              <a:latin typeface="Open Sans"/>
              <a:ea typeface="Open Sans"/>
              <a:cs typeface="Open Sans"/>
              <a:sym typeface="Open Sans"/>
            </a:endParaRPr>
          </a:p>
          <a:p>
            <a:pPr indent="0" lvl="0" marL="0" marR="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510" name="Shape 1510"/>
        <p:cNvGrpSpPr/>
        <p:nvPr/>
      </p:nvGrpSpPr>
      <p:grpSpPr>
        <a:xfrm>
          <a:off x="0" y="0"/>
          <a:ext cx="0" cy="0"/>
          <a:chOff x="0" y="0"/>
          <a:chExt cx="0" cy="0"/>
        </a:xfrm>
      </p:grpSpPr>
      <p:sp>
        <p:nvSpPr>
          <p:cNvPr id="1511" name="Google Shape;1511;g58f68b90ba7ee0e6_1"/>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1512" name="Google Shape;1512;g58f68b90ba7ee0e6_1"/>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513" name="Google Shape;1513;g58f68b90ba7ee0e6_1"/>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514" name="Google Shape;1514;g58f68b90ba7ee0e6_1"/>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515" name="Google Shape;1515;g58f68b90ba7ee0e6_1"/>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516" name="Google Shape;1516;g58f68b90ba7ee0e6_1"/>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517" name="Google Shape;1517;g58f68b90ba7ee0e6_1"/>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518" name="Google Shape;1518;g58f68b90ba7ee0e6_1"/>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519" name="Google Shape;1519;g58f68b90ba7ee0e6_1"/>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520" name="Google Shape;1520;g58f68b90ba7ee0e6_1"/>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521" name="Google Shape;1521;g58f68b90ba7ee0e6_1"/>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522" name="Google Shape;1522;g58f68b90ba7ee0e6_1"/>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523" name="Google Shape;1523;g58f68b90ba7ee0e6_1"/>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524" name="Google Shape;1524;g58f68b90ba7ee0e6_1"/>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525" name="Google Shape;1525;g58f68b90ba7ee0e6_1"/>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526" name="Google Shape;1526;g58f68b90ba7ee0e6_1"/>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1527" name="Google Shape;1527;g58f68b90ba7ee0e6_1"/>
          <p:cNvSpPr txBox="1"/>
          <p:nvPr/>
        </p:nvSpPr>
        <p:spPr>
          <a:xfrm>
            <a:off x="478075" y="1253388"/>
            <a:ext cx="16230600" cy="10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Conclusion &amp;</a:t>
            </a:r>
            <a:r>
              <a:rPr b="1" lang="en-US" sz="4800">
                <a:solidFill>
                  <a:srgbClr val="980000"/>
                </a:solidFill>
                <a:latin typeface="Open Sans"/>
                <a:ea typeface="Open Sans"/>
                <a:cs typeface="Open Sans"/>
                <a:sym typeface="Open Sans"/>
              </a:rPr>
              <a:t> Future Scope</a:t>
            </a:r>
            <a:endParaRPr b="1" sz="4800">
              <a:solidFill>
                <a:srgbClr val="980000"/>
              </a:solidFill>
            </a:endParaRPr>
          </a:p>
        </p:txBody>
      </p:sp>
      <p:sp>
        <p:nvSpPr>
          <p:cNvPr id="1528" name="Google Shape;1528;g58f68b90ba7ee0e6_1"/>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1529" name="Google Shape;1529;g58f68b90ba7ee0e6_1"/>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1530" name="Google Shape;1530;g58f68b90ba7ee0e6_1"/>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1531" name="Google Shape;1531;g58f68b90ba7ee0e6_1"/>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1532" name="Google Shape;1532;g58f68b90ba7ee0e6_1"/>
          <p:cNvSpPr txBox="1"/>
          <p:nvPr/>
        </p:nvSpPr>
        <p:spPr>
          <a:xfrm>
            <a:off x="1028575" y="2394200"/>
            <a:ext cx="16516800" cy="5310300"/>
          </a:xfrm>
          <a:prstGeom prst="rect">
            <a:avLst/>
          </a:prstGeom>
          <a:noFill/>
          <a:ln>
            <a:noFill/>
          </a:ln>
        </p:spPr>
        <p:txBody>
          <a:bodyPr anchorCtr="0" anchor="t" bIns="0" lIns="0" spcFirstLastPara="1" rIns="0" wrap="square" tIns="0">
            <a:spAutoFit/>
          </a:bodyPr>
          <a:lstStyle/>
          <a:p>
            <a:pPr indent="-425450" lvl="0" marL="457200" marR="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Identifying fake and hate news generating in social media platforms can help to reduce its impact over that thing,area,person or group of people targeted by such news.</a:t>
            </a:r>
            <a:endParaRPr b="1" sz="3100">
              <a:solidFill>
                <a:schemeClr val="dk1"/>
              </a:solidFill>
              <a:latin typeface="Open Sans"/>
              <a:ea typeface="Open Sans"/>
              <a:cs typeface="Open Sans"/>
              <a:sym typeface="Open Sans"/>
            </a:endParaRPr>
          </a:p>
          <a:p>
            <a:pPr indent="-425450" lvl="0" marL="457200" marR="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And it can further developed along with image processing to read the thumbnails of videos,social media posts to avoid misleading public towards fake news.</a:t>
            </a:r>
            <a:endParaRPr b="1" sz="3100">
              <a:solidFill>
                <a:schemeClr val="dk1"/>
              </a:solidFill>
              <a:latin typeface="Open Sans"/>
              <a:ea typeface="Open Sans"/>
              <a:cs typeface="Open Sans"/>
              <a:sym typeface="Open Sans"/>
            </a:endParaRPr>
          </a:p>
          <a:p>
            <a:pPr indent="0" lvl="0" marL="0" marR="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536" name="Shape 1536"/>
        <p:cNvGrpSpPr/>
        <p:nvPr/>
      </p:nvGrpSpPr>
      <p:grpSpPr>
        <a:xfrm>
          <a:off x="0" y="0"/>
          <a:ext cx="0" cy="0"/>
          <a:chOff x="0" y="0"/>
          <a:chExt cx="0" cy="0"/>
        </a:xfrm>
      </p:grpSpPr>
      <p:pic>
        <p:nvPicPr>
          <p:cNvPr id="1537" name="Google Shape;1537;g553654fbe931f9b2_6"/>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538" name="Google Shape;1538;g553654fbe931f9b2_6"/>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539" name="Google Shape;1539;g553654fbe931f9b2_6"/>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540" name="Google Shape;1540;g553654fbe931f9b2_6"/>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541" name="Google Shape;1541;g553654fbe931f9b2_6"/>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542" name="Google Shape;1542;g553654fbe931f9b2_6"/>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543" name="Google Shape;1543;g553654fbe931f9b2_6"/>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544" name="Google Shape;1544;g553654fbe931f9b2_6"/>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545" name="Google Shape;1545;g553654fbe931f9b2_6"/>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546" name="Google Shape;1546;g553654fbe931f9b2_6"/>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547" name="Google Shape;1547;g553654fbe931f9b2_6"/>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548" name="Google Shape;1548;g553654fbe931f9b2_6"/>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549" name="Google Shape;1549;g553654fbe931f9b2_6"/>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550" name="Google Shape;1550;g553654fbe931f9b2_6"/>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551" name="Google Shape;1551;g553654fbe931f9b2_6"/>
          <p:cNvSpPr/>
          <p:nvPr/>
        </p:nvSpPr>
        <p:spPr>
          <a:xfrm>
            <a:off x="10827370" y="6457375"/>
            <a:ext cx="7457590" cy="1948450"/>
          </a:xfrm>
          <a:custGeom>
            <a:rect b="b" l="l" r="r" t="t"/>
            <a:pathLst>
              <a:path extrusionOk="0" h="659374" w="2523719">
                <a:moveTo>
                  <a:pt x="0" y="0"/>
                </a:moveTo>
                <a:lnTo>
                  <a:pt x="2523719" y="0"/>
                </a:lnTo>
                <a:lnTo>
                  <a:pt x="2523719" y="659374"/>
                </a:lnTo>
                <a:lnTo>
                  <a:pt x="0" y="659374"/>
                </a:lnTo>
                <a:close/>
              </a:path>
            </a:pathLst>
          </a:custGeom>
          <a:solidFill>
            <a:srgbClr val="FF1616"/>
          </a:solidFill>
          <a:ln>
            <a:noFill/>
          </a:ln>
        </p:spPr>
      </p:sp>
      <p:sp>
        <p:nvSpPr>
          <p:cNvPr id="1552" name="Google Shape;1552;g553654fbe931f9b2_6"/>
          <p:cNvSpPr/>
          <p:nvPr/>
        </p:nvSpPr>
        <p:spPr>
          <a:xfrm>
            <a:off x="1082737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8037"/>
          </a:solidFill>
          <a:ln>
            <a:noFill/>
          </a:ln>
        </p:spPr>
      </p:sp>
      <p:sp>
        <p:nvSpPr>
          <p:cNvPr id="1553" name="Google Shape;1553;g553654fbe931f9b2_6"/>
          <p:cNvSpPr/>
          <p:nvPr/>
        </p:nvSpPr>
        <p:spPr>
          <a:xfrm>
            <a:off x="336674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4AAD"/>
          </a:solidFill>
          <a:ln>
            <a:noFill/>
          </a:ln>
        </p:spPr>
      </p:sp>
      <p:sp>
        <p:nvSpPr>
          <p:cNvPr id="1554" name="Google Shape;1554;g553654fbe931f9b2_6"/>
          <p:cNvSpPr/>
          <p:nvPr/>
        </p:nvSpPr>
        <p:spPr>
          <a:xfrm>
            <a:off x="3366740" y="6487870"/>
            <a:ext cx="7457590" cy="1948450"/>
          </a:xfrm>
          <a:custGeom>
            <a:rect b="b" l="l" r="r" t="t"/>
            <a:pathLst>
              <a:path extrusionOk="0" h="659374" w="2523719">
                <a:moveTo>
                  <a:pt x="0" y="0"/>
                </a:moveTo>
                <a:lnTo>
                  <a:pt x="2523719" y="0"/>
                </a:lnTo>
                <a:lnTo>
                  <a:pt x="2523719" y="659374"/>
                </a:lnTo>
                <a:lnTo>
                  <a:pt x="0" y="659374"/>
                </a:lnTo>
                <a:close/>
              </a:path>
            </a:pathLst>
          </a:custGeom>
          <a:solidFill>
            <a:srgbClr val="FFD705"/>
          </a:solidFill>
          <a:ln>
            <a:noFill/>
          </a:ln>
        </p:spPr>
      </p:sp>
      <p:pic>
        <p:nvPicPr>
          <p:cNvPr id="1555" name="Google Shape;1555;g553654fbe931f9b2_6"/>
          <p:cNvPicPr preferRelativeResize="0"/>
          <p:nvPr/>
        </p:nvPicPr>
        <p:blipFill rotWithShape="1">
          <a:blip r:embed="rId17">
            <a:alphaModFix/>
          </a:blip>
          <a:srcRect b="0" l="0" r="0" t="0"/>
          <a:stretch/>
        </p:blipFill>
        <p:spPr>
          <a:xfrm>
            <a:off x="9482982" y="6996062"/>
            <a:ext cx="2733663" cy="2659109"/>
          </a:xfrm>
          <a:prstGeom prst="rect">
            <a:avLst/>
          </a:prstGeom>
          <a:noFill/>
          <a:ln>
            <a:noFill/>
          </a:ln>
        </p:spPr>
      </p:pic>
      <p:pic>
        <p:nvPicPr>
          <p:cNvPr id="1556" name="Google Shape;1556;g553654fbe931f9b2_6"/>
          <p:cNvPicPr preferRelativeResize="0"/>
          <p:nvPr/>
        </p:nvPicPr>
        <p:blipFill rotWithShape="1">
          <a:blip r:embed="rId18">
            <a:alphaModFix/>
          </a:blip>
          <a:srcRect b="0" l="0" r="0" t="0"/>
          <a:stretch/>
        </p:blipFill>
        <p:spPr>
          <a:xfrm>
            <a:off x="10384359" y="7990489"/>
            <a:ext cx="930909" cy="670255"/>
          </a:xfrm>
          <a:prstGeom prst="rect">
            <a:avLst/>
          </a:prstGeom>
          <a:noFill/>
          <a:ln>
            <a:noFill/>
          </a:ln>
        </p:spPr>
      </p:pic>
      <p:sp>
        <p:nvSpPr>
          <p:cNvPr id="1557" name="Google Shape;1557;g553654fbe931f9b2_6"/>
          <p:cNvSpPr txBox="1"/>
          <p:nvPr/>
        </p:nvSpPr>
        <p:spPr>
          <a:xfrm>
            <a:off x="1403450" y="1297098"/>
            <a:ext cx="9446400" cy="1895100"/>
          </a:xfrm>
          <a:prstGeom prst="rect">
            <a:avLst/>
          </a:prstGeom>
          <a:noFill/>
          <a:ln>
            <a:noFill/>
          </a:ln>
        </p:spPr>
        <p:txBody>
          <a:bodyPr anchorCtr="0" anchor="t" bIns="0" lIns="0" spcFirstLastPara="1" rIns="0" wrap="square" tIns="0">
            <a:spAutoFit/>
          </a:bodyPr>
          <a:lstStyle/>
          <a:p>
            <a:pPr indent="0" lvl="0" marL="0" marR="0" rtl="0" algn="l">
              <a:lnSpc>
                <a:spcPct val="139996"/>
              </a:lnSpc>
              <a:spcBef>
                <a:spcPts val="0"/>
              </a:spcBef>
              <a:spcAft>
                <a:spcPts val="0"/>
              </a:spcAft>
              <a:buNone/>
            </a:pPr>
            <a:r>
              <a:rPr b="1" lang="en-US" sz="8800">
                <a:solidFill>
                  <a:schemeClr val="dk2"/>
                </a:solidFill>
              </a:rPr>
              <a:t>References</a:t>
            </a:r>
            <a:endParaRPr b="1" sz="8800">
              <a:solidFill>
                <a:schemeClr val="dk2"/>
              </a:solidFill>
            </a:endParaRPr>
          </a:p>
        </p:txBody>
      </p:sp>
      <p:cxnSp>
        <p:nvCxnSpPr>
          <p:cNvPr id="1558" name="Google Shape;1558;g553654fbe931f9b2_6"/>
          <p:cNvCxnSpPr/>
          <p:nvPr/>
        </p:nvCxnSpPr>
        <p:spPr>
          <a:xfrm flipH="1" rot="10800000">
            <a:off x="830951" y="72207"/>
            <a:ext cx="30000" cy="3196200"/>
          </a:xfrm>
          <a:prstGeom prst="straightConnector1">
            <a:avLst/>
          </a:prstGeom>
          <a:noFill/>
          <a:ln cap="rnd" cmpd="sng" w="228600">
            <a:solidFill>
              <a:schemeClr val="dk2"/>
            </a:solidFill>
            <a:prstDash val="solid"/>
            <a:round/>
            <a:headEnd len="sm" w="sm" type="none"/>
            <a:tailEnd len="sm" w="sm" type="none"/>
          </a:ln>
        </p:spPr>
      </p:cxnSp>
      <p:sp>
        <p:nvSpPr>
          <p:cNvPr id="1559" name="Google Shape;1559;g553654fbe931f9b2_6"/>
          <p:cNvSpPr txBox="1"/>
          <p:nvPr/>
        </p:nvSpPr>
        <p:spPr>
          <a:xfrm>
            <a:off x="5593378" y="7050918"/>
            <a:ext cx="28908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FAK</a:t>
            </a:r>
            <a:r>
              <a:rPr b="1" lang="en-US" sz="2953">
                <a:solidFill>
                  <a:srgbClr val="041F40"/>
                </a:solidFill>
              </a:rPr>
              <a:t>E</a:t>
            </a:r>
            <a:endParaRPr b="1"/>
          </a:p>
        </p:txBody>
      </p:sp>
      <p:sp>
        <p:nvSpPr>
          <p:cNvPr id="1560" name="Google Shape;1560;g553654fbe931f9b2_6"/>
          <p:cNvSpPr txBox="1"/>
          <p:nvPr/>
        </p:nvSpPr>
        <p:spPr>
          <a:xfrm>
            <a:off x="14228649" y="7144218"/>
            <a:ext cx="16140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F</a:t>
            </a:r>
            <a:r>
              <a:rPr b="1" lang="en-US" sz="2953">
                <a:solidFill>
                  <a:srgbClr val="041F40"/>
                </a:solidFill>
              </a:rPr>
              <a:t>AKE</a:t>
            </a:r>
            <a:endParaRPr b="1"/>
          </a:p>
        </p:txBody>
      </p:sp>
      <p:sp>
        <p:nvSpPr>
          <p:cNvPr id="1561" name="Google Shape;1561;g553654fbe931f9b2_6"/>
          <p:cNvSpPr txBox="1"/>
          <p:nvPr/>
        </p:nvSpPr>
        <p:spPr>
          <a:xfrm>
            <a:off x="6258750" y="9000161"/>
            <a:ext cx="15600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H</a:t>
            </a:r>
            <a:r>
              <a:rPr b="1" lang="en-US" sz="2953">
                <a:solidFill>
                  <a:srgbClr val="041F40"/>
                </a:solidFill>
              </a:rPr>
              <a:t>ATE</a:t>
            </a:r>
            <a:endParaRPr b="1"/>
          </a:p>
        </p:txBody>
      </p:sp>
      <p:sp>
        <p:nvSpPr>
          <p:cNvPr id="1562" name="Google Shape;1562;g553654fbe931f9b2_6"/>
          <p:cNvSpPr txBox="1"/>
          <p:nvPr/>
        </p:nvSpPr>
        <p:spPr>
          <a:xfrm>
            <a:off x="13617116" y="8918403"/>
            <a:ext cx="28368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a:t>
            </a:r>
            <a:r>
              <a:rPr b="1" lang="en-US" sz="2953">
                <a:solidFill>
                  <a:srgbClr val="041F40"/>
                </a:solidFill>
              </a:rPr>
              <a:t>HATE</a:t>
            </a:r>
            <a:endParaRPr b="1"/>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566" name="Shape 1566"/>
        <p:cNvGrpSpPr/>
        <p:nvPr/>
      </p:nvGrpSpPr>
      <p:grpSpPr>
        <a:xfrm>
          <a:off x="0" y="0"/>
          <a:ext cx="0" cy="0"/>
          <a:chOff x="0" y="0"/>
          <a:chExt cx="0" cy="0"/>
        </a:xfrm>
      </p:grpSpPr>
      <p:sp>
        <p:nvSpPr>
          <p:cNvPr id="1567" name="Google Shape;1567;g553654fbe931f9b2_35"/>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1568" name="Google Shape;1568;g553654fbe931f9b2_35"/>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569" name="Google Shape;1569;g553654fbe931f9b2_35"/>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570" name="Google Shape;1570;g553654fbe931f9b2_35"/>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571" name="Google Shape;1571;g553654fbe931f9b2_35"/>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572" name="Google Shape;1572;g553654fbe931f9b2_35"/>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573" name="Google Shape;1573;g553654fbe931f9b2_35"/>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574" name="Google Shape;1574;g553654fbe931f9b2_35"/>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575" name="Google Shape;1575;g553654fbe931f9b2_35"/>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576" name="Google Shape;1576;g553654fbe931f9b2_35"/>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577" name="Google Shape;1577;g553654fbe931f9b2_35"/>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578" name="Google Shape;1578;g553654fbe931f9b2_35"/>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579" name="Google Shape;1579;g553654fbe931f9b2_35"/>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580" name="Google Shape;1580;g553654fbe931f9b2_35"/>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581" name="Google Shape;1581;g553654fbe931f9b2_35"/>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582" name="Google Shape;1582;g553654fbe931f9b2_35"/>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1583" name="Google Shape;1583;g553654fbe931f9b2_35"/>
          <p:cNvSpPr txBox="1"/>
          <p:nvPr/>
        </p:nvSpPr>
        <p:spPr>
          <a:xfrm>
            <a:off x="478075" y="1253388"/>
            <a:ext cx="16230600" cy="10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References</a:t>
            </a:r>
            <a:endParaRPr b="1" sz="4800">
              <a:solidFill>
                <a:srgbClr val="980000"/>
              </a:solidFill>
            </a:endParaRPr>
          </a:p>
        </p:txBody>
      </p:sp>
      <p:sp>
        <p:nvSpPr>
          <p:cNvPr id="1584" name="Google Shape;1584;g553654fbe931f9b2_35"/>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1585" name="Google Shape;1585;g553654fbe931f9b2_35"/>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1586" name="Google Shape;1586;g553654fbe931f9b2_35"/>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1587" name="Google Shape;1587;g553654fbe931f9b2_35"/>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1588" name="Google Shape;1588;g553654fbe931f9b2_35"/>
          <p:cNvSpPr txBox="1"/>
          <p:nvPr/>
        </p:nvSpPr>
        <p:spPr>
          <a:xfrm>
            <a:off x="1028575" y="2394200"/>
            <a:ext cx="16516800" cy="3318900"/>
          </a:xfrm>
          <a:prstGeom prst="rect">
            <a:avLst/>
          </a:prstGeom>
          <a:noFill/>
          <a:ln>
            <a:noFill/>
          </a:ln>
        </p:spPr>
        <p:txBody>
          <a:bodyPr anchorCtr="0" anchor="t" bIns="0" lIns="0" spcFirstLastPara="1" rIns="0" wrap="square" tIns="0">
            <a:spAutoFit/>
          </a:bodyPr>
          <a:lstStyle/>
          <a:p>
            <a:pPr indent="-425450" lvl="0" marL="457200" marR="0" rtl="0" algn="l">
              <a:lnSpc>
                <a:spcPct val="140007"/>
              </a:lnSpc>
              <a:spcBef>
                <a:spcPts val="0"/>
              </a:spcBef>
              <a:spcAft>
                <a:spcPts val="0"/>
              </a:spcAft>
              <a:buClr>
                <a:schemeClr val="dk1"/>
              </a:buClr>
              <a:buSzPts val="3100"/>
              <a:buFont typeface="Open Sans"/>
              <a:buChar char="●"/>
            </a:pPr>
            <a:r>
              <a:rPr b="1" lang="en-US" sz="3100" u="sng">
                <a:solidFill>
                  <a:schemeClr val="hlink"/>
                </a:solidFill>
                <a:latin typeface="Open Sans"/>
                <a:ea typeface="Open Sans"/>
                <a:cs typeface="Open Sans"/>
                <a:sym typeface="Open Sans"/>
                <a:hlinkClick r:id="rId17"/>
              </a:rPr>
              <a:t>htpps://www.analyticsvidhya.com/blog/2020/01/3-important-nlp-libraries-indian-languages-python/</a:t>
            </a:r>
            <a:endParaRPr b="1" sz="3100">
              <a:solidFill>
                <a:schemeClr val="dk1"/>
              </a:solidFill>
              <a:latin typeface="Open Sans"/>
              <a:ea typeface="Open Sans"/>
              <a:cs typeface="Open Sans"/>
              <a:sym typeface="Open Sans"/>
            </a:endParaRPr>
          </a:p>
          <a:p>
            <a:pPr indent="-425450" lvl="0" marL="457200" marR="0" rtl="0" algn="l">
              <a:lnSpc>
                <a:spcPct val="140007"/>
              </a:lnSpc>
              <a:spcBef>
                <a:spcPts val="0"/>
              </a:spcBef>
              <a:spcAft>
                <a:spcPts val="0"/>
              </a:spcAft>
              <a:buClr>
                <a:schemeClr val="dk1"/>
              </a:buClr>
              <a:buSzPts val="3100"/>
              <a:buFont typeface="Open Sans"/>
              <a:buChar char="●"/>
            </a:pPr>
            <a:r>
              <a:rPr b="1" lang="en-US" sz="3100" u="sng">
                <a:solidFill>
                  <a:schemeClr val="hlink"/>
                </a:solidFill>
                <a:latin typeface="Open Sans"/>
                <a:ea typeface="Open Sans"/>
                <a:cs typeface="Open Sans"/>
                <a:sym typeface="Open Sans"/>
                <a:hlinkClick r:id="rId18"/>
              </a:rPr>
              <a:t>https://huggingface.co/sentence-transformers/paraphrase-xlm-r-multilingual-v1</a:t>
            </a:r>
            <a:endParaRPr b="1" sz="3100">
              <a:solidFill>
                <a:schemeClr val="dk1"/>
              </a:solidFill>
              <a:latin typeface="Open Sans"/>
              <a:ea typeface="Open Sans"/>
              <a:cs typeface="Open Sans"/>
              <a:sym typeface="Open Sans"/>
            </a:endParaRPr>
          </a:p>
          <a:p>
            <a:pPr indent="-425450" lvl="0" marL="457200" marR="0" rtl="0" algn="l">
              <a:lnSpc>
                <a:spcPct val="140007"/>
              </a:lnSpc>
              <a:spcBef>
                <a:spcPts val="0"/>
              </a:spcBef>
              <a:spcAft>
                <a:spcPts val="0"/>
              </a:spcAft>
              <a:buClr>
                <a:schemeClr val="dk1"/>
              </a:buClr>
              <a:buSzPts val="3100"/>
              <a:buFont typeface="Open Sans"/>
              <a:buChar char="●"/>
            </a:pPr>
            <a:r>
              <a:rPr b="1" lang="en-US" sz="3100" u="sng">
                <a:solidFill>
                  <a:schemeClr val="hlink"/>
                </a:solidFill>
                <a:latin typeface="Open Sans"/>
                <a:ea typeface="Open Sans"/>
                <a:cs typeface="Open Sans"/>
                <a:sym typeface="Open Sans"/>
                <a:hlinkClick r:id="rId19"/>
              </a:rPr>
              <a:t>https://simpletransformers.ai/docs/multi-modal-classification-model/</a:t>
            </a:r>
            <a:endParaRPr b="1" sz="3100">
              <a:solidFill>
                <a:schemeClr val="dk1"/>
              </a:solidFill>
              <a:latin typeface="Open Sans"/>
              <a:ea typeface="Open Sans"/>
              <a:cs typeface="Open Sans"/>
              <a:sym typeface="Open Sans"/>
            </a:endParaRPr>
          </a:p>
          <a:p>
            <a:pPr indent="0" lvl="0" marL="457200" marR="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592" name="Shape 1592"/>
        <p:cNvGrpSpPr/>
        <p:nvPr/>
      </p:nvGrpSpPr>
      <p:grpSpPr>
        <a:xfrm>
          <a:off x="0" y="0"/>
          <a:ext cx="0" cy="0"/>
          <a:chOff x="0" y="0"/>
          <a:chExt cx="0" cy="0"/>
        </a:xfrm>
      </p:grpSpPr>
      <p:sp>
        <p:nvSpPr>
          <p:cNvPr id="1593" name="Google Shape;1593;g211c2ac9401a8a44_76"/>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1594" name="Google Shape;1594;g211c2ac9401a8a44_76"/>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595" name="Google Shape;1595;g211c2ac9401a8a44_76"/>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596" name="Google Shape;1596;g211c2ac9401a8a44_76"/>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597" name="Google Shape;1597;g211c2ac9401a8a44_76"/>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598" name="Google Shape;1598;g211c2ac9401a8a44_76"/>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599" name="Google Shape;1599;g211c2ac9401a8a44_76"/>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600" name="Google Shape;1600;g211c2ac9401a8a44_76"/>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601" name="Google Shape;1601;g211c2ac9401a8a44_76"/>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602" name="Google Shape;1602;g211c2ac9401a8a44_76"/>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603" name="Google Shape;1603;g211c2ac9401a8a44_76"/>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604" name="Google Shape;1604;g211c2ac9401a8a44_76"/>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605" name="Google Shape;1605;g211c2ac9401a8a44_76"/>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606" name="Google Shape;1606;g211c2ac9401a8a44_76"/>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607" name="Google Shape;1607;g211c2ac9401a8a44_76"/>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608" name="Google Shape;1608;g211c2ac9401a8a44_76"/>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1609" name="Google Shape;1609;g211c2ac9401a8a44_76"/>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1610" name="Google Shape;1610;g211c2ac9401a8a44_76"/>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1611" name="Google Shape;1611;g211c2ac9401a8a44_76"/>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1612" name="Google Shape;1612;g211c2ac9401a8a44_76"/>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pic>
        <p:nvPicPr>
          <p:cNvPr id="1613" name="Google Shape;1613;g211c2ac9401a8a44_76"/>
          <p:cNvPicPr preferRelativeResize="0"/>
          <p:nvPr/>
        </p:nvPicPr>
        <p:blipFill rotWithShape="1">
          <a:blip r:embed="rId17">
            <a:alphaModFix/>
          </a:blip>
          <a:srcRect b="0" l="0" r="0" t="0"/>
          <a:stretch/>
        </p:blipFill>
        <p:spPr>
          <a:xfrm>
            <a:off x="2963154" y="4053659"/>
            <a:ext cx="12361693" cy="16182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235" name="Shape 235"/>
        <p:cNvGrpSpPr/>
        <p:nvPr/>
      </p:nvGrpSpPr>
      <p:grpSpPr>
        <a:xfrm>
          <a:off x="0" y="0"/>
          <a:ext cx="0" cy="0"/>
          <a:chOff x="0" y="0"/>
          <a:chExt cx="0" cy="0"/>
        </a:xfrm>
      </p:grpSpPr>
      <p:sp>
        <p:nvSpPr>
          <p:cNvPr id="236" name="Google Shape;236;g1b77794286fc1903_90"/>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237" name="Google Shape;237;g1b77794286fc1903_90"/>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238" name="Google Shape;238;g1b77794286fc1903_90"/>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239" name="Google Shape;239;g1b77794286fc1903_90"/>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240" name="Google Shape;240;g1b77794286fc1903_90"/>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241" name="Google Shape;241;g1b77794286fc1903_90"/>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242" name="Google Shape;242;g1b77794286fc1903_90"/>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243" name="Google Shape;243;g1b77794286fc1903_90"/>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244" name="Google Shape;244;g1b77794286fc1903_90"/>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245" name="Google Shape;245;g1b77794286fc1903_90"/>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246" name="Google Shape;246;g1b77794286fc1903_90"/>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247" name="Google Shape;247;g1b77794286fc1903_90"/>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248" name="Google Shape;248;g1b77794286fc1903_90"/>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249" name="Google Shape;249;g1b77794286fc1903_90"/>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250" name="Google Shape;250;g1b77794286fc1903_90"/>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251" name="Google Shape;251;g1b77794286fc1903_90"/>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252" name="Google Shape;252;g1b77794286fc1903_90"/>
          <p:cNvSpPr txBox="1"/>
          <p:nvPr/>
        </p:nvSpPr>
        <p:spPr>
          <a:xfrm>
            <a:off x="478075" y="1253406"/>
            <a:ext cx="16230600" cy="10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Hate S</a:t>
            </a:r>
            <a:r>
              <a:rPr b="1" lang="en-US" sz="4800">
                <a:solidFill>
                  <a:srgbClr val="980000"/>
                </a:solidFill>
                <a:latin typeface="Open Sans"/>
                <a:ea typeface="Open Sans"/>
                <a:cs typeface="Open Sans"/>
                <a:sym typeface="Open Sans"/>
              </a:rPr>
              <a:t>peech</a:t>
            </a:r>
            <a:endParaRPr b="1" sz="4800">
              <a:solidFill>
                <a:srgbClr val="980000"/>
              </a:solidFill>
            </a:endParaRPr>
          </a:p>
        </p:txBody>
      </p:sp>
      <p:sp>
        <p:nvSpPr>
          <p:cNvPr id="253" name="Google Shape;253;g1b77794286fc1903_90"/>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254" name="Google Shape;254;g1b77794286fc1903_90"/>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255" name="Google Shape;255;g1b77794286fc1903_90"/>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256" name="Google Shape;256;g1b77794286fc1903_90"/>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257" name="Google Shape;257;g1b77794286fc1903_90"/>
          <p:cNvSpPr txBox="1"/>
          <p:nvPr/>
        </p:nvSpPr>
        <p:spPr>
          <a:xfrm>
            <a:off x="478075" y="2394200"/>
            <a:ext cx="17370000" cy="7965600"/>
          </a:xfrm>
          <a:prstGeom prst="rect">
            <a:avLst/>
          </a:prstGeom>
          <a:noFill/>
          <a:ln>
            <a:noFill/>
          </a:ln>
        </p:spPr>
        <p:txBody>
          <a:bodyPr anchorCtr="0" anchor="t" bIns="0" lIns="0" spcFirstLastPara="1" rIns="0" wrap="square" tIns="0">
            <a:spAutoFit/>
          </a:bodyPr>
          <a:lstStyle/>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Initially hate speech is not defined in any law in india.</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But later law commission of </a:t>
            </a:r>
            <a:r>
              <a:rPr b="1" lang="en-US" sz="3100">
                <a:solidFill>
                  <a:schemeClr val="dk1"/>
                </a:solidFill>
                <a:latin typeface="Open Sans"/>
                <a:ea typeface="Open Sans"/>
                <a:cs typeface="Open Sans"/>
                <a:sym typeface="Open Sans"/>
              </a:rPr>
              <a:t>India  on</a:t>
            </a:r>
            <a:r>
              <a:rPr b="1" lang="en-US" sz="3100">
                <a:solidFill>
                  <a:schemeClr val="dk1"/>
                </a:solidFill>
                <a:latin typeface="Open Sans"/>
                <a:ea typeface="Open Sans"/>
                <a:cs typeface="Open Sans"/>
                <a:sym typeface="Open Sans"/>
              </a:rPr>
              <a:t> 23 </a:t>
            </a:r>
            <a:r>
              <a:rPr b="1" lang="en-US" sz="3100">
                <a:solidFill>
                  <a:schemeClr val="dk1"/>
                </a:solidFill>
                <a:latin typeface="Open Sans"/>
                <a:ea typeface="Open Sans"/>
                <a:cs typeface="Open Sans"/>
                <a:sym typeface="Open Sans"/>
              </a:rPr>
              <a:t>March,2017  in its 267th report stated that</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rPr b="1" lang="en-US" sz="3100">
                <a:solidFill>
                  <a:srgbClr val="980000"/>
                </a:solidFill>
                <a:latin typeface="Open Sans"/>
                <a:ea typeface="Open Sans"/>
                <a:cs typeface="Open Sans"/>
                <a:sym typeface="Open Sans"/>
              </a:rPr>
              <a:t>“Hate speech is any word written or spoken,signs,visible representations within the hearing or sight of the person with the </a:t>
            </a:r>
            <a:r>
              <a:rPr b="1" lang="en-US" sz="3100">
                <a:solidFill>
                  <a:srgbClr val="980000"/>
                </a:solidFill>
                <a:latin typeface="Open Sans"/>
                <a:ea typeface="Open Sans"/>
                <a:cs typeface="Open Sans"/>
                <a:sym typeface="Open Sans"/>
              </a:rPr>
              <a:t>intention</a:t>
            </a:r>
            <a:r>
              <a:rPr b="1" lang="en-US" sz="3100">
                <a:solidFill>
                  <a:srgbClr val="980000"/>
                </a:solidFill>
                <a:latin typeface="Open Sans"/>
                <a:ea typeface="Open Sans"/>
                <a:cs typeface="Open Sans"/>
                <a:sym typeface="Open Sans"/>
              </a:rPr>
              <a:t> to cause fear or alarm,or incitement to violence”</a:t>
            </a:r>
            <a:r>
              <a:rPr b="1" lang="en-US" sz="3100">
                <a:solidFill>
                  <a:schemeClr val="dk1"/>
                </a:solidFill>
                <a:latin typeface="Open Sans"/>
                <a:ea typeface="Open Sans"/>
                <a:cs typeface="Open Sans"/>
                <a:sym typeface="Open Sans"/>
              </a:rPr>
              <a:t>.</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Hate speech can be derived as any sort of communication which derogates any </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rPr b="1" lang="en-US" sz="3100">
                <a:solidFill>
                  <a:schemeClr val="dk1"/>
                </a:solidFill>
                <a:latin typeface="Open Sans"/>
                <a:ea typeface="Open Sans"/>
                <a:cs typeface="Open Sans"/>
                <a:sym typeface="Open Sans"/>
              </a:rPr>
              <a:t>person or a community based on nationality, race, caste, gender, ethnicity etc...</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rPr b="1" lang="en-US" sz="3100">
                <a:solidFill>
                  <a:schemeClr val="dk1"/>
                </a:solidFill>
                <a:latin typeface="Open Sans"/>
                <a:ea typeface="Open Sans"/>
                <a:cs typeface="Open Sans"/>
                <a:sym typeface="Open Sans"/>
              </a:rPr>
              <a:t>• </a:t>
            </a:r>
            <a:r>
              <a:rPr b="1" i="1" lang="en-US" sz="3100">
                <a:solidFill>
                  <a:schemeClr val="dk2"/>
                </a:solidFill>
                <a:latin typeface="Open Sans"/>
                <a:ea typeface="Open Sans"/>
                <a:cs typeface="Open Sans"/>
                <a:sym typeface="Open Sans"/>
              </a:rPr>
              <a:t>Tell those idiots to go hell!</a:t>
            </a:r>
            <a:endParaRPr b="1" i="1" sz="3100">
              <a:solidFill>
                <a:schemeClr val="dk2"/>
              </a:solidFill>
              <a:latin typeface="Open Sans"/>
              <a:ea typeface="Open Sans"/>
              <a:cs typeface="Open Sans"/>
              <a:sym typeface="Open Sans"/>
            </a:endParaRPr>
          </a:p>
          <a:p>
            <a:pPr indent="0" lvl="0" marL="457200" marR="0" rtl="0" algn="just">
              <a:lnSpc>
                <a:spcPct val="140007"/>
              </a:lnSpc>
              <a:spcBef>
                <a:spcPts val="0"/>
              </a:spcBef>
              <a:spcAft>
                <a:spcPts val="0"/>
              </a:spcAft>
              <a:buNone/>
            </a:pPr>
            <a:r>
              <a:rPr b="1" i="1" lang="en-US" sz="3100">
                <a:solidFill>
                  <a:schemeClr val="dk2"/>
                </a:solidFill>
                <a:latin typeface="Open Sans"/>
                <a:ea typeface="Open Sans"/>
                <a:cs typeface="Open Sans"/>
                <a:sym typeface="Open Sans"/>
              </a:rPr>
              <a:t>• That women should mind her own business.</a:t>
            </a:r>
            <a:endParaRPr b="1" i="1" sz="3100">
              <a:solidFill>
                <a:schemeClr val="dk2"/>
              </a:solidFill>
              <a:latin typeface="Open Sans"/>
              <a:ea typeface="Open Sans"/>
              <a:cs typeface="Open Sans"/>
              <a:sym typeface="Open Sans"/>
            </a:endParaRPr>
          </a:p>
          <a:p>
            <a:pPr indent="0" lvl="0" marL="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261" name="Shape 261"/>
        <p:cNvGrpSpPr/>
        <p:nvPr/>
      </p:nvGrpSpPr>
      <p:grpSpPr>
        <a:xfrm>
          <a:off x="0" y="0"/>
          <a:ext cx="0" cy="0"/>
          <a:chOff x="0" y="0"/>
          <a:chExt cx="0" cy="0"/>
        </a:xfrm>
      </p:grpSpPr>
      <p:sp>
        <p:nvSpPr>
          <p:cNvPr id="262" name="Google Shape;262;g334d2286e4d6b9c1_3"/>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263" name="Google Shape;263;g334d2286e4d6b9c1_3"/>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264" name="Google Shape;264;g334d2286e4d6b9c1_3"/>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265" name="Google Shape;265;g334d2286e4d6b9c1_3"/>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266" name="Google Shape;266;g334d2286e4d6b9c1_3"/>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267" name="Google Shape;267;g334d2286e4d6b9c1_3"/>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268" name="Google Shape;268;g334d2286e4d6b9c1_3"/>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269" name="Google Shape;269;g334d2286e4d6b9c1_3"/>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270" name="Google Shape;270;g334d2286e4d6b9c1_3"/>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271" name="Google Shape;271;g334d2286e4d6b9c1_3"/>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272" name="Google Shape;272;g334d2286e4d6b9c1_3"/>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273" name="Google Shape;273;g334d2286e4d6b9c1_3"/>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274" name="Google Shape;274;g334d2286e4d6b9c1_3"/>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275" name="Google Shape;275;g334d2286e4d6b9c1_3"/>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276" name="Google Shape;276;g334d2286e4d6b9c1_3"/>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277" name="Google Shape;277;g334d2286e4d6b9c1_3"/>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278" name="Google Shape;278;g334d2286e4d6b9c1_3"/>
          <p:cNvSpPr txBox="1"/>
          <p:nvPr/>
        </p:nvSpPr>
        <p:spPr>
          <a:xfrm>
            <a:off x="478075" y="1253406"/>
            <a:ext cx="16230600" cy="10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Fak</a:t>
            </a:r>
            <a:r>
              <a:rPr b="1" lang="en-US" sz="4800">
                <a:solidFill>
                  <a:srgbClr val="980000"/>
                </a:solidFill>
                <a:latin typeface="Open Sans"/>
                <a:ea typeface="Open Sans"/>
                <a:cs typeface="Open Sans"/>
                <a:sym typeface="Open Sans"/>
              </a:rPr>
              <a:t>e News</a:t>
            </a:r>
            <a:endParaRPr b="1" sz="4800">
              <a:solidFill>
                <a:srgbClr val="980000"/>
              </a:solidFill>
            </a:endParaRPr>
          </a:p>
        </p:txBody>
      </p:sp>
      <p:sp>
        <p:nvSpPr>
          <p:cNvPr id="279" name="Google Shape;279;g334d2286e4d6b9c1_3"/>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280" name="Google Shape;280;g334d2286e4d6b9c1_3"/>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281" name="Google Shape;281;g334d2286e4d6b9c1_3"/>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282" name="Google Shape;282;g334d2286e4d6b9c1_3"/>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283" name="Google Shape;283;g334d2286e4d6b9c1_3"/>
          <p:cNvSpPr txBox="1"/>
          <p:nvPr/>
        </p:nvSpPr>
        <p:spPr>
          <a:xfrm>
            <a:off x="478075" y="2394200"/>
            <a:ext cx="17370000" cy="3982800"/>
          </a:xfrm>
          <a:prstGeom prst="rect">
            <a:avLst/>
          </a:prstGeom>
          <a:noFill/>
          <a:ln>
            <a:noFill/>
          </a:ln>
        </p:spPr>
        <p:txBody>
          <a:bodyPr anchorCtr="0" anchor="t" bIns="0" lIns="0" spcFirstLastPara="1" rIns="0" wrap="square" tIns="0">
            <a:spAutoFit/>
          </a:bodyPr>
          <a:lstStyle/>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Fake news is the news which is not based on truths and  facts.</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News plays an important role in our day to day life and that is why fake news can create a significant problem to our society. </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Ex:</a:t>
            </a:r>
            <a:endParaRPr b="1" sz="3100">
              <a:solidFill>
                <a:schemeClr val="dk1"/>
              </a:solidFill>
              <a:latin typeface="Open Sans"/>
              <a:ea typeface="Open Sans"/>
              <a:cs typeface="Open Sans"/>
              <a:sym typeface="Open Sans"/>
            </a:endParaRPr>
          </a:p>
          <a:p>
            <a:pPr indent="-425450" lvl="0" marL="914400" marR="0" rtl="0" algn="just">
              <a:lnSpc>
                <a:spcPct val="140007"/>
              </a:lnSpc>
              <a:spcBef>
                <a:spcPts val="0"/>
              </a:spcBef>
              <a:spcAft>
                <a:spcPts val="0"/>
              </a:spcAft>
              <a:buClr>
                <a:schemeClr val="dk2"/>
              </a:buClr>
              <a:buSzPts val="3100"/>
              <a:buFont typeface="Open Sans"/>
              <a:buChar char="●"/>
            </a:pPr>
            <a:r>
              <a:rPr b="1" i="1" lang="en-US" sz="3100">
                <a:solidFill>
                  <a:schemeClr val="dk2"/>
                </a:solidFill>
                <a:latin typeface="Open Sans"/>
                <a:ea typeface="Open Sans"/>
                <a:cs typeface="Open Sans"/>
                <a:sym typeface="Open Sans"/>
              </a:rPr>
              <a:t>Virat is dropped from T20 world cup.</a:t>
            </a:r>
            <a:endParaRPr b="1" i="1" sz="3100">
              <a:solidFill>
                <a:schemeClr val="dk2"/>
              </a:solidFill>
              <a:latin typeface="Open Sans"/>
              <a:ea typeface="Open Sans"/>
              <a:cs typeface="Open Sans"/>
              <a:sym typeface="Open Sans"/>
            </a:endParaRPr>
          </a:p>
          <a:p>
            <a:pPr indent="-425450" lvl="0" marL="914400" marR="0" rtl="0" algn="just">
              <a:lnSpc>
                <a:spcPct val="140007"/>
              </a:lnSpc>
              <a:spcBef>
                <a:spcPts val="0"/>
              </a:spcBef>
              <a:spcAft>
                <a:spcPts val="0"/>
              </a:spcAft>
              <a:buClr>
                <a:schemeClr val="dk2"/>
              </a:buClr>
              <a:buSzPts val="3100"/>
              <a:buFont typeface="Open Sans"/>
              <a:buChar char="●"/>
            </a:pPr>
            <a:r>
              <a:rPr b="1" i="1" lang="en-US" sz="3100">
                <a:solidFill>
                  <a:schemeClr val="dk2"/>
                </a:solidFill>
                <a:latin typeface="Open Sans"/>
                <a:ea typeface="Open Sans"/>
                <a:cs typeface="Open Sans"/>
                <a:sym typeface="Open Sans"/>
              </a:rPr>
              <a:t>10 rupee coin is no more a legal tender.</a:t>
            </a:r>
            <a:endParaRPr b="1" sz="3100">
              <a:solidFill>
                <a:schemeClr val="dk1"/>
              </a:solidFill>
              <a:latin typeface="Open Sans"/>
              <a:ea typeface="Open Sans"/>
              <a:cs typeface="Open Sans"/>
              <a:sym typeface="Open Sans"/>
            </a:endParaRPr>
          </a:p>
        </p:txBody>
      </p:sp>
      <p:pic>
        <p:nvPicPr>
          <p:cNvPr id="284" name="Google Shape;284;g334d2286e4d6b9c1_3"/>
          <p:cNvPicPr preferRelativeResize="0"/>
          <p:nvPr/>
        </p:nvPicPr>
        <p:blipFill rotWithShape="1">
          <a:blip r:embed="rId17">
            <a:alphaModFix/>
          </a:blip>
          <a:srcRect b="680" l="15006" r="15966" t="680"/>
          <a:stretch/>
        </p:blipFill>
        <p:spPr>
          <a:xfrm>
            <a:off x="12873550" y="4373863"/>
            <a:ext cx="4575900" cy="39233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288" name="Shape 288"/>
        <p:cNvGrpSpPr/>
        <p:nvPr/>
      </p:nvGrpSpPr>
      <p:grpSpPr>
        <a:xfrm>
          <a:off x="0" y="0"/>
          <a:ext cx="0" cy="0"/>
          <a:chOff x="0" y="0"/>
          <a:chExt cx="0" cy="0"/>
        </a:xfrm>
      </p:grpSpPr>
      <p:sp>
        <p:nvSpPr>
          <p:cNvPr id="289" name="Google Shape;289;g75730769eae41005_3"/>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290" name="Google Shape;290;g75730769eae41005_3"/>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291" name="Google Shape;291;g75730769eae41005_3"/>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292" name="Google Shape;292;g75730769eae41005_3"/>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293" name="Google Shape;293;g75730769eae41005_3"/>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294" name="Google Shape;294;g75730769eae41005_3"/>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295" name="Google Shape;295;g75730769eae41005_3"/>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296" name="Google Shape;296;g75730769eae41005_3"/>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297" name="Google Shape;297;g75730769eae41005_3"/>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298" name="Google Shape;298;g75730769eae41005_3"/>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299" name="Google Shape;299;g75730769eae41005_3"/>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300" name="Google Shape;300;g75730769eae41005_3"/>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301" name="Google Shape;301;g75730769eae41005_3"/>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302" name="Google Shape;302;g75730769eae41005_3"/>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303" name="Google Shape;303;g75730769eae41005_3"/>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304" name="Google Shape;304;g75730769eae41005_3"/>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305" name="Google Shape;305;g75730769eae41005_3"/>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306" name="Google Shape;306;g75730769eae41005_3"/>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307" name="Google Shape;307;g75730769eae41005_3"/>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308" name="Google Shape;308;g75730769eae41005_3"/>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309" name="Google Shape;309;g75730769eae41005_3"/>
          <p:cNvSpPr txBox="1"/>
          <p:nvPr/>
        </p:nvSpPr>
        <p:spPr>
          <a:xfrm>
            <a:off x="490350" y="1395413"/>
            <a:ext cx="10371900" cy="5310300"/>
          </a:xfrm>
          <a:prstGeom prst="rect">
            <a:avLst/>
          </a:prstGeom>
          <a:noFill/>
          <a:ln>
            <a:noFill/>
          </a:ln>
        </p:spPr>
        <p:txBody>
          <a:bodyPr anchorCtr="0" anchor="t" bIns="0" lIns="0" spcFirstLastPara="1" rIns="0" wrap="square" tIns="0">
            <a:spAutoFit/>
          </a:bodyPr>
          <a:lstStyle/>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The laws that exist or not powerful enough to stop hate content spreading through web and of course it is tough to identify &amp; catch people behind it.</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There we had Automatic hate speech detection techniques to find such speeches easily which are in single language.</a:t>
            </a:r>
            <a:endParaRPr b="1" sz="3100">
              <a:solidFill>
                <a:schemeClr val="dk1"/>
              </a:solidFill>
              <a:latin typeface="Open Sans"/>
              <a:ea typeface="Open Sans"/>
              <a:cs typeface="Open Sans"/>
              <a:sym typeface="Open Sans"/>
            </a:endParaRPr>
          </a:p>
        </p:txBody>
      </p:sp>
      <p:pic>
        <p:nvPicPr>
          <p:cNvPr id="310" name="Google Shape;310;g75730769eae41005_3"/>
          <p:cNvPicPr preferRelativeResize="0"/>
          <p:nvPr/>
        </p:nvPicPr>
        <p:blipFill rotWithShape="1">
          <a:blip r:embed="rId17">
            <a:alphaModFix/>
          </a:blip>
          <a:srcRect b="0" l="8847" r="6728" t="0"/>
          <a:stretch/>
        </p:blipFill>
        <p:spPr>
          <a:xfrm>
            <a:off x="11218700" y="1100050"/>
            <a:ext cx="6629400" cy="3923375"/>
          </a:xfrm>
          <a:prstGeom prst="rect">
            <a:avLst/>
          </a:prstGeom>
          <a:noFill/>
          <a:ln>
            <a:noFill/>
          </a:ln>
        </p:spPr>
      </p:pic>
      <p:pic>
        <p:nvPicPr>
          <p:cNvPr id="311" name="Google Shape;311;g75730769eae41005_3"/>
          <p:cNvPicPr preferRelativeResize="0"/>
          <p:nvPr/>
        </p:nvPicPr>
        <p:blipFill>
          <a:blip r:embed="rId18">
            <a:alphaModFix/>
          </a:blip>
          <a:stretch>
            <a:fillRect/>
          </a:stretch>
        </p:blipFill>
        <p:spPr>
          <a:xfrm>
            <a:off x="11218700" y="5301513"/>
            <a:ext cx="6629400" cy="4076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315" name="Shape 315"/>
        <p:cNvGrpSpPr/>
        <p:nvPr/>
      </p:nvGrpSpPr>
      <p:grpSpPr>
        <a:xfrm>
          <a:off x="0" y="0"/>
          <a:ext cx="0" cy="0"/>
          <a:chOff x="0" y="0"/>
          <a:chExt cx="0" cy="0"/>
        </a:xfrm>
      </p:grpSpPr>
      <p:sp>
        <p:nvSpPr>
          <p:cNvPr id="316" name="Google Shape;316;g39991d1d12f3eee8_5"/>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317" name="Google Shape;317;g39991d1d12f3eee8_5"/>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318" name="Google Shape;318;g39991d1d12f3eee8_5"/>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319" name="Google Shape;319;g39991d1d12f3eee8_5"/>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320" name="Google Shape;320;g39991d1d12f3eee8_5"/>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321" name="Google Shape;321;g39991d1d12f3eee8_5"/>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322" name="Google Shape;322;g39991d1d12f3eee8_5"/>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323" name="Google Shape;323;g39991d1d12f3eee8_5"/>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324" name="Google Shape;324;g39991d1d12f3eee8_5"/>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325" name="Google Shape;325;g39991d1d12f3eee8_5"/>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326" name="Google Shape;326;g39991d1d12f3eee8_5"/>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327" name="Google Shape;327;g39991d1d12f3eee8_5"/>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328" name="Google Shape;328;g39991d1d12f3eee8_5"/>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329" name="Google Shape;329;g39991d1d12f3eee8_5"/>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330" name="Google Shape;330;g39991d1d12f3eee8_5"/>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331" name="Google Shape;331;g39991d1d12f3eee8_5"/>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332" name="Google Shape;332;g39991d1d12f3eee8_5"/>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333" name="Google Shape;333;g39991d1d12f3eee8_5"/>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334" name="Google Shape;334;g39991d1d12f3eee8_5"/>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335" name="Google Shape;335;g39991d1d12f3eee8_5"/>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336" name="Google Shape;336;g39991d1d12f3eee8_5"/>
          <p:cNvSpPr txBox="1"/>
          <p:nvPr/>
        </p:nvSpPr>
        <p:spPr>
          <a:xfrm>
            <a:off x="490350" y="1395413"/>
            <a:ext cx="10371900" cy="5310300"/>
          </a:xfrm>
          <a:prstGeom prst="rect">
            <a:avLst/>
          </a:prstGeom>
          <a:noFill/>
          <a:ln>
            <a:noFill/>
          </a:ln>
        </p:spPr>
        <p:txBody>
          <a:bodyPr anchorCtr="0" anchor="t" bIns="0" lIns="0" spcFirstLastPara="1" rIns="0" wrap="square" tIns="0">
            <a:spAutoFit/>
          </a:bodyPr>
          <a:lstStyle/>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But in a diverse country like India having around more than 24 recognised languages the hate content would be in code-mixed form which is little challenging.</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Hindi being most speaking language in india usually most of hate speeches are in Hindi-English (Hinglish) combination.</a:t>
            </a:r>
            <a:endParaRPr b="1" sz="3100">
              <a:solidFill>
                <a:schemeClr val="dk1"/>
              </a:solidFill>
              <a:latin typeface="Open Sans"/>
              <a:ea typeface="Open Sans"/>
              <a:cs typeface="Open Sans"/>
              <a:sym typeface="Open Sans"/>
            </a:endParaRPr>
          </a:p>
        </p:txBody>
      </p:sp>
      <p:pic>
        <p:nvPicPr>
          <p:cNvPr id="337" name="Google Shape;337;g39991d1d12f3eee8_5"/>
          <p:cNvPicPr preferRelativeResize="0"/>
          <p:nvPr/>
        </p:nvPicPr>
        <p:blipFill rotWithShape="1">
          <a:blip r:embed="rId17">
            <a:alphaModFix/>
          </a:blip>
          <a:srcRect b="833" l="0" r="7510" t="-3724"/>
          <a:stretch/>
        </p:blipFill>
        <p:spPr>
          <a:xfrm rot="-288364">
            <a:off x="11103436" y="1503612"/>
            <a:ext cx="6131728" cy="7085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