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71" r:id="rId8"/>
    <p:sldId id="262" r:id="rId9"/>
    <p:sldId id="263" r:id="rId10"/>
    <p:sldId id="270" r:id="rId11"/>
    <p:sldId id="273" r:id="rId12"/>
    <p:sldId id="272" r:id="rId13"/>
    <p:sldId id="265" r:id="rId14"/>
    <p:sldId id="266" r:id="rId15"/>
    <p:sldId id="267" r:id="rId16"/>
    <p:sldId id="268" r:id="rId17"/>
    <p:sldId id="269" r:id="rId18"/>
  </p:sldIdLst>
  <p:sldSz cx="9906000" cy="6858000" type="A4"/>
  <p:notesSz cx="6761163" cy="994251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2">
          <p15:clr>
            <a:srgbClr val="A4A3A4"/>
          </p15:clr>
        </p15:guide>
        <p15:guide id="2" pos="2130">
          <p15:clr>
            <a:srgbClr val="A4A3A4"/>
          </p15:clr>
        </p15:guide>
      </p15:notes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1" roundtripDataSignature="AMtx7mi/W7hk/qLNfN1ed9AYLXNNVKqBeQ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hithsaidatta Pasupuleti" initials="RP" lastIdx="1" clrIdx="0">
    <p:extLst>
      <p:ext uri="{19B8F6BF-5375-455C-9EA6-DF929625EA0E}">
        <p15:presenceInfo xmlns:p15="http://schemas.microsoft.com/office/powerpoint/2012/main" userId="0c22c71ff95c304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9D7349F-DCC6-452A-9A19-9BD1DBA63E85}">
  <a:tblStyle styleId="{19D7349F-DCC6-452A-9A19-9BD1DBA63E85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CF4"/>
          </a:solidFill>
        </a:fill>
      </a:tcStyle>
    </a:wholeTbl>
    <a:band1H>
      <a:tcTxStyle b="off" i="off"/>
      <a:tcStyle>
        <a:tcBdr/>
        <a:fill>
          <a:solidFill>
            <a:srgbClr val="CFD7E7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CFD7E7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72509DE0-3391-416C-9701-F8FB3564712F}" styleName="Table_1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1252" y="28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3132"/>
        <p:guide pos="213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hithsaidatta Pasupuleti" userId="0c22c71ff95c3042" providerId="LiveId" clId="{7BAC2FCF-B1B2-4201-988E-BD4C7CD63DA6}"/>
    <pc:docChg chg="modSld">
      <pc:chgData name="Rohithsaidatta Pasupuleti" userId="0c22c71ff95c3042" providerId="LiveId" clId="{7BAC2FCF-B1B2-4201-988E-BD4C7CD63DA6}" dt="2022-09-30T08:14:33.568" v="86" actId="20577"/>
      <pc:docMkLst>
        <pc:docMk/>
      </pc:docMkLst>
      <pc:sldChg chg="modSp mod">
        <pc:chgData name="Rohithsaidatta Pasupuleti" userId="0c22c71ff95c3042" providerId="LiveId" clId="{7BAC2FCF-B1B2-4201-988E-BD4C7CD63DA6}" dt="2022-09-30T08:13:22.982" v="35" actId="20577"/>
        <pc:sldMkLst>
          <pc:docMk/>
          <pc:sldMk cId="0" sldId="259"/>
        </pc:sldMkLst>
        <pc:spChg chg="mod">
          <ac:chgData name="Rohithsaidatta Pasupuleti" userId="0c22c71ff95c3042" providerId="LiveId" clId="{7BAC2FCF-B1B2-4201-988E-BD4C7CD63DA6}" dt="2022-09-30T08:13:22.982" v="35" actId="20577"/>
          <ac:spMkLst>
            <pc:docMk/>
            <pc:sldMk cId="0" sldId="259"/>
            <ac:spMk id="112" creationId="{00000000-0000-0000-0000-000000000000}"/>
          </ac:spMkLst>
        </pc:spChg>
      </pc:sldChg>
      <pc:sldChg chg="modSp mod">
        <pc:chgData name="Rohithsaidatta Pasupuleti" userId="0c22c71ff95c3042" providerId="LiveId" clId="{7BAC2FCF-B1B2-4201-988E-BD4C7CD63DA6}" dt="2022-09-30T08:14:33.568" v="86" actId="20577"/>
        <pc:sldMkLst>
          <pc:docMk/>
          <pc:sldMk cId="0" sldId="260"/>
        </pc:sldMkLst>
        <pc:spChg chg="mod">
          <ac:chgData name="Rohithsaidatta Pasupuleti" userId="0c22c71ff95c3042" providerId="LiveId" clId="{7BAC2FCF-B1B2-4201-988E-BD4C7CD63DA6}" dt="2022-09-30T08:14:33.568" v="86" actId="20577"/>
          <ac:spMkLst>
            <pc:docMk/>
            <pc:sldMk cId="0" sldId="260"/>
            <ac:spMk id="120" creationId="{00000000-0000-0000-0000-000000000000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00BB96A-A567-434F-85F4-98A097708D64}" type="doc">
      <dgm:prSet loTypeId="urn:microsoft.com/office/officeart/2011/layout/HexagonRadial" loCatId="officeonlin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0EF061E3-33A3-4C0E-B220-6A215E176F30}">
      <dgm:prSet phldrT="[Text]"/>
      <dgm:spPr/>
      <dgm:t>
        <a:bodyPr/>
        <a:lstStyle/>
        <a:p>
          <a:r>
            <a:rPr lang="en-IN"/>
            <a:t>AI DIET CONSULTANT</a:t>
          </a:r>
        </a:p>
        <a:p>
          <a:r>
            <a:rPr lang="en-IN"/>
            <a:t>APPLICATION</a:t>
          </a:r>
        </a:p>
      </dgm:t>
    </dgm:pt>
    <dgm:pt modelId="{F5E3D2A1-A265-4A7E-8735-03EAEB9D7EF7}" type="parTrans" cxnId="{DD1BE377-1004-44AB-9706-3E9190B56B66}">
      <dgm:prSet/>
      <dgm:spPr/>
      <dgm:t>
        <a:bodyPr/>
        <a:lstStyle/>
        <a:p>
          <a:endParaRPr lang="en-IN"/>
        </a:p>
      </dgm:t>
    </dgm:pt>
    <dgm:pt modelId="{8E9EAFA8-F2CA-4142-AE21-D9F4C95475A6}" type="sibTrans" cxnId="{DD1BE377-1004-44AB-9706-3E9190B56B66}">
      <dgm:prSet/>
      <dgm:spPr/>
      <dgm:t>
        <a:bodyPr/>
        <a:lstStyle/>
        <a:p>
          <a:endParaRPr lang="en-IN"/>
        </a:p>
      </dgm:t>
    </dgm:pt>
    <dgm:pt modelId="{F1022DE8-AF93-4C39-8FB3-AFBB65176BCC}">
      <dgm:prSet phldrT="[Text]"/>
      <dgm:spPr/>
      <dgm:t>
        <a:bodyPr/>
        <a:lstStyle/>
        <a:p>
          <a:r>
            <a:rPr lang="en-IN"/>
            <a:t>User</a:t>
          </a:r>
        </a:p>
      </dgm:t>
    </dgm:pt>
    <dgm:pt modelId="{391C41FD-B80F-44EE-9BD2-2244FBFDB680}" type="parTrans" cxnId="{8EC94351-9530-4717-8A24-4B43B381D008}">
      <dgm:prSet/>
      <dgm:spPr/>
      <dgm:t>
        <a:bodyPr/>
        <a:lstStyle/>
        <a:p>
          <a:endParaRPr lang="en-IN"/>
        </a:p>
      </dgm:t>
    </dgm:pt>
    <dgm:pt modelId="{CA3DEA35-CB32-4A3E-A68A-DD5F258EAA2B}" type="sibTrans" cxnId="{8EC94351-9530-4717-8A24-4B43B381D008}">
      <dgm:prSet/>
      <dgm:spPr/>
      <dgm:t>
        <a:bodyPr/>
        <a:lstStyle/>
        <a:p>
          <a:endParaRPr lang="en-IN"/>
        </a:p>
      </dgm:t>
    </dgm:pt>
    <dgm:pt modelId="{846368FE-F197-4FA6-9131-3727BB545FB1}">
      <dgm:prSet phldrT="[Text]"/>
      <dgm:spPr/>
      <dgm:t>
        <a:bodyPr/>
        <a:lstStyle/>
        <a:p>
          <a:r>
            <a:rPr lang="en-IN"/>
            <a:t>Enter the physcical  information along with current medical issues such as weight,age etc.</a:t>
          </a:r>
        </a:p>
      </dgm:t>
    </dgm:pt>
    <dgm:pt modelId="{448AC59D-FC84-4B74-B64D-740426098F0F}" type="parTrans" cxnId="{6D05C963-5CBA-4C2A-9956-793485CB09BB}">
      <dgm:prSet/>
      <dgm:spPr/>
      <dgm:t>
        <a:bodyPr/>
        <a:lstStyle/>
        <a:p>
          <a:endParaRPr lang="en-IN"/>
        </a:p>
      </dgm:t>
    </dgm:pt>
    <dgm:pt modelId="{AB3D1412-5926-4345-90C4-D313D0464DC0}" type="sibTrans" cxnId="{6D05C963-5CBA-4C2A-9956-793485CB09BB}">
      <dgm:prSet/>
      <dgm:spPr/>
      <dgm:t>
        <a:bodyPr/>
        <a:lstStyle/>
        <a:p>
          <a:endParaRPr lang="en-IN"/>
        </a:p>
      </dgm:t>
    </dgm:pt>
    <dgm:pt modelId="{D8054013-43E1-4455-84A4-4E3876455B00}">
      <dgm:prSet phldrT="[Text]"/>
      <dgm:spPr/>
      <dgm:t>
        <a:bodyPr/>
        <a:lstStyle/>
        <a:p>
          <a:r>
            <a:rPr lang="en-IN"/>
            <a:t>Based on the user information application generates the diet plan</a:t>
          </a:r>
        </a:p>
      </dgm:t>
    </dgm:pt>
    <dgm:pt modelId="{15C9C279-C946-4559-87B3-3191D2F7081C}" type="parTrans" cxnId="{0F268C9A-0223-4C3C-BCB2-0CA6C96F97C6}">
      <dgm:prSet/>
      <dgm:spPr/>
      <dgm:t>
        <a:bodyPr/>
        <a:lstStyle/>
        <a:p>
          <a:endParaRPr lang="en-IN"/>
        </a:p>
      </dgm:t>
    </dgm:pt>
    <dgm:pt modelId="{A00D6F3F-DCB3-4E53-B5E3-5DE236DC8E45}" type="sibTrans" cxnId="{0F268C9A-0223-4C3C-BCB2-0CA6C96F97C6}">
      <dgm:prSet/>
      <dgm:spPr/>
      <dgm:t>
        <a:bodyPr/>
        <a:lstStyle/>
        <a:p>
          <a:endParaRPr lang="en-IN"/>
        </a:p>
      </dgm:t>
    </dgm:pt>
    <dgm:pt modelId="{D4433501-0888-46EC-8315-4A7A6071D3B6}">
      <dgm:prSet phldrT="[Text]"/>
      <dgm:spPr/>
      <dgm:t>
        <a:bodyPr/>
        <a:lstStyle/>
        <a:p>
          <a:r>
            <a:rPr lang="en-IN"/>
            <a:t>Application lets the user to modify the current generated plan </a:t>
          </a:r>
        </a:p>
      </dgm:t>
    </dgm:pt>
    <dgm:pt modelId="{FC577A5E-A468-4CA0-9A83-A8E9A0B650BE}" type="parTrans" cxnId="{409C36DF-CE0C-412B-8FC3-794B31963C6E}">
      <dgm:prSet/>
      <dgm:spPr/>
      <dgm:t>
        <a:bodyPr/>
        <a:lstStyle/>
        <a:p>
          <a:endParaRPr lang="en-IN"/>
        </a:p>
      </dgm:t>
    </dgm:pt>
    <dgm:pt modelId="{01B951CE-777B-433F-AE90-1AEACF806938}" type="sibTrans" cxnId="{409C36DF-CE0C-412B-8FC3-794B31963C6E}">
      <dgm:prSet/>
      <dgm:spPr/>
      <dgm:t>
        <a:bodyPr/>
        <a:lstStyle/>
        <a:p>
          <a:endParaRPr lang="en-IN"/>
        </a:p>
      </dgm:t>
    </dgm:pt>
    <dgm:pt modelId="{57E76654-0BEB-4922-A92E-6A71BAE7296F}">
      <dgm:prSet phldrT="[Text]"/>
      <dgm:spPr/>
      <dgm:t>
        <a:bodyPr/>
        <a:lstStyle/>
        <a:p>
          <a:r>
            <a:rPr lang="en-IN"/>
            <a:t>Application also appends the physical activity</a:t>
          </a:r>
        </a:p>
      </dgm:t>
    </dgm:pt>
    <dgm:pt modelId="{D8FFF296-4195-4D6A-BD10-D71A9A693595}" type="parTrans" cxnId="{E38B7E5D-F92E-474A-8646-087821C3C33C}">
      <dgm:prSet/>
      <dgm:spPr/>
      <dgm:t>
        <a:bodyPr/>
        <a:lstStyle/>
        <a:p>
          <a:endParaRPr lang="en-IN"/>
        </a:p>
      </dgm:t>
    </dgm:pt>
    <dgm:pt modelId="{E56B2184-8048-4197-B488-2F0CA7BD8525}" type="sibTrans" cxnId="{E38B7E5D-F92E-474A-8646-087821C3C33C}">
      <dgm:prSet/>
      <dgm:spPr/>
      <dgm:t>
        <a:bodyPr/>
        <a:lstStyle/>
        <a:p>
          <a:endParaRPr lang="en-IN"/>
        </a:p>
      </dgm:t>
    </dgm:pt>
    <dgm:pt modelId="{CE1EF5F1-DB73-4278-9FCB-8A0FBDF6F7C9}">
      <dgm:prSet phldrT="[Text]"/>
      <dgm:spPr/>
      <dgm:t>
        <a:bodyPr/>
        <a:lstStyle/>
        <a:p>
          <a:r>
            <a:rPr lang="en-IN"/>
            <a:t>Signup/Login</a:t>
          </a:r>
        </a:p>
      </dgm:t>
    </dgm:pt>
    <dgm:pt modelId="{C6435AB2-E734-42FF-B2CE-2C6E0D6C3361}" type="sibTrans" cxnId="{55AC8360-D261-473E-AAE9-A602715297CA}">
      <dgm:prSet/>
      <dgm:spPr/>
      <dgm:t>
        <a:bodyPr/>
        <a:lstStyle/>
        <a:p>
          <a:endParaRPr lang="en-IN"/>
        </a:p>
      </dgm:t>
    </dgm:pt>
    <dgm:pt modelId="{BCEF9B1C-19C3-48E2-A9D6-DC3C82F76EA4}" type="parTrans" cxnId="{55AC8360-D261-473E-AAE9-A602715297CA}">
      <dgm:prSet/>
      <dgm:spPr/>
      <dgm:t>
        <a:bodyPr/>
        <a:lstStyle/>
        <a:p>
          <a:endParaRPr lang="en-IN"/>
        </a:p>
      </dgm:t>
    </dgm:pt>
    <dgm:pt modelId="{76738253-E8B1-4801-BAED-F475E9F38818}" type="pres">
      <dgm:prSet presAssocID="{300BB96A-A567-434F-85F4-98A097708D64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97D0B00C-0B74-4D19-A859-BA3446A6B4F0}" type="pres">
      <dgm:prSet presAssocID="{0EF061E3-33A3-4C0E-B220-6A215E176F30}" presName="Parent" presStyleLbl="node0" presStyleIdx="0" presStyleCnt="1">
        <dgm:presLayoutVars>
          <dgm:chMax val="6"/>
          <dgm:chPref val="6"/>
        </dgm:presLayoutVars>
      </dgm:prSet>
      <dgm:spPr/>
    </dgm:pt>
    <dgm:pt modelId="{8A43A52B-72A0-453E-9C31-C8E2F9AF2861}" type="pres">
      <dgm:prSet presAssocID="{F1022DE8-AF93-4C39-8FB3-AFBB65176BCC}" presName="Accent1" presStyleCnt="0"/>
      <dgm:spPr/>
    </dgm:pt>
    <dgm:pt modelId="{C1F0F180-0A78-4FE1-8AE6-ABE646DC8E94}" type="pres">
      <dgm:prSet presAssocID="{F1022DE8-AF93-4C39-8FB3-AFBB65176BCC}" presName="Accent" presStyleLbl="bgShp" presStyleIdx="0" presStyleCnt="6"/>
      <dgm:spPr/>
    </dgm:pt>
    <dgm:pt modelId="{BF4100FA-12B4-4FE1-AD35-4A67F2E338C3}" type="pres">
      <dgm:prSet presAssocID="{F1022DE8-AF93-4C39-8FB3-AFBB65176BCC}" presName="Child1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02B450D8-89DF-4315-81DB-DF9F7A5BB28D}" type="pres">
      <dgm:prSet presAssocID="{CE1EF5F1-DB73-4278-9FCB-8A0FBDF6F7C9}" presName="Accent2" presStyleCnt="0"/>
      <dgm:spPr/>
    </dgm:pt>
    <dgm:pt modelId="{FF433A5E-F9E2-4196-965F-828EB2EED1D1}" type="pres">
      <dgm:prSet presAssocID="{CE1EF5F1-DB73-4278-9FCB-8A0FBDF6F7C9}" presName="Accent" presStyleLbl="bgShp" presStyleIdx="1" presStyleCnt="6"/>
      <dgm:spPr/>
    </dgm:pt>
    <dgm:pt modelId="{D04BB54D-F5D6-4BE4-BD1B-CA4C68E0DBCD}" type="pres">
      <dgm:prSet presAssocID="{CE1EF5F1-DB73-4278-9FCB-8A0FBDF6F7C9}" presName="Child2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A6DBB26A-4A5A-4F2B-A923-AC9775F0E609}" type="pres">
      <dgm:prSet presAssocID="{846368FE-F197-4FA6-9131-3727BB545FB1}" presName="Accent3" presStyleCnt="0"/>
      <dgm:spPr/>
    </dgm:pt>
    <dgm:pt modelId="{F086903C-00F4-4067-BB91-96CDF0E7C683}" type="pres">
      <dgm:prSet presAssocID="{846368FE-F197-4FA6-9131-3727BB545FB1}" presName="Accent" presStyleLbl="bgShp" presStyleIdx="2" presStyleCnt="6"/>
      <dgm:spPr/>
    </dgm:pt>
    <dgm:pt modelId="{3B9F0BE3-A2A9-4624-94C5-47B7481FBCE2}" type="pres">
      <dgm:prSet presAssocID="{846368FE-F197-4FA6-9131-3727BB545FB1}" presName="Child3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F3377C71-B8A9-4E18-9188-DA966E07FFEE}" type="pres">
      <dgm:prSet presAssocID="{D8054013-43E1-4455-84A4-4E3876455B00}" presName="Accent4" presStyleCnt="0"/>
      <dgm:spPr/>
    </dgm:pt>
    <dgm:pt modelId="{7841DF30-09DC-4058-A090-6F5C775A416F}" type="pres">
      <dgm:prSet presAssocID="{D8054013-43E1-4455-84A4-4E3876455B00}" presName="Accent" presStyleLbl="bgShp" presStyleIdx="3" presStyleCnt="6"/>
      <dgm:spPr/>
    </dgm:pt>
    <dgm:pt modelId="{D2EAE007-BE23-4D75-95C5-24748F3A7BF1}" type="pres">
      <dgm:prSet presAssocID="{D8054013-43E1-4455-84A4-4E3876455B00}" presName="Child4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159757FA-7042-4E13-9A19-C02FDCAE1BE4}" type="pres">
      <dgm:prSet presAssocID="{D4433501-0888-46EC-8315-4A7A6071D3B6}" presName="Accent5" presStyleCnt="0"/>
      <dgm:spPr/>
    </dgm:pt>
    <dgm:pt modelId="{C476CCA3-5D31-4123-8210-8ED740DB1571}" type="pres">
      <dgm:prSet presAssocID="{D4433501-0888-46EC-8315-4A7A6071D3B6}" presName="Accent" presStyleLbl="bgShp" presStyleIdx="4" presStyleCnt="6"/>
      <dgm:spPr/>
    </dgm:pt>
    <dgm:pt modelId="{2691647D-FDCA-4C15-80A3-FF1595B6111C}" type="pres">
      <dgm:prSet presAssocID="{D4433501-0888-46EC-8315-4A7A6071D3B6}" presName="Child5" presStyleLbl="node1" presStyleIdx="4" presStyleCnt="6" custLinFactNeighborX="1771" custLinFactNeighborY="1365">
        <dgm:presLayoutVars>
          <dgm:chMax val="0"/>
          <dgm:chPref val="0"/>
          <dgm:bulletEnabled val="1"/>
        </dgm:presLayoutVars>
      </dgm:prSet>
      <dgm:spPr/>
    </dgm:pt>
    <dgm:pt modelId="{E4718E30-7D5C-4A83-B29B-AAE906EBA064}" type="pres">
      <dgm:prSet presAssocID="{57E76654-0BEB-4922-A92E-6A71BAE7296F}" presName="Accent6" presStyleCnt="0"/>
      <dgm:spPr/>
    </dgm:pt>
    <dgm:pt modelId="{A1B3E281-505E-46F9-B456-F2EBC39B2382}" type="pres">
      <dgm:prSet presAssocID="{57E76654-0BEB-4922-A92E-6A71BAE7296F}" presName="Accent" presStyleLbl="bgShp" presStyleIdx="5" presStyleCnt="6"/>
      <dgm:spPr/>
    </dgm:pt>
    <dgm:pt modelId="{92CB0EFB-8C75-4D28-AE03-C90F1375C32B}" type="pres">
      <dgm:prSet presAssocID="{57E76654-0BEB-4922-A92E-6A71BAE7296F}" presName="Child6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C5625E3F-B33C-47B7-BBF0-53928681BE3B}" type="presOf" srcId="{300BB96A-A567-434F-85F4-98A097708D64}" destId="{76738253-E8B1-4801-BAED-F475E9F38818}" srcOrd="0" destOrd="0" presId="urn:microsoft.com/office/officeart/2011/layout/HexagonRadial"/>
    <dgm:cxn modelId="{E38B7E5D-F92E-474A-8646-087821C3C33C}" srcId="{0EF061E3-33A3-4C0E-B220-6A215E176F30}" destId="{57E76654-0BEB-4922-A92E-6A71BAE7296F}" srcOrd="5" destOrd="0" parTransId="{D8FFF296-4195-4D6A-BD10-D71A9A693595}" sibTransId="{E56B2184-8048-4197-B488-2F0CA7BD8525}"/>
    <dgm:cxn modelId="{55AC8360-D261-473E-AAE9-A602715297CA}" srcId="{0EF061E3-33A3-4C0E-B220-6A215E176F30}" destId="{CE1EF5F1-DB73-4278-9FCB-8A0FBDF6F7C9}" srcOrd="1" destOrd="0" parTransId="{BCEF9B1C-19C3-48E2-A9D6-DC3C82F76EA4}" sibTransId="{C6435AB2-E734-42FF-B2CE-2C6E0D6C3361}"/>
    <dgm:cxn modelId="{6D05C963-5CBA-4C2A-9956-793485CB09BB}" srcId="{0EF061E3-33A3-4C0E-B220-6A215E176F30}" destId="{846368FE-F197-4FA6-9131-3727BB545FB1}" srcOrd="2" destOrd="0" parTransId="{448AC59D-FC84-4B74-B64D-740426098F0F}" sibTransId="{AB3D1412-5926-4345-90C4-D313D0464DC0}"/>
    <dgm:cxn modelId="{8EC94351-9530-4717-8A24-4B43B381D008}" srcId="{0EF061E3-33A3-4C0E-B220-6A215E176F30}" destId="{F1022DE8-AF93-4C39-8FB3-AFBB65176BCC}" srcOrd="0" destOrd="0" parTransId="{391C41FD-B80F-44EE-9BD2-2244FBFDB680}" sibTransId="{CA3DEA35-CB32-4A3E-A68A-DD5F258EAA2B}"/>
    <dgm:cxn modelId="{1C9DBB51-614F-4E92-8983-CC7EC4C78D49}" type="presOf" srcId="{F1022DE8-AF93-4C39-8FB3-AFBB65176BCC}" destId="{BF4100FA-12B4-4FE1-AD35-4A67F2E338C3}" srcOrd="0" destOrd="0" presId="urn:microsoft.com/office/officeart/2011/layout/HexagonRadial"/>
    <dgm:cxn modelId="{DD1BE377-1004-44AB-9706-3E9190B56B66}" srcId="{300BB96A-A567-434F-85F4-98A097708D64}" destId="{0EF061E3-33A3-4C0E-B220-6A215E176F30}" srcOrd="0" destOrd="0" parTransId="{F5E3D2A1-A265-4A7E-8735-03EAEB9D7EF7}" sibTransId="{8E9EAFA8-F2CA-4142-AE21-D9F4C95475A6}"/>
    <dgm:cxn modelId="{C4731C5A-74D6-4032-9E9D-67809ED6C163}" type="presOf" srcId="{57E76654-0BEB-4922-A92E-6A71BAE7296F}" destId="{92CB0EFB-8C75-4D28-AE03-C90F1375C32B}" srcOrd="0" destOrd="0" presId="urn:microsoft.com/office/officeart/2011/layout/HexagonRadial"/>
    <dgm:cxn modelId="{91A57881-F5DB-4371-A6BE-BE85A03577A7}" type="presOf" srcId="{D4433501-0888-46EC-8315-4A7A6071D3B6}" destId="{2691647D-FDCA-4C15-80A3-FF1595B6111C}" srcOrd="0" destOrd="0" presId="urn:microsoft.com/office/officeart/2011/layout/HexagonRadial"/>
    <dgm:cxn modelId="{E3266E88-3AC3-4F5F-95E6-1A6F7C8C541C}" type="presOf" srcId="{D8054013-43E1-4455-84A4-4E3876455B00}" destId="{D2EAE007-BE23-4D75-95C5-24748F3A7BF1}" srcOrd="0" destOrd="0" presId="urn:microsoft.com/office/officeart/2011/layout/HexagonRadial"/>
    <dgm:cxn modelId="{0F268C9A-0223-4C3C-BCB2-0CA6C96F97C6}" srcId="{0EF061E3-33A3-4C0E-B220-6A215E176F30}" destId="{D8054013-43E1-4455-84A4-4E3876455B00}" srcOrd="3" destOrd="0" parTransId="{15C9C279-C946-4559-87B3-3191D2F7081C}" sibTransId="{A00D6F3F-DCB3-4E53-B5E3-5DE236DC8E45}"/>
    <dgm:cxn modelId="{D1E3959D-E9EC-41CA-8FC2-3CD59FC08FF0}" type="presOf" srcId="{CE1EF5F1-DB73-4278-9FCB-8A0FBDF6F7C9}" destId="{D04BB54D-F5D6-4BE4-BD1B-CA4C68E0DBCD}" srcOrd="0" destOrd="0" presId="urn:microsoft.com/office/officeart/2011/layout/HexagonRadial"/>
    <dgm:cxn modelId="{144AF1BD-4432-48E4-91A0-094419B01034}" type="presOf" srcId="{846368FE-F197-4FA6-9131-3727BB545FB1}" destId="{3B9F0BE3-A2A9-4624-94C5-47B7481FBCE2}" srcOrd="0" destOrd="0" presId="urn:microsoft.com/office/officeart/2011/layout/HexagonRadial"/>
    <dgm:cxn modelId="{409C36DF-CE0C-412B-8FC3-794B31963C6E}" srcId="{0EF061E3-33A3-4C0E-B220-6A215E176F30}" destId="{D4433501-0888-46EC-8315-4A7A6071D3B6}" srcOrd="4" destOrd="0" parTransId="{FC577A5E-A468-4CA0-9A83-A8E9A0B650BE}" sibTransId="{01B951CE-777B-433F-AE90-1AEACF806938}"/>
    <dgm:cxn modelId="{025AE8FF-9FC3-42D1-BD1B-20B5D76D1074}" type="presOf" srcId="{0EF061E3-33A3-4C0E-B220-6A215E176F30}" destId="{97D0B00C-0B74-4D19-A859-BA3446A6B4F0}" srcOrd="0" destOrd="0" presId="urn:microsoft.com/office/officeart/2011/layout/HexagonRadial"/>
    <dgm:cxn modelId="{EADED45E-1EE2-487F-8A46-4BF6EC62FEC1}" type="presParOf" srcId="{76738253-E8B1-4801-BAED-F475E9F38818}" destId="{97D0B00C-0B74-4D19-A859-BA3446A6B4F0}" srcOrd="0" destOrd="0" presId="urn:microsoft.com/office/officeart/2011/layout/HexagonRadial"/>
    <dgm:cxn modelId="{6C0A768F-905E-48F7-A0B8-0A17BF6DEA09}" type="presParOf" srcId="{76738253-E8B1-4801-BAED-F475E9F38818}" destId="{8A43A52B-72A0-453E-9C31-C8E2F9AF2861}" srcOrd="1" destOrd="0" presId="urn:microsoft.com/office/officeart/2011/layout/HexagonRadial"/>
    <dgm:cxn modelId="{8A2A933F-F808-485D-B295-22ED23D14668}" type="presParOf" srcId="{8A43A52B-72A0-453E-9C31-C8E2F9AF2861}" destId="{C1F0F180-0A78-4FE1-8AE6-ABE646DC8E94}" srcOrd="0" destOrd="0" presId="urn:microsoft.com/office/officeart/2011/layout/HexagonRadial"/>
    <dgm:cxn modelId="{4FA673D4-7AF7-478A-A9C7-500AEA3A2AE7}" type="presParOf" srcId="{76738253-E8B1-4801-BAED-F475E9F38818}" destId="{BF4100FA-12B4-4FE1-AD35-4A67F2E338C3}" srcOrd="2" destOrd="0" presId="urn:microsoft.com/office/officeart/2011/layout/HexagonRadial"/>
    <dgm:cxn modelId="{491AEEA0-3C6F-4A22-AAC9-BF28D8509A3A}" type="presParOf" srcId="{76738253-E8B1-4801-BAED-F475E9F38818}" destId="{02B450D8-89DF-4315-81DB-DF9F7A5BB28D}" srcOrd="3" destOrd="0" presId="urn:microsoft.com/office/officeart/2011/layout/HexagonRadial"/>
    <dgm:cxn modelId="{0BBA0AB8-6D3B-4B7C-AA95-30A98119CD76}" type="presParOf" srcId="{02B450D8-89DF-4315-81DB-DF9F7A5BB28D}" destId="{FF433A5E-F9E2-4196-965F-828EB2EED1D1}" srcOrd="0" destOrd="0" presId="urn:microsoft.com/office/officeart/2011/layout/HexagonRadial"/>
    <dgm:cxn modelId="{A550B171-AE46-4C85-A882-E7767C593AAE}" type="presParOf" srcId="{76738253-E8B1-4801-BAED-F475E9F38818}" destId="{D04BB54D-F5D6-4BE4-BD1B-CA4C68E0DBCD}" srcOrd="4" destOrd="0" presId="urn:microsoft.com/office/officeart/2011/layout/HexagonRadial"/>
    <dgm:cxn modelId="{D7EECCBA-36E7-43EE-91AC-ED6EDFC62470}" type="presParOf" srcId="{76738253-E8B1-4801-BAED-F475E9F38818}" destId="{A6DBB26A-4A5A-4F2B-A923-AC9775F0E609}" srcOrd="5" destOrd="0" presId="urn:microsoft.com/office/officeart/2011/layout/HexagonRadial"/>
    <dgm:cxn modelId="{D3437A47-CE14-4201-BA89-970D51F44383}" type="presParOf" srcId="{A6DBB26A-4A5A-4F2B-A923-AC9775F0E609}" destId="{F086903C-00F4-4067-BB91-96CDF0E7C683}" srcOrd="0" destOrd="0" presId="urn:microsoft.com/office/officeart/2011/layout/HexagonRadial"/>
    <dgm:cxn modelId="{AD98142E-5A9F-478E-AA51-C4A448F17F47}" type="presParOf" srcId="{76738253-E8B1-4801-BAED-F475E9F38818}" destId="{3B9F0BE3-A2A9-4624-94C5-47B7481FBCE2}" srcOrd="6" destOrd="0" presId="urn:microsoft.com/office/officeart/2011/layout/HexagonRadial"/>
    <dgm:cxn modelId="{247333F0-1D73-48D1-B76F-58BC6078CB21}" type="presParOf" srcId="{76738253-E8B1-4801-BAED-F475E9F38818}" destId="{F3377C71-B8A9-4E18-9188-DA966E07FFEE}" srcOrd="7" destOrd="0" presId="urn:microsoft.com/office/officeart/2011/layout/HexagonRadial"/>
    <dgm:cxn modelId="{5D183C48-BB33-48DB-BFD8-05562C2E2C69}" type="presParOf" srcId="{F3377C71-B8A9-4E18-9188-DA966E07FFEE}" destId="{7841DF30-09DC-4058-A090-6F5C775A416F}" srcOrd="0" destOrd="0" presId="urn:microsoft.com/office/officeart/2011/layout/HexagonRadial"/>
    <dgm:cxn modelId="{83910646-4540-42A6-97E7-0D23773DB144}" type="presParOf" srcId="{76738253-E8B1-4801-BAED-F475E9F38818}" destId="{D2EAE007-BE23-4D75-95C5-24748F3A7BF1}" srcOrd="8" destOrd="0" presId="urn:microsoft.com/office/officeart/2011/layout/HexagonRadial"/>
    <dgm:cxn modelId="{EFBDE17A-EC44-4398-A442-B5145F60D584}" type="presParOf" srcId="{76738253-E8B1-4801-BAED-F475E9F38818}" destId="{159757FA-7042-4E13-9A19-C02FDCAE1BE4}" srcOrd="9" destOrd="0" presId="urn:microsoft.com/office/officeart/2011/layout/HexagonRadial"/>
    <dgm:cxn modelId="{DD349369-6A06-4AA6-9982-A16F81D96D0E}" type="presParOf" srcId="{159757FA-7042-4E13-9A19-C02FDCAE1BE4}" destId="{C476CCA3-5D31-4123-8210-8ED740DB1571}" srcOrd="0" destOrd="0" presId="urn:microsoft.com/office/officeart/2011/layout/HexagonRadial"/>
    <dgm:cxn modelId="{E125ADCC-D0DD-4D81-8EA7-05C810277534}" type="presParOf" srcId="{76738253-E8B1-4801-BAED-F475E9F38818}" destId="{2691647D-FDCA-4C15-80A3-FF1595B6111C}" srcOrd="10" destOrd="0" presId="urn:microsoft.com/office/officeart/2011/layout/HexagonRadial"/>
    <dgm:cxn modelId="{D0CCEA43-A4C5-4CE6-A895-C71E25D57EAD}" type="presParOf" srcId="{76738253-E8B1-4801-BAED-F475E9F38818}" destId="{E4718E30-7D5C-4A83-B29B-AAE906EBA064}" srcOrd="11" destOrd="0" presId="urn:microsoft.com/office/officeart/2011/layout/HexagonRadial"/>
    <dgm:cxn modelId="{40F81017-4CF3-4CDF-93D7-91908D4E1B68}" type="presParOf" srcId="{E4718E30-7D5C-4A83-B29B-AAE906EBA064}" destId="{A1B3E281-505E-46F9-B456-F2EBC39B2382}" srcOrd="0" destOrd="0" presId="urn:microsoft.com/office/officeart/2011/layout/HexagonRadial"/>
    <dgm:cxn modelId="{4FCC83A5-CA60-4CFD-8F22-6C92DEA57B2E}" type="presParOf" srcId="{76738253-E8B1-4801-BAED-F475E9F38818}" destId="{92CB0EFB-8C75-4D28-AE03-C90F1375C32B}" srcOrd="12" destOrd="0" presId="urn:microsoft.com/office/officeart/2011/layout/HexagonRadial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D0B00C-0B74-4D19-A859-BA3446A6B4F0}">
      <dsp:nvSpPr>
        <dsp:cNvPr id="0" name=""/>
        <dsp:cNvSpPr/>
      </dsp:nvSpPr>
      <dsp:spPr>
        <a:xfrm>
          <a:off x="1977690" y="1809685"/>
          <a:ext cx="2300189" cy="1989757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/>
            <a:t>AI DIET CONSULTANT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/>
            <a:t>APPLICATION</a:t>
          </a:r>
        </a:p>
      </dsp:txBody>
      <dsp:txXfrm>
        <a:off x="2358864" y="2139416"/>
        <a:ext cx="1537841" cy="1330295"/>
      </dsp:txXfrm>
    </dsp:sp>
    <dsp:sp modelId="{FF433A5E-F9E2-4196-965F-828EB2EED1D1}">
      <dsp:nvSpPr>
        <dsp:cNvPr id="0" name=""/>
        <dsp:cNvSpPr/>
      </dsp:nvSpPr>
      <dsp:spPr>
        <a:xfrm>
          <a:off x="3418051" y="857721"/>
          <a:ext cx="867854" cy="747771"/>
        </a:xfrm>
        <a:prstGeom prst="hexagon">
          <a:avLst>
            <a:gd name="adj" fmla="val 28900"/>
            <a:gd name="vf" fmla="val 11547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4100FA-12B4-4FE1-AD35-4A67F2E338C3}">
      <dsp:nvSpPr>
        <dsp:cNvPr id="0" name=""/>
        <dsp:cNvSpPr/>
      </dsp:nvSpPr>
      <dsp:spPr>
        <a:xfrm>
          <a:off x="2189571" y="0"/>
          <a:ext cx="1884989" cy="1630736"/>
        </a:xfrm>
        <a:prstGeom prst="hexagon">
          <a:avLst>
            <a:gd name="adj" fmla="val 28570"/>
            <a:gd name="vf" fmla="val 1154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/>
            <a:t>User</a:t>
          </a:r>
        </a:p>
      </dsp:txBody>
      <dsp:txXfrm>
        <a:off x="2501954" y="270248"/>
        <a:ext cx="1260223" cy="1090240"/>
      </dsp:txXfrm>
    </dsp:sp>
    <dsp:sp modelId="{F086903C-00F4-4067-BB91-96CDF0E7C683}">
      <dsp:nvSpPr>
        <dsp:cNvPr id="0" name=""/>
        <dsp:cNvSpPr/>
      </dsp:nvSpPr>
      <dsp:spPr>
        <a:xfrm>
          <a:off x="4430905" y="2255656"/>
          <a:ext cx="867854" cy="747771"/>
        </a:xfrm>
        <a:prstGeom prst="hexagon">
          <a:avLst>
            <a:gd name="adj" fmla="val 28900"/>
            <a:gd name="vf" fmla="val 11547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4BB54D-F5D6-4BE4-BD1B-CA4C68E0DBCD}">
      <dsp:nvSpPr>
        <dsp:cNvPr id="0" name=""/>
        <dsp:cNvSpPr/>
      </dsp:nvSpPr>
      <dsp:spPr>
        <a:xfrm>
          <a:off x="3918325" y="1003012"/>
          <a:ext cx="1884989" cy="1630736"/>
        </a:xfrm>
        <a:prstGeom prst="hexagon">
          <a:avLst>
            <a:gd name="adj" fmla="val 28570"/>
            <a:gd name="vf" fmla="val 11547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/>
            <a:t>Signup/Login</a:t>
          </a:r>
        </a:p>
      </dsp:txBody>
      <dsp:txXfrm>
        <a:off x="4230708" y="1273260"/>
        <a:ext cx="1260223" cy="1090240"/>
      </dsp:txXfrm>
    </dsp:sp>
    <dsp:sp modelId="{7841DF30-09DC-4058-A090-6F5C775A416F}">
      <dsp:nvSpPr>
        <dsp:cNvPr id="0" name=""/>
        <dsp:cNvSpPr/>
      </dsp:nvSpPr>
      <dsp:spPr>
        <a:xfrm>
          <a:off x="3727311" y="3833662"/>
          <a:ext cx="867854" cy="747771"/>
        </a:xfrm>
        <a:prstGeom prst="hexagon">
          <a:avLst>
            <a:gd name="adj" fmla="val 28900"/>
            <a:gd name="vf" fmla="val 11547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9F0BE3-A2A9-4624-94C5-47B7481FBCE2}">
      <dsp:nvSpPr>
        <dsp:cNvPr id="0" name=""/>
        <dsp:cNvSpPr/>
      </dsp:nvSpPr>
      <dsp:spPr>
        <a:xfrm>
          <a:off x="3918325" y="2974818"/>
          <a:ext cx="1884989" cy="1630736"/>
        </a:xfrm>
        <a:prstGeom prst="hexagon">
          <a:avLst>
            <a:gd name="adj" fmla="val 28570"/>
            <a:gd name="vf" fmla="val 11547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/>
            <a:t>Enter the physcical  information along with current medical issues such as weight,age etc.</a:t>
          </a:r>
        </a:p>
      </dsp:txBody>
      <dsp:txXfrm>
        <a:off x="4230708" y="3245066"/>
        <a:ext cx="1260223" cy="1090240"/>
      </dsp:txXfrm>
    </dsp:sp>
    <dsp:sp modelId="{C476CCA3-5D31-4123-8210-8ED740DB1571}">
      <dsp:nvSpPr>
        <dsp:cNvPr id="0" name=""/>
        <dsp:cNvSpPr/>
      </dsp:nvSpPr>
      <dsp:spPr>
        <a:xfrm>
          <a:off x="1981971" y="3997465"/>
          <a:ext cx="867854" cy="747771"/>
        </a:xfrm>
        <a:prstGeom prst="hexagon">
          <a:avLst>
            <a:gd name="adj" fmla="val 28900"/>
            <a:gd name="vf" fmla="val 11547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EAE007-BE23-4D75-95C5-24748F3A7BF1}">
      <dsp:nvSpPr>
        <dsp:cNvPr id="0" name=""/>
        <dsp:cNvSpPr/>
      </dsp:nvSpPr>
      <dsp:spPr>
        <a:xfrm>
          <a:off x="2189571" y="3978953"/>
          <a:ext cx="1884989" cy="1630736"/>
        </a:xfrm>
        <a:prstGeom prst="hexagon">
          <a:avLst>
            <a:gd name="adj" fmla="val 28570"/>
            <a:gd name="vf" fmla="val 11547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/>
            <a:t>Based on the user information application generates the diet plan</a:t>
          </a:r>
        </a:p>
      </dsp:txBody>
      <dsp:txXfrm>
        <a:off x="2501954" y="4249201"/>
        <a:ext cx="1260223" cy="1090240"/>
      </dsp:txXfrm>
    </dsp:sp>
    <dsp:sp modelId="{A1B3E281-505E-46F9-B456-F2EBC39B2382}">
      <dsp:nvSpPr>
        <dsp:cNvPr id="0" name=""/>
        <dsp:cNvSpPr/>
      </dsp:nvSpPr>
      <dsp:spPr>
        <a:xfrm>
          <a:off x="952530" y="2600091"/>
          <a:ext cx="867854" cy="747771"/>
        </a:xfrm>
        <a:prstGeom prst="hexagon">
          <a:avLst>
            <a:gd name="adj" fmla="val 28900"/>
            <a:gd name="vf" fmla="val 11547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91647D-FDCA-4C15-80A3-FF1595B6111C}">
      <dsp:nvSpPr>
        <dsp:cNvPr id="0" name=""/>
        <dsp:cNvSpPr/>
      </dsp:nvSpPr>
      <dsp:spPr>
        <a:xfrm>
          <a:off x="486174" y="2998200"/>
          <a:ext cx="1884989" cy="1630736"/>
        </a:xfrm>
        <a:prstGeom prst="hexagon">
          <a:avLst>
            <a:gd name="adj" fmla="val 28570"/>
            <a:gd name="vf" fmla="val 11547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/>
            <a:t>Application lets the user to modify the current generated plan </a:t>
          </a:r>
        </a:p>
      </dsp:txBody>
      <dsp:txXfrm>
        <a:off x="798557" y="3268448"/>
        <a:ext cx="1260223" cy="1090240"/>
      </dsp:txXfrm>
    </dsp:sp>
    <dsp:sp modelId="{92CB0EFB-8C75-4D28-AE03-C90F1375C32B}">
      <dsp:nvSpPr>
        <dsp:cNvPr id="0" name=""/>
        <dsp:cNvSpPr/>
      </dsp:nvSpPr>
      <dsp:spPr>
        <a:xfrm>
          <a:off x="452791" y="1000768"/>
          <a:ext cx="1884989" cy="1630736"/>
        </a:xfrm>
        <a:prstGeom prst="hexagon">
          <a:avLst>
            <a:gd name="adj" fmla="val 28570"/>
            <a:gd name="vf" fmla="val 1154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/>
            <a:t>Application also appends the physical activity</a:t>
          </a:r>
        </a:p>
      </dsp:txBody>
      <dsp:txXfrm>
        <a:off x="765174" y="1271016"/>
        <a:ext cx="1260223" cy="10902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HexagonRadial">
  <dgm:title val="Hexagon Radial"/>
  <dgm:desc val="Use to show a sequential process that relates to a central idea or theme. Limited to six Level 2 shapes. Works best with small amounts of text. Unused text does not appear, but remains available if you switch layouts."/>
  <dgm:catLst>
    <dgm:cat type="cycle" pri="8500"/>
    <dgm:cat type="officeonline" pri="9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l" for="ch" forName="Accent1" refType="w" fact="0.168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l" for="ch" forName="Parent" refType="w" fact="0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6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2" refType="w" fact="0.6413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Parent" refType="w" fact="0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l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7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3" refType="w" fact="0.4573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l" for="ch" forName="Accent2" refType="w" fact="0.6413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3" refType="w" fact="0.0554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l" for="ch" forName="Parent" refType="w" fact="0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l" for="ch" forName="Child2" refType="w" fact="0.5073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8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4" refType="w" fact="0.4573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l" for="ch" forName="Accent3" refType="w" fact="0.6413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l" for="ch" forName="Accent2" refType="w" fact="0.376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0554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l" for="ch" forName="Parent" refType="w" fact="0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l" for="ch" forName="Child2" refType="w" fact="0.5073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l" for="ch" forName="Child3" refType="w" fact="0.5073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l" for="ch" forName="Child1" refType="w" fact="0.0554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9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0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l" for="ch" forName="Accent6" refType="w" fact="0.0934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6" refType="w" fact="0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if>
      <dgm:else name="Name11">
        <dgm:choose name="Name12">
          <dgm:if name="Name13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4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r" for="ch" forName="Accent1" refType="w" fact="0.831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r" for="ch" forName="Parent" refType="w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15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2" refType="w" fact="0.3587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Parent" refType="w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r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16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3" refType="w" fact="0.5427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r" for="ch" forName="Accent2" refType="w" fact="0.3587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3" refType="w" fact="0.9446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r" for="ch" forName="Parent" refType="w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r" for="ch" forName="Child2" refType="w" fact="0.4927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17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4" refType="w" fact="0.5427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r" for="ch" forName="Accent3" refType="w" fact="0.3587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r" for="ch" forName="Accent2" refType="w" fact="0.623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9446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r" for="ch" forName="Parent" refType="w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r" for="ch" forName="Child2" refType="w" fact="0.4927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r" for="ch" forName="Child3" refType="w" fact="0.4927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r" for="ch" forName="Child1" refType="w" fact="0.9446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18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9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r" for="ch" forName="Accent6" refType="w" fact="0.9066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6" refType="w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else>
    </dgm:choose>
    <dgm:forEach name="wrapper" axis="self" ptType="parTrans">
      <dgm:forEach name="accentRepeat" axis="self">
        <dgm:layoutNode name="Accent" styleLbl="bgShp">
          <dgm:alg type="sp"/>
          <dgm:shape xmlns:r="http://schemas.openxmlformats.org/officeDocument/2006/relationships" type="hexagon" r:blip="" zOrderOff="-2">
            <dgm:adjLst>
              <dgm:adj idx="1" val="0.289"/>
              <dgm:adj idx="2" val="1.1547"/>
            </dgm:adjLst>
          </dgm:shape>
          <dgm:presOf/>
        </dgm:layoutNode>
      </dgm:forEach>
    </dgm:forEach>
    <dgm:forEach name="Name20" axis="ch" ptType="node" cnt="1">
      <dgm:layoutNode name="Parent" styleLbl="node0">
        <dgm:varLst>
          <dgm:chMax val="6"/>
          <dgm:chPref val="6"/>
        </dgm:varLst>
        <dgm:alg type="tx"/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 ch" ptType="node node" st="1 1" cnt="1 1">
      <dgm:layoutNode name="Accent1">
        <dgm:alg type="sp"/>
        <dgm:shape xmlns:r="http://schemas.openxmlformats.org/officeDocument/2006/relationships" r:blip="" zOrderOff="-2">
          <dgm:adjLst/>
        </dgm:shape>
        <dgm:presOf/>
        <dgm:constrLst/>
        <dgm:forEach name="Name22" ref="accentRepeat"/>
      </dgm:layoutNode>
      <dgm:layoutNode name="Child1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 ch" ptType="node node" st="1 2" cnt="1 1">
      <dgm:layoutNode name="Accent2">
        <dgm:alg type="sp"/>
        <dgm:shape xmlns:r="http://schemas.openxmlformats.org/officeDocument/2006/relationships" r:blip="" zOrderOff="-2">
          <dgm:adjLst/>
        </dgm:shape>
        <dgm:presOf/>
        <dgm:constrLst/>
        <dgm:forEach name="Name24" ref="accentRepeat"/>
      </dgm:layoutNode>
      <dgm:layoutNode name="Child2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 ch" ptType="node node" st="1 3" cnt="1 1">
      <dgm:layoutNode name="Accent3">
        <dgm:alg type="sp"/>
        <dgm:shape xmlns:r="http://schemas.openxmlformats.org/officeDocument/2006/relationships" r:blip="" zOrderOff="-2">
          <dgm:adjLst/>
        </dgm:shape>
        <dgm:presOf/>
        <dgm:constrLst/>
        <dgm:forEach name="Name26" ref="accentRepeat"/>
      </dgm:layoutNode>
      <dgm:layoutNode name="Child3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 ch" ptType="node node" st="1 4" cnt="1 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  <dgm:layoutNode name="Child4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9" axis="ch ch" ptType="node node" st="1 5" cnt="1 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5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1" axis="ch ch" ptType="node node" st="1 6" cnt="1 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32" ref="accentRepeat"/>
      </dgm:layoutNode>
      <dgm:layoutNode name="Child6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29837" cy="497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29761" y="0"/>
            <a:ext cx="2929837" cy="497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8975" y="746125"/>
            <a:ext cx="5383213" cy="3727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76117" y="4722694"/>
            <a:ext cx="5408930" cy="44741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443662"/>
            <a:ext cx="2929837" cy="497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29761" y="9443662"/>
            <a:ext cx="2929837" cy="497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:notes"/>
          <p:cNvSpPr txBox="1">
            <a:spLocks noGrp="1"/>
          </p:cNvSpPr>
          <p:nvPr>
            <p:ph type="body" idx="1"/>
          </p:nvPr>
        </p:nvSpPr>
        <p:spPr>
          <a:xfrm>
            <a:off x="676117" y="4722694"/>
            <a:ext cx="5408930" cy="44741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1" name="Google Shape;9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8975" y="746125"/>
            <a:ext cx="5383213" cy="3727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2:notes"/>
          <p:cNvSpPr txBox="1">
            <a:spLocks noGrp="1"/>
          </p:cNvSpPr>
          <p:nvPr>
            <p:ph type="body" idx="1"/>
          </p:nvPr>
        </p:nvSpPr>
        <p:spPr>
          <a:xfrm>
            <a:off x="676117" y="4722694"/>
            <a:ext cx="5408930" cy="44741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3" name="Google Shape;15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8975" y="746125"/>
            <a:ext cx="5383213" cy="3727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8975" y="746125"/>
            <a:ext cx="5383213" cy="3727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0" name="Google Shape;160;p13:notes"/>
          <p:cNvSpPr txBox="1">
            <a:spLocks noGrp="1"/>
          </p:cNvSpPr>
          <p:nvPr>
            <p:ph type="body" idx="1"/>
          </p:nvPr>
        </p:nvSpPr>
        <p:spPr>
          <a:xfrm>
            <a:off x="676117" y="4722694"/>
            <a:ext cx="5408930" cy="44741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1" name="Google Shape;161;p13:notes"/>
          <p:cNvSpPr txBox="1">
            <a:spLocks noGrp="1"/>
          </p:cNvSpPr>
          <p:nvPr>
            <p:ph type="sldNum" idx="12"/>
          </p:nvPr>
        </p:nvSpPr>
        <p:spPr>
          <a:xfrm>
            <a:off x="3829761" y="9443662"/>
            <a:ext cx="2929837" cy="497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4:notes"/>
          <p:cNvSpPr txBox="1">
            <a:spLocks noGrp="1"/>
          </p:cNvSpPr>
          <p:nvPr>
            <p:ph type="body" idx="1"/>
          </p:nvPr>
        </p:nvSpPr>
        <p:spPr>
          <a:xfrm>
            <a:off x="676117" y="4722694"/>
            <a:ext cx="5408930" cy="44741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8" name="Google Shape;16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8975" y="746125"/>
            <a:ext cx="5383213" cy="3727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5:notes"/>
          <p:cNvSpPr txBox="1">
            <a:spLocks noGrp="1"/>
          </p:cNvSpPr>
          <p:nvPr>
            <p:ph type="body" idx="1"/>
          </p:nvPr>
        </p:nvSpPr>
        <p:spPr>
          <a:xfrm>
            <a:off x="676117" y="4722694"/>
            <a:ext cx="5408930" cy="44741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3" name="Google Shape;173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8975" y="746125"/>
            <a:ext cx="5383213" cy="3727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>
            <a:spLocks noGrp="1"/>
          </p:cNvSpPr>
          <p:nvPr>
            <p:ph type="body" idx="1"/>
          </p:nvPr>
        </p:nvSpPr>
        <p:spPr>
          <a:xfrm>
            <a:off x="676117" y="4722694"/>
            <a:ext cx="5408930" cy="44741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8" name="Google Shape;9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8975" y="746125"/>
            <a:ext cx="5383213" cy="3727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 txBox="1">
            <a:spLocks noGrp="1"/>
          </p:cNvSpPr>
          <p:nvPr>
            <p:ph type="body" idx="1"/>
          </p:nvPr>
        </p:nvSpPr>
        <p:spPr>
          <a:xfrm>
            <a:off x="676117" y="4722694"/>
            <a:ext cx="5408930" cy="44741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4" name="Google Shape;10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8975" y="746125"/>
            <a:ext cx="5383213" cy="3727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:notes"/>
          <p:cNvSpPr txBox="1">
            <a:spLocks noGrp="1"/>
          </p:cNvSpPr>
          <p:nvPr>
            <p:ph type="body" idx="1"/>
          </p:nvPr>
        </p:nvSpPr>
        <p:spPr>
          <a:xfrm>
            <a:off x="676117" y="4722694"/>
            <a:ext cx="5408930" cy="44741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0" name="Google Shape;11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8975" y="746125"/>
            <a:ext cx="5383213" cy="3727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:notes"/>
          <p:cNvSpPr txBox="1">
            <a:spLocks noGrp="1"/>
          </p:cNvSpPr>
          <p:nvPr>
            <p:ph type="body" idx="1"/>
          </p:nvPr>
        </p:nvSpPr>
        <p:spPr>
          <a:xfrm>
            <a:off x="676117" y="4722694"/>
            <a:ext cx="5408930" cy="44741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7" name="Google Shape;11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8975" y="746125"/>
            <a:ext cx="5383213" cy="3727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55162cdc9d_1_0:notes"/>
          <p:cNvSpPr txBox="1">
            <a:spLocks noGrp="1"/>
          </p:cNvSpPr>
          <p:nvPr>
            <p:ph type="body" idx="1"/>
          </p:nvPr>
        </p:nvSpPr>
        <p:spPr>
          <a:xfrm>
            <a:off x="676117" y="4722694"/>
            <a:ext cx="5409000" cy="44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3" name="Google Shape;123;g155162cdc9d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8975" y="746125"/>
            <a:ext cx="5383213" cy="3727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55162cdc9d_1_5:notes"/>
          <p:cNvSpPr txBox="1">
            <a:spLocks noGrp="1"/>
          </p:cNvSpPr>
          <p:nvPr>
            <p:ph type="body" idx="1"/>
          </p:nvPr>
        </p:nvSpPr>
        <p:spPr>
          <a:xfrm>
            <a:off x="676117" y="4722694"/>
            <a:ext cx="5409000" cy="44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9" name="Google Shape;129;g155162cdc9d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8975" y="746125"/>
            <a:ext cx="5383213" cy="3727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:notes"/>
          <p:cNvSpPr txBox="1">
            <a:spLocks noGrp="1"/>
          </p:cNvSpPr>
          <p:nvPr>
            <p:ph type="body" idx="1"/>
          </p:nvPr>
        </p:nvSpPr>
        <p:spPr>
          <a:xfrm>
            <a:off x="676117" y="4722694"/>
            <a:ext cx="5408930" cy="44741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5" name="Google Shape;13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8975" y="746125"/>
            <a:ext cx="5383213" cy="3727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1:notes"/>
          <p:cNvSpPr txBox="1">
            <a:spLocks noGrp="1"/>
          </p:cNvSpPr>
          <p:nvPr>
            <p:ph type="body" idx="1"/>
          </p:nvPr>
        </p:nvSpPr>
        <p:spPr>
          <a:xfrm>
            <a:off x="676117" y="4722694"/>
            <a:ext cx="5408930" cy="44741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7" name="Google Shape;14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8975" y="746125"/>
            <a:ext cx="5383213" cy="3727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7"/>
          <p:cNvSpPr txBox="1"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Google Shape;18;p17"/>
          <p:cNvSpPr txBox="1"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Google Shape;19;p17"/>
          <p:cNvSpPr txBox="1">
            <a:spLocks noGrp="1"/>
          </p:cNvSpPr>
          <p:nvPr>
            <p:ph type="dt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17"/>
          <p:cNvSpPr txBox="1">
            <a:spLocks noGrp="1"/>
          </p:cNvSpPr>
          <p:nvPr>
            <p:ph type="ft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Google Shape;21;p17"/>
          <p:cNvSpPr txBox="1">
            <a:spLocks noGrp="1"/>
          </p:cNvSpPr>
          <p:nvPr>
            <p:ph type="sldNum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6"/>
          <p:cNvSpPr txBox="1"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9" name="Google Shape;79;p26"/>
          <p:cNvSpPr txBox="1">
            <a:spLocks noGrp="1"/>
          </p:cNvSpPr>
          <p:nvPr>
            <p:ph type="body" idx="1"/>
          </p:nvPr>
        </p:nvSpPr>
        <p:spPr>
          <a:xfrm rot="5400000">
            <a:off x="2690018" y="-594518"/>
            <a:ext cx="4525963" cy="89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Google Shape;80;p26"/>
          <p:cNvSpPr txBox="1">
            <a:spLocks noGrp="1"/>
          </p:cNvSpPr>
          <p:nvPr>
            <p:ph type="dt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Google Shape;81;p26"/>
          <p:cNvSpPr txBox="1">
            <a:spLocks noGrp="1"/>
          </p:cNvSpPr>
          <p:nvPr>
            <p:ph type="ft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26"/>
          <p:cNvSpPr txBox="1">
            <a:spLocks noGrp="1"/>
          </p:cNvSpPr>
          <p:nvPr>
            <p:ph type="sldNum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7"/>
          <p:cNvSpPr txBox="1">
            <a:spLocks noGrp="1"/>
          </p:cNvSpPr>
          <p:nvPr>
            <p:ph type="title"/>
          </p:nvPr>
        </p:nvSpPr>
        <p:spPr>
          <a:xfrm rot="5400000">
            <a:off x="5370512" y="2085976"/>
            <a:ext cx="5851525" cy="2228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5" name="Google Shape;85;p27"/>
          <p:cNvSpPr txBox="1">
            <a:spLocks noGrp="1"/>
          </p:cNvSpPr>
          <p:nvPr>
            <p:ph type="body" idx="1"/>
          </p:nvPr>
        </p:nvSpPr>
        <p:spPr>
          <a:xfrm rot="5400000">
            <a:off x="830262" y="-60323"/>
            <a:ext cx="5851525" cy="6521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" name="Google Shape;86;p27"/>
          <p:cNvSpPr txBox="1">
            <a:spLocks noGrp="1"/>
          </p:cNvSpPr>
          <p:nvPr>
            <p:ph type="dt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Google Shape;87;p27"/>
          <p:cNvSpPr txBox="1">
            <a:spLocks noGrp="1"/>
          </p:cNvSpPr>
          <p:nvPr>
            <p:ph type="ft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Google Shape;88;p27"/>
          <p:cNvSpPr txBox="1">
            <a:spLocks noGrp="1"/>
          </p:cNvSpPr>
          <p:nvPr>
            <p:ph type="sldNum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8"/>
          <p:cNvSpPr txBox="1"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Google Shape;24;p18"/>
          <p:cNvSpPr txBox="1"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Google Shape;25;p18"/>
          <p:cNvSpPr txBox="1">
            <a:spLocks noGrp="1"/>
          </p:cNvSpPr>
          <p:nvPr>
            <p:ph type="dt" idx="10"/>
          </p:nvPr>
        </p:nvSpPr>
        <p:spPr>
          <a:xfrm>
            <a:off x="519336" y="6308727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18"/>
          <p:cNvSpPr txBox="1">
            <a:spLocks noGrp="1"/>
          </p:cNvSpPr>
          <p:nvPr>
            <p:ph type="ft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18"/>
          <p:cNvSpPr txBox="1">
            <a:spLocks noGrp="1"/>
          </p:cNvSpPr>
          <p:nvPr>
            <p:ph type="sldNum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" name="Google Shape;28;p18"/>
          <p:cNvSpPr/>
          <p:nvPr/>
        </p:nvSpPr>
        <p:spPr>
          <a:xfrm>
            <a:off x="200472" y="6721476"/>
            <a:ext cx="294828" cy="91900"/>
          </a:xfrm>
          <a:prstGeom prst="rect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" name="Google Shape;29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2480" y="6705906"/>
            <a:ext cx="2416616" cy="1520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9"/>
          <p:cNvSpPr txBox="1"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Google Shape;32;p19"/>
          <p:cNvSpPr txBox="1">
            <a:spLocks noGrp="1"/>
          </p:cNvSpPr>
          <p:nvPr>
            <p:ph type="dt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Google Shape;33;p19"/>
          <p:cNvSpPr txBox="1">
            <a:spLocks noGrp="1"/>
          </p:cNvSpPr>
          <p:nvPr>
            <p:ph type="ft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19"/>
          <p:cNvSpPr txBox="1">
            <a:spLocks noGrp="1"/>
          </p:cNvSpPr>
          <p:nvPr>
            <p:ph type="sldNum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0"/>
          <p:cNvSpPr txBox="1"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Google Shape;37;p20"/>
          <p:cNvSpPr txBox="1"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20"/>
          <p:cNvSpPr txBox="1">
            <a:spLocks noGrp="1"/>
          </p:cNvSpPr>
          <p:nvPr>
            <p:ph type="dt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20"/>
          <p:cNvSpPr txBox="1">
            <a:spLocks noGrp="1"/>
          </p:cNvSpPr>
          <p:nvPr>
            <p:ph type="ft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Google Shape;40;p20"/>
          <p:cNvSpPr txBox="1">
            <a:spLocks noGrp="1"/>
          </p:cNvSpPr>
          <p:nvPr>
            <p:ph type="sldNum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1"/>
          <p:cNvSpPr txBox="1"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Google Shape;43;p21"/>
          <p:cNvSpPr txBox="1">
            <a:spLocks noGrp="1"/>
          </p:cNvSpPr>
          <p:nvPr>
            <p:ph type="body" idx="1"/>
          </p:nvPr>
        </p:nvSpPr>
        <p:spPr>
          <a:xfrm>
            <a:off x="495300" y="1600201"/>
            <a:ext cx="437515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Google Shape;44;p21"/>
          <p:cNvSpPr txBox="1">
            <a:spLocks noGrp="1"/>
          </p:cNvSpPr>
          <p:nvPr>
            <p:ph type="body" idx="2"/>
          </p:nvPr>
        </p:nvSpPr>
        <p:spPr>
          <a:xfrm>
            <a:off x="5035550" y="1600201"/>
            <a:ext cx="437515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Google Shape;45;p21"/>
          <p:cNvSpPr txBox="1">
            <a:spLocks noGrp="1"/>
          </p:cNvSpPr>
          <p:nvPr>
            <p:ph type="dt" idx="10"/>
          </p:nvPr>
        </p:nvSpPr>
        <p:spPr>
          <a:xfrm>
            <a:off x="1280592" y="6356351"/>
            <a:ext cx="26575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21"/>
          <p:cNvSpPr txBox="1">
            <a:spLocks noGrp="1"/>
          </p:cNvSpPr>
          <p:nvPr>
            <p:ph type="ft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21"/>
          <p:cNvSpPr txBox="1">
            <a:spLocks noGrp="1"/>
          </p:cNvSpPr>
          <p:nvPr>
            <p:ph type="sldNum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2"/>
          <p:cNvSpPr txBox="1"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" name="Google Shape;50;p22"/>
          <p:cNvSpPr txBox="1"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Google Shape;51;p22"/>
          <p:cNvSpPr txBox="1">
            <a:spLocks noGrp="1"/>
          </p:cNvSpPr>
          <p:nvPr>
            <p:ph type="body" idx="2"/>
          </p:nvPr>
        </p:nvSpPr>
        <p:spPr>
          <a:xfrm>
            <a:off x="495300" y="2174875"/>
            <a:ext cx="4376870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22"/>
          <p:cNvSpPr txBox="1">
            <a:spLocks noGrp="1"/>
          </p:cNvSpPr>
          <p:nvPr>
            <p:ph type="body" idx="3"/>
          </p:nvPr>
        </p:nvSpPr>
        <p:spPr>
          <a:xfrm>
            <a:off x="5032111" y="1535113"/>
            <a:ext cx="437859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22"/>
          <p:cNvSpPr txBox="1">
            <a:spLocks noGrp="1"/>
          </p:cNvSpPr>
          <p:nvPr>
            <p:ph type="body" idx="4"/>
          </p:nvPr>
        </p:nvSpPr>
        <p:spPr>
          <a:xfrm>
            <a:off x="5032111" y="2174875"/>
            <a:ext cx="4378590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22"/>
          <p:cNvSpPr txBox="1">
            <a:spLocks noGrp="1"/>
          </p:cNvSpPr>
          <p:nvPr>
            <p:ph type="dt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22"/>
          <p:cNvSpPr txBox="1">
            <a:spLocks noGrp="1"/>
          </p:cNvSpPr>
          <p:nvPr>
            <p:ph type="ft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22"/>
          <p:cNvSpPr txBox="1">
            <a:spLocks noGrp="1"/>
          </p:cNvSpPr>
          <p:nvPr>
            <p:ph type="sldNum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3"/>
          <p:cNvSpPr/>
          <p:nvPr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23"/>
          <p:cNvSpPr/>
          <p:nvPr/>
        </p:nvSpPr>
        <p:spPr>
          <a:xfrm>
            <a:off x="0" y="6705600"/>
            <a:ext cx="9906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23"/>
          <p:cNvSpPr txBox="1"/>
          <p:nvPr/>
        </p:nvSpPr>
        <p:spPr>
          <a:xfrm>
            <a:off x="0" y="6654842"/>
            <a:ext cx="2747868" cy="25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©M. S. Ramaiah University of Applied Sciences</a:t>
            </a:r>
            <a:endParaRPr sz="10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23"/>
          <p:cNvSpPr/>
          <p:nvPr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23"/>
          <p:cNvSpPr/>
          <p:nvPr/>
        </p:nvSpPr>
        <p:spPr>
          <a:xfrm>
            <a:off x="9505750" y="6324600"/>
            <a:ext cx="45717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4"/>
          <p:cNvSpPr txBox="1"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" name="Google Shape;65;p24"/>
          <p:cNvSpPr txBox="1">
            <a:spLocks noGrp="1"/>
          </p:cNvSpPr>
          <p:nvPr>
            <p:ph type="body" idx="1"/>
          </p:nvPr>
        </p:nvSpPr>
        <p:spPr>
          <a:xfrm>
            <a:off x="3872971" y="273051"/>
            <a:ext cx="5537729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Google Shape;66;p24"/>
          <p:cNvSpPr txBox="1">
            <a:spLocks noGrp="1"/>
          </p:cNvSpPr>
          <p:nvPr>
            <p:ph type="body" idx="2"/>
          </p:nvPr>
        </p:nvSpPr>
        <p:spPr>
          <a:xfrm>
            <a:off x="495300" y="1435101"/>
            <a:ext cx="3259006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24"/>
          <p:cNvSpPr txBox="1">
            <a:spLocks noGrp="1"/>
          </p:cNvSpPr>
          <p:nvPr>
            <p:ph type="dt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24"/>
          <p:cNvSpPr txBox="1">
            <a:spLocks noGrp="1"/>
          </p:cNvSpPr>
          <p:nvPr>
            <p:ph type="ft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24"/>
          <p:cNvSpPr txBox="1">
            <a:spLocks noGrp="1"/>
          </p:cNvSpPr>
          <p:nvPr>
            <p:ph type="sldNum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5"/>
          <p:cNvSpPr txBox="1"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" name="Google Shape;72;p25"/>
          <p:cNvSpPr>
            <a:spLocks noGrp="1"/>
          </p:cNvSpPr>
          <p:nvPr>
            <p:ph type="pic" idx="2"/>
          </p:nvPr>
        </p:nvSpPr>
        <p:spPr>
          <a:xfrm>
            <a:off x="1941645" y="612775"/>
            <a:ext cx="59436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73" name="Google Shape;73;p25"/>
          <p:cNvSpPr txBox="1">
            <a:spLocks noGrp="1"/>
          </p:cNvSpPr>
          <p:nvPr>
            <p:ph type="body" idx="1"/>
          </p:nvPr>
        </p:nvSpPr>
        <p:spPr>
          <a:xfrm>
            <a:off x="1941645" y="5367338"/>
            <a:ext cx="59436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Google Shape;74;p25"/>
          <p:cNvSpPr txBox="1">
            <a:spLocks noGrp="1"/>
          </p:cNvSpPr>
          <p:nvPr>
            <p:ph type="dt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Google Shape;75;p25"/>
          <p:cNvSpPr txBox="1">
            <a:spLocks noGrp="1"/>
          </p:cNvSpPr>
          <p:nvPr>
            <p:ph type="ft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25"/>
          <p:cNvSpPr txBox="1">
            <a:spLocks noGrp="1"/>
          </p:cNvSpPr>
          <p:nvPr>
            <p:ph type="sldNum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6"/>
          <p:cNvSpPr/>
          <p:nvPr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16"/>
          <p:cNvSpPr/>
          <p:nvPr/>
        </p:nvSpPr>
        <p:spPr>
          <a:xfrm>
            <a:off x="0" y="6705600"/>
            <a:ext cx="9906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16"/>
          <p:cNvSpPr txBox="1"/>
          <p:nvPr/>
        </p:nvSpPr>
        <p:spPr>
          <a:xfrm>
            <a:off x="6633" y="6654842"/>
            <a:ext cx="2747868" cy="25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©M. S. Ramaiah University of Applied Sciences</a:t>
            </a:r>
            <a:endParaRPr sz="10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16"/>
          <p:cNvSpPr/>
          <p:nvPr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16"/>
          <p:cNvSpPr/>
          <p:nvPr/>
        </p:nvSpPr>
        <p:spPr>
          <a:xfrm>
            <a:off x="9505750" y="6324600"/>
            <a:ext cx="45717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" name="Google Shape;15;p16" descr="C:\Users\Paramesh\Desktop\Logo\Logo.png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128464" y="6337321"/>
            <a:ext cx="262890" cy="3429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ytimes.com/2022/03/14/well/eat/ai-diet-personalized.html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forbes.com/sites/ilkerkoksal/2020/03/07/how-ai-determines-the-diet-plans/?sh=7d29b7de3ed7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"/>
          <p:cNvSpPr txBox="1">
            <a:spLocks noGrp="1"/>
          </p:cNvSpPr>
          <p:nvPr>
            <p:ph type="ctrTitle"/>
          </p:nvPr>
        </p:nvSpPr>
        <p:spPr>
          <a:xfrm>
            <a:off x="1280592" y="1124744"/>
            <a:ext cx="7696200" cy="2440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Calibri"/>
              <a:buNone/>
            </a:pPr>
            <a:r>
              <a:rPr lang="en-US" sz="3200" b="1" dirty="0">
                <a:solidFill>
                  <a:srgbClr val="FF0000"/>
                </a:solidFill>
              </a:rPr>
              <a:t>Pre-Project Presentation</a:t>
            </a:r>
            <a:br>
              <a:rPr lang="en-US" sz="3200" b="1" dirty="0">
                <a:solidFill>
                  <a:srgbClr val="FF0000"/>
                </a:solidFill>
              </a:rPr>
            </a:br>
            <a:r>
              <a:rPr lang="en-US" sz="2800" b="1" dirty="0">
                <a:solidFill>
                  <a:schemeClr val="tx1"/>
                </a:solidFill>
              </a:rPr>
              <a:t>Development of AI Based Diet Consultant and exercise application</a:t>
            </a:r>
            <a:br>
              <a:rPr lang="en-US" sz="2800" b="1" dirty="0">
                <a:solidFill>
                  <a:srgbClr val="002060"/>
                </a:solidFill>
              </a:rPr>
            </a:br>
            <a:r>
              <a:rPr lang="en-US" sz="2800" b="1" dirty="0" err="1">
                <a:solidFill>
                  <a:srgbClr val="002060"/>
                </a:solidFill>
              </a:rPr>
              <a:t>Programme</a:t>
            </a:r>
            <a:r>
              <a:rPr lang="en-US" sz="2800" b="1" dirty="0">
                <a:solidFill>
                  <a:srgbClr val="002060"/>
                </a:solidFill>
              </a:rPr>
              <a:t>: </a:t>
            </a:r>
            <a:r>
              <a:rPr lang="en-US" sz="2400" b="1" dirty="0">
                <a:solidFill>
                  <a:srgbClr val="002060"/>
                </a:solidFill>
              </a:rPr>
              <a:t>B. Tech</a:t>
            </a:r>
            <a:r>
              <a:rPr lang="en-US" sz="3600" b="1" dirty="0">
                <a:solidFill>
                  <a:srgbClr val="002060"/>
                </a:solidFill>
              </a:rPr>
              <a:t> </a:t>
            </a:r>
            <a:r>
              <a:rPr lang="en-US" sz="2400" b="1" dirty="0">
                <a:solidFill>
                  <a:srgbClr val="002060"/>
                </a:solidFill>
              </a:rPr>
              <a:t>in CSE</a:t>
            </a:r>
            <a:br>
              <a:rPr lang="en-US" sz="3600" b="1" dirty="0">
                <a:solidFill>
                  <a:srgbClr val="002060"/>
                </a:solidFill>
              </a:rPr>
            </a:br>
            <a:br>
              <a:rPr lang="en-US" sz="3600" b="1" dirty="0">
                <a:solidFill>
                  <a:srgbClr val="002060"/>
                </a:solidFill>
              </a:rPr>
            </a:br>
            <a:endParaRPr sz="2800" b="1" dirty="0">
              <a:solidFill>
                <a:srgbClr val="002060"/>
              </a:solidFill>
            </a:endParaRPr>
          </a:p>
        </p:txBody>
      </p:sp>
      <p:sp>
        <p:nvSpPr>
          <p:cNvPr id="94" name="Google Shape;94;p1"/>
          <p:cNvSpPr/>
          <p:nvPr/>
        </p:nvSpPr>
        <p:spPr>
          <a:xfrm>
            <a:off x="416496" y="3878762"/>
            <a:ext cx="7848600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1" i="0" u="none" strike="noStrike" cap="non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5" name="Google Shape;95;p1"/>
          <p:cNvSpPr txBox="1"/>
          <p:nvPr/>
        </p:nvSpPr>
        <p:spPr>
          <a:xfrm>
            <a:off x="1136576" y="3869114"/>
            <a:ext cx="7704856" cy="15761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Mentor  			: </a:t>
            </a:r>
            <a:r>
              <a:rPr lang="en-US" sz="2400" b="1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Dr. </a:t>
            </a:r>
            <a:r>
              <a:rPr lang="en-US" sz="2400" b="1" i="0" u="none" strike="noStrike" cap="none" dirty="0" err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Rinki</a:t>
            </a:r>
            <a:r>
              <a:rPr lang="en-US" sz="2400" b="1" i="0" u="none" strike="noStrike" cap="none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Sharma 		</a:t>
            </a:r>
            <a:endParaRPr lang="en-US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Group No.			: 31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Team Leader			: Pasupuleti Rohithsaidatta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Department			: Computer Science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		</a:t>
            </a: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CF850-3DEC-851A-7316-1AB57C024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FF0000"/>
                </a:solidFill>
              </a:rPr>
              <a:t>Methods and Methodology </a:t>
            </a:r>
            <a:endParaRPr lang="en-IN" sz="32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4FD883-5B19-2B81-7A53-2D1D5F540A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2832" y="914400"/>
            <a:ext cx="8915400" cy="5668962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Identify the most appropriate predefined trained dataset</a:t>
            </a:r>
            <a:endParaRPr lang="en-US" sz="2400" b="0" i="0" u="none" strike="noStrike" baseline="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0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</a:rPr>
              <a:t> System matches the user entered data and the trained data set according to his mentioned concern and generates the plan 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Gene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rate the diet plan accordingly to the customer preferences considering the allergies and over intake concerns of certain food items etc. based on the  given medical history</a:t>
            </a:r>
            <a:endParaRPr lang="en-US" sz="2400" b="0" i="0" u="none" strike="noStrike" baseline="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</a:rPr>
              <a:t>System edits the </a:t>
            </a:r>
            <a:r>
              <a:rPr lang="en-US" sz="2400" b="0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</a:rPr>
              <a:t> matched data set after looking up the above medical issues accordingly</a:t>
            </a:r>
          </a:p>
          <a:p>
            <a:pPr marL="25400" indent="0">
              <a:buNone/>
            </a:pPr>
            <a:endParaRPr lang="en-US" sz="2400" b="0" i="0" u="none" strike="noStrike" baseline="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marL="25400" indent="0">
              <a:buNone/>
            </a:pPr>
            <a:endParaRPr lang="en-IN" sz="2400" b="0" i="0" u="none" strike="noStrike" baseline="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marL="2540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2102771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83E4E-091C-4D69-1040-390ABE3B9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FF0000"/>
                </a:solidFill>
              </a:rPr>
              <a:t>Methods and Methodology </a:t>
            </a:r>
            <a:endParaRPr lang="en-IN" sz="32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AF74FF-BC14-AD2B-18D0-BD7C73E366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Modify the diet plan based 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on the customer feedback to the shared diet plan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/>
              <a:t>  Once system generates the </a:t>
            </a:r>
            <a:r>
              <a:rPr lang="en-IN" sz="2400" dirty="0" err="1"/>
              <a:t>dietplan</a:t>
            </a:r>
            <a:r>
              <a:rPr lang="en-IN" sz="2400" dirty="0"/>
              <a:t> it asks for  customers feedback then alters the above diet plan </a:t>
            </a:r>
            <a:r>
              <a:rPr lang="en-IN" sz="2400" dirty="0" err="1"/>
              <a:t>agian</a:t>
            </a:r>
            <a:r>
              <a:rPr lang="en-IN" sz="2400" dirty="0"/>
              <a:t>  according to the customer preferences</a:t>
            </a:r>
          </a:p>
          <a:p>
            <a:pPr>
              <a:buFont typeface="Wingdings" panose="05000000000000000000" pitchFamily="2" charset="2"/>
              <a:buChar char="q"/>
            </a:pPr>
            <a:endParaRPr lang="en-IN" sz="24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It must include th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e physical activities along with the diet plan undertaking the client current health</a:t>
            </a:r>
            <a:endParaRPr lang="en-US" sz="24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/>
              <a:t>System also recommends the physical work outs for the efficiency   to manage the calories from the trained dataset to the user 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2540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7909532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17DDA-1F7A-5B02-58CC-843986389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FF0000"/>
                </a:solidFill>
              </a:rPr>
              <a:t>Block Diagram</a:t>
            </a:r>
            <a:endParaRPr lang="en-IN" sz="3200" b="1" dirty="0">
              <a:solidFill>
                <a:srgbClr val="FF0000"/>
              </a:solidFill>
            </a:endParaRP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CC88BC50-CE2F-7068-6A02-8724D56C9C6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46504289"/>
              </p:ext>
            </p:extLst>
          </p:nvPr>
        </p:nvGraphicFramePr>
        <p:xfrm>
          <a:off x="2209800" y="863029"/>
          <a:ext cx="6256106" cy="56096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151364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1"/>
          <p:cNvSpPr txBox="1">
            <a:spLocks noGrp="1"/>
          </p:cNvSpPr>
          <p:nvPr>
            <p:ph type="title"/>
          </p:nvPr>
        </p:nvSpPr>
        <p:spPr>
          <a:xfrm>
            <a:off x="495300" y="274638"/>
            <a:ext cx="8915400" cy="778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Calibri"/>
              <a:buNone/>
            </a:pPr>
            <a:r>
              <a:rPr lang="en-US" sz="3200" b="1">
                <a:solidFill>
                  <a:srgbClr val="FF0000"/>
                </a:solidFill>
              </a:rPr>
              <a:t>Expected Outcomes</a:t>
            </a:r>
            <a:endParaRPr sz="3200" b="1">
              <a:solidFill>
                <a:srgbClr val="FF0000"/>
              </a:solidFill>
            </a:endParaRPr>
          </a:p>
        </p:txBody>
      </p:sp>
      <p:sp>
        <p:nvSpPr>
          <p:cNvPr id="150" name="Google Shape;150;p11"/>
          <p:cNvSpPr txBox="1">
            <a:spLocks noGrp="1"/>
          </p:cNvSpPr>
          <p:nvPr>
            <p:ph type="body" idx="1"/>
          </p:nvPr>
        </p:nvSpPr>
        <p:spPr>
          <a:xfrm>
            <a:off x="495300" y="1052737"/>
            <a:ext cx="8915400" cy="5073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 dirty="0"/>
              <a:t>Successfully Development of Application.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US" sz="28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US" sz="2800" dirty="0"/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 dirty="0"/>
              <a:t>Demonstration of working Model.</a:t>
            </a:r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2"/>
          <p:cNvSpPr txBox="1"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Calibri"/>
              <a:buNone/>
            </a:pPr>
            <a:r>
              <a:rPr lang="en-US" sz="3200" b="1">
                <a:solidFill>
                  <a:srgbClr val="FF0000"/>
                </a:solidFill>
              </a:rPr>
              <a:t>Cost Estimation</a:t>
            </a:r>
            <a:endParaRPr/>
          </a:p>
        </p:txBody>
      </p:sp>
      <p:graphicFrame>
        <p:nvGraphicFramePr>
          <p:cNvPr id="156" name="Google Shape;156;p12"/>
          <p:cNvGraphicFramePr/>
          <p:nvPr>
            <p:extLst>
              <p:ext uri="{D42A27DB-BD31-4B8C-83A1-F6EECF244321}">
                <p14:modId xmlns:p14="http://schemas.microsoft.com/office/powerpoint/2010/main" val="2723851463"/>
              </p:ext>
            </p:extLst>
          </p:nvPr>
        </p:nvGraphicFramePr>
        <p:xfrm>
          <a:off x="266502" y="1340768"/>
          <a:ext cx="9145025" cy="1828840"/>
        </p:xfrm>
        <a:graphic>
          <a:graphicData uri="http://schemas.openxmlformats.org/drawingml/2006/table">
            <a:tbl>
              <a:tblPr firstRow="1" bandRow="1">
                <a:noFill/>
                <a:tableStyleId>{19D7349F-DCC6-452A-9A19-9BD1DBA63E85}</a:tableStyleId>
              </a:tblPr>
              <a:tblGrid>
                <a:gridCol w="1082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14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/>
                        <a:t>S.No.</a:t>
                      </a:r>
                      <a:endParaRPr sz="2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/>
                        <a:t>Particulars/Components/Devices</a:t>
                      </a:r>
                      <a:endParaRPr sz="2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/>
                        <a:t>Estimated Cost</a:t>
                      </a:r>
                      <a:endParaRPr sz="2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/>
                        <a:t>1</a:t>
                      </a:r>
                      <a:endParaRPr sz="2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 dirty="0"/>
                        <a:t>Laptop</a:t>
                      </a:r>
                      <a:endParaRPr sz="2400" u="none" strike="noStrike" cap="none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 dirty="0"/>
                        <a:t>45,000</a:t>
                      </a:r>
                      <a:endParaRPr sz="2400" u="none" strike="noStrike" cap="none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 dirty="0"/>
                        <a:t>2</a:t>
                      </a:r>
                      <a:endParaRPr sz="2400" u="none" strike="noStrike" cap="none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endParaRPr sz="2400" u="none" strike="noStrike" cap="none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endParaRPr sz="2400" u="none" strike="noStrike" cap="none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endParaRPr sz="2400" u="none" strike="noStrike" cap="none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b="1" u="none" strike="noStrike" cap="none" dirty="0"/>
                        <a:t>Total:</a:t>
                      </a:r>
                      <a:endParaRPr sz="2400" b="1" u="none" strike="noStrike" cap="none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 dirty="0"/>
                        <a:t>45,000</a:t>
                      </a:r>
                      <a:endParaRPr sz="2400" u="none" strike="noStrike" cap="none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57" name="Google Shape;157;p12"/>
          <p:cNvSpPr/>
          <p:nvPr/>
        </p:nvSpPr>
        <p:spPr>
          <a:xfrm>
            <a:off x="494556" y="4653136"/>
            <a:ext cx="8346132" cy="138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Man hours: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Man hours per week (students): 18 *5 students =</a:t>
            </a:r>
            <a:r>
              <a:rPr lang="en-US" sz="2800" dirty="0">
                <a:latin typeface="Calibri"/>
                <a:ea typeface="Calibri"/>
                <a:cs typeface="Calibri"/>
                <a:sym typeface="Calibri"/>
              </a:rPr>
              <a:t> 90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Man hours per week (faculty): 3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3"/>
          <p:cNvSpPr txBox="1">
            <a:spLocks noGrp="1"/>
          </p:cNvSpPr>
          <p:nvPr>
            <p:ph type="title"/>
          </p:nvPr>
        </p:nvSpPr>
        <p:spPr>
          <a:xfrm>
            <a:off x="459294" y="260648"/>
            <a:ext cx="8915400" cy="562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Calibri"/>
              <a:buNone/>
            </a:pPr>
            <a:r>
              <a:rPr lang="en-US" sz="3200" b="1">
                <a:solidFill>
                  <a:srgbClr val="FF0000"/>
                </a:solidFill>
              </a:rPr>
              <a:t>Gantt Chart</a:t>
            </a:r>
            <a:endParaRPr sz="3200" b="1">
              <a:solidFill>
                <a:srgbClr val="FF0000"/>
              </a:solidFill>
            </a:endParaRPr>
          </a:p>
        </p:txBody>
      </p:sp>
      <p:graphicFrame>
        <p:nvGraphicFramePr>
          <p:cNvPr id="164" name="Google Shape;164;p13"/>
          <p:cNvGraphicFramePr/>
          <p:nvPr/>
        </p:nvGraphicFramePr>
        <p:xfrm>
          <a:off x="645028" y="1052736"/>
          <a:ext cx="8628575" cy="4884490"/>
        </p:xfrm>
        <a:graphic>
          <a:graphicData uri="http://schemas.openxmlformats.org/drawingml/2006/table">
            <a:tbl>
              <a:tblPr>
                <a:noFill/>
                <a:tableStyleId>{72509DE0-3391-416C-9701-F8FB3564712F}</a:tableStyleId>
              </a:tblPr>
              <a:tblGrid>
                <a:gridCol w="730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3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3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3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3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3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3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3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936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936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936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936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936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936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936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936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9365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461625">
                <a:tc gridSpan="17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19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Project Work (UG) 16 weeks</a:t>
                      </a:r>
                      <a:endParaRPr sz="19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50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Week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3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3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13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sz="13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sz="13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 sz="13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 sz="13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 sz="13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 sz="13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 sz="13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 sz="13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50" marR="7650" marT="765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</a:t>
                      </a:r>
                      <a:endParaRPr sz="13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50" marR="7650" marT="765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</a:t>
                      </a:r>
                      <a:endParaRPr sz="13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50" marR="7650" marT="765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</a:t>
                      </a:r>
                      <a:endParaRPr sz="13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50" marR="7650" marT="765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  <a:endParaRPr sz="13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16</a:t>
                      </a:r>
                      <a:endParaRPr sz="13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525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Major Activities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BF7"/>
                    </a:solidFill>
                  </a:tcPr>
                </a:tc>
                <a:tc gridSpan="10"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29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 1.1</a:t>
                      </a:r>
                      <a:endParaRPr sz="14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29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 1.2</a:t>
                      </a:r>
                      <a:endParaRPr sz="14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29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 2.1</a:t>
                      </a:r>
                      <a:endParaRPr sz="14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650" marR="7650" marT="765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29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2.2</a:t>
                      </a:r>
                      <a:endParaRPr sz="14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650" marR="7650" marT="765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endParaRPr sz="13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endParaRPr sz="13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endParaRPr sz="13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endParaRPr sz="13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endParaRPr sz="13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endParaRPr sz="13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endParaRPr sz="13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endParaRPr sz="13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endParaRPr sz="13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endParaRPr sz="13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29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2.3</a:t>
                      </a:r>
                      <a:endParaRPr sz="14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650" marR="7650" marT="765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endParaRPr sz="13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endParaRPr sz="13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endParaRPr sz="13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endParaRPr sz="13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endParaRPr sz="13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endParaRPr sz="13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endParaRPr sz="13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endParaRPr sz="13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endParaRPr sz="13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endParaRPr sz="13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29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2.4 </a:t>
                      </a:r>
                      <a:endParaRPr sz="14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650" marR="7650" marT="765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endParaRPr sz="13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endParaRPr sz="13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endParaRPr sz="13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endParaRPr sz="13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endParaRPr sz="13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endParaRPr sz="13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endParaRPr sz="13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endParaRPr sz="13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endParaRPr sz="13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endParaRPr sz="13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29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 3.1</a:t>
                      </a:r>
                      <a:endParaRPr sz="14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29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 3.2</a:t>
                      </a:r>
                      <a:endParaRPr sz="14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29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 4.1</a:t>
                      </a:r>
                      <a:endParaRPr sz="14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29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 4.2</a:t>
                      </a:r>
                      <a:endParaRPr sz="14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29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 5.1</a:t>
                      </a:r>
                      <a:endParaRPr sz="14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529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 5.2</a:t>
                      </a:r>
                      <a:endParaRPr sz="14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529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 6.1</a:t>
                      </a:r>
                      <a:endParaRPr sz="14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529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 6.2</a:t>
                      </a:r>
                      <a:endParaRPr sz="14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3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5A5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63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  <p:pic>
        <p:nvPicPr>
          <p:cNvPr id="165" name="Google Shape;165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0472" y="6705906"/>
            <a:ext cx="2416616" cy="1520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Calibri"/>
              <a:buNone/>
            </a:pPr>
            <a:r>
              <a:rPr lang="en-US" sz="3200" b="1" dirty="0">
                <a:solidFill>
                  <a:srgbClr val="FF0000"/>
                </a:solidFill>
              </a:rPr>
              <a:t>References</a:t>
            </a:r>
            <a:br>
              <a:rPr lang="en-US" sz="3200" b="1" dirty="0">
                <a:solidFill>
                  <a:srgbClr val="FF0000"/>
                </a:solidFill>
              </a:rPr>
            </a:br>
            <a:br>
              <a:rPr lang="en-US" sz="3200" b="1" dirty="0">
                <a:solidFill>
                  <a:srgbClr val="FF0000"/>
                </a:solidFill>
              </a:rPr>
            </a:br>
            <a:br>
              <a:rPr lang="en-US" sz="3200" b="1" dirty="0">
                <a:solidFill>
                  <a:srgbClr val="FF0000"/>
                </a:solidFill>
              </a:rPr>
            </a:br>
            <a:br>
              <a:rPr lang="en-US" sz="3200" b="1" dirty="0">
                <a:solidFill>
                  <a:srgbClr val="FF0000"/>
                </a:solidFill>
              </a:rPr>
            </a:br>
            <a:endParaRPr sz="1600" b="1" dirty="0">
              <a:solidFill>
                <a:schemeClr val="tx1"/>
              </a:solidFill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AF13020-0B84-88A3-BF21-FC41D60B25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2400" dirty="0">
                <a:hlinkClick r:id="rId3"/>
              </a:rPr>
              <a:t>https://www.researchgate.net/publication/357352908_Artificial_Intelligence_Applications_in_Nutrition_and_Dietetics</a:t>
            </a:r>
          </a:p>
          <a:p>
            <a:r>
              <a:rPr lang="en-IN" sz="2400" dirty="0">
                <a:hlinkClick r:id="rId3"/>
              </a:rPr>
              <a:t>https://www.nytimes.com/2022/03/14/well/eat/ai-diet-personalized.html</a:t>
            </a:r>
            <a:endParaRPr lang="en-IN" sz="2400" dirty="0"/>
          </a:p>
          <a:p>
            <a:r>
              <a:rPr lang="en-IN" sz="2400" dirty="0">
                <a:hlinkClick r:id="rId4"/>
              </a:rPr>
              <a:t>https://www.forbes.com/sites/ilkerkoksal/2020/03/07/how-ai-determines-the-diet-plans/?sh=7d29b7de3ed7</a:t>
            </a:r>
            <a:endParaRPr lang="en-IN" sz="2400" dirty="0"/>
          </a:p>
          <a:p>
            <a:endParaRPr lang="en-IN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5"/>
          <p:cNvSpPr txBox="1">
            <a:spLocks noGrp="1"/>
          </p:cNvSpPr>
          <p:nvPr>
            <p:ph type="ctrTitle"/>
          </p:nvPr>
        </p:nvSpPr>
        <p:spPr>
          <a:xfrm>
            <a:off x="742950" y="2644775"/>
            <a:ext cx="84201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libri"/>
              <a:buNone/>
            </a:pPr>
            <a:r>
              <a:rPr lang="en-US" sz="4000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 sz="4000" b="1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6" name="Google Shape;176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0472" y="6714622"/>
            <a:ext cx="2416616" cy="1520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"/>
          <p:cNvSpPr txBox="1"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Calibri"/>
              <a:buNone/>
            </a:pPr>
            <a:r>
              <a:rPr lang="en-US" sz="3200" b="1">
                <a:solidFill>
                  <a:srgbClr val="FF0000"/>
                </a:solidFill>
              </a:rPr>
              <a:t>Project Team</a:t>
            </a:r>
            <a:endParaRPr sz="3200" b="1">
              <a:solidFill>
                <a:srgbClr val="FF0000"/>
              </a:solidFill>
            </a:endParaRPr>
          </a:p>
        </p:txBody>
      </p:sp>
      <p:graphicFrame>
        <p:nvGraphicFramePr>
          <p:cNvPr id="101" name="Google Shape;101;p2"/>
          <p:cNvGraphicFramePr/>
          <p:nvPr>
            <p:extLst>
              <p:ext uri="{D42A27DB-BD31-4B8C-83A1-F6EECF244321}">
                <p14:modId xmlns:p14="http://schemas.microsoft.com/office/powerpoint/2010/main" val="465679453"/>
              </p:ext>
            </p:extLst>
          </p:nvPr>
        </p:nvGraphicFramePr>
        <p:xfrm>
          <a:off x="685800" y="1600200"/>
          <a:ext cx="8640950" cy="3708840"/>
        </p:xfrm>
        <a:graphic>
          <a:graphicData uri="http://schemas.openxmlformats.org/drawingml/2006/table">
            <a:tbl>
              <a:tblPr firstRow="1" bandRow="1">
                <a:noFill/>
                <a:tableStyleId>{19D7349F-DCC6-452A-9A19-9BD1DBA63E85}</a:tableStyleId>
              </a:tblPr>
              <a:tblGrid>
                <a:gridCol w="1120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4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/>
                        <a:t>Sl no.</a:t>
                      </a:r>
                      <a:endParaRPr sz="2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/>
                        <a:t>Registration no.</a:t>
                      </a:r>
                      <a:endParaRPr sz="2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/>
                        <a:t>Students</a:t>
                      </a:r>
                      <a:endParaRPr sz="2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1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lang="en-IN" sz="2400" u="none" strike="noStrike" cap="none" dirty="0"/>
                        <a:t>1</a:t>
                      </a:r>
                      <a:endParaRPr sz="24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strike="noStrike" cap="none" dirty="0"/>
                        <a:t>19ETCS002083</a:t>
                      </a:r>
                      <a:endParaRPr sz="24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lang="en-IN" sz="2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Pasupuleti Rohithsaidatta</a:t>
                      </a:r>
                      <a:endParaRPr sz="2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5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lang="en-IN" sz="2400" u="none" strike="noStrike" cap="none" dirty="0"/>
                        <a:t>2</a:t>
                      </a:r>
                      <a:endParaRPr sz="24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strike="noStrike" cap="none" dirty="0"/>
                        <a:t>19ETCS002152</a:t>
                      </a:r>
                      <a:endParaRPr sz="24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lang="en-IN" sz="2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Rakesh </a:t>
                      </a:r>
                      <a:r>
                        <a:rPr lang="en-IN" sz="2400" b="0" i="0" u="none" strike="noStrike" cap="none" dirty="0" err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kumar</a:t>
                      </a:r>
                      <a:r>
                        <a:rPr lang="en-IN" sz="2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endParaRPr sz="2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5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lang="en-IN" sz="2400" u="none" strike="noStrike" cap="none" dirty="0"/>
                        <a:t>3</a:t>
                      </a:r>
                      <a:endParaRPr sz="24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strike="noStrike" cap="none" dirty="0"/>
                        <a:t>19ETCS002098</a:t>
                      </a:r>
                      <a:endParaRPr sz="24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  <a:tabLst/>
                        <a:defRPr/>
                      </a:pPr>
                      <a:r>
                        <a:rPr lang="en-IN" sz="2400" b="0" i="0" u="none" strike="noStrike" cap="none" dirty="0" err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Rakshith</a:t>
                      </a:r>
                      <a:endParaRPr lang="en-IN" sz="2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7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lang="en-IN" sz="2400" u="none" strike="noStrike" cap="none" dirty="0"/>
                        <a:t>4</a:t>
                      </a:r>
                      <a:endParaRPr sz="24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strike="noStrike" cap="none" dirty="0"/>
                        <a:t>19ETCS002066</a:t>
                      </a:r>
                      <a:endParaRPr sz="24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lang="en-IN" sz="2400" b="0" i="0" u="none" strike="noStrike" cap="none" dirty="0" err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Jayendra</a:t>
                      </a:r>
                      <a:endParaRPr sz="2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87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lang="en-IN" sz="2400" u="none" strike="noStrike" cap="none" dirty="0"/>
                        <a:t>5</a:t>
                      </a:r>
                      <a:endParaRPr sz="24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strike="noStrike" cap="none" dirty="0"/>
                        <a:t>19ETCS002081</a:t>
                      </a:r>
                      <a:endParaRPr sz="24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lang="en-IN" sz="2400" b="0" i="0" u="none" strike="noStrike" cap="none" dirty="0" err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Nithin</a:t>
                      </a:r>
                      <a:r>
                        <a:rPr lang="en-IN" sz="2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Krishna </a:t>
                      </a:r>
                      <a:endParaRPr sz="2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338313342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 txBox="1">
            <a:spLocks noGrp="1"/>
          </p:cNvSpPr>
          <p:nvPr>
            <p:ph type="title"/>
          </p:nvPr>
        </p:nvSpPr>
        <p:spPr>
          <a:xfrm>
            <a:off x="495300" y="226554"/>
            <a:ext cx="8915400" cy="634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Calibri"/>
              <a:buNone/>
            </a:pPr>
            <a:r>
              <a:rPr lang="en-US" sz="3200" b="1">
                <a:solidFill>
                  <a:srgbClr val="FF0000"/>
                </a:solidFill>
              </a:rPr>
              <a:t>Outline</a:t>
            </a:r>
            <a:endParaRPr/>
          </a:p>
        </p:txBody>
      </p:sp>
      <p:sp>
        <p:nvSpPr>
          <p:cNvPr id="107" name="Google Shape;107;p3"/>
          <p:cNvSpPr txBox="1">
            <a:spLocks noGrp="1"/>
          </p:cNvSpPr>
          <p:nvPr>
            <p:ph type="body" idx="1"/>
          </p:nvPr>
        </p:nvSpPr>
        <p:spPr>
          <a:xfrm>
            <a:off x="776536" y="884678"/>
            <a:ext cx="8915400" cy="5447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 dirty="0"/>
              <a:t>Title and Aim</a:t>
            </a:r>
            <a:endParaRPr sz="2800" dirty="0"/>
          </a:p>
          <a:p>
            <a:pPr marL="457200" lvl="0" indent="-4572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 dirty="0"/>
              <a:t>Objectives</a:t>
            </a:r>
            <a:endParaRPr sz="2800" dirty="0"/>
          </a:p>
          <a:p>
            <a:pPr marL="457200" lvl="0" indent="-4572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 dirty="0"/>
              <a:t>Methods and Methodology ( or Block Diagram)</a:t>
            </a:r>
            <a:endParaRPr dirty="0"/>
          </a:p>
          <a:p>
            <a:pPr marL="457200" lvl="0" indent="-4572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 dirty="0"/>
              <a:t>Results</a:t>
            </a:r>
            <a:endParaRPr dirty="0"/>
          </a:p>
          <a:p>
            <a:pPr marL="457200" lvl="0" indent="-4572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 dirty="0"/>
              <a:t>Expected Outcomes</a:t>
            </a:r>
            <a:endParaRPr dirty="0"/>
          </a:p>
          <a:p>
            <a:pPr marL="457200" lvl="0" indent="-4572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 dirty="0"/>
              <a:t>Cost Estimation</a:t>
            </a:r>
            <a:endParaRPr dirty="0"/>
          </a:p>
          <a:p>
            <a:pPr marL="457200" lvl="0" indent="-4572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 dirty="0"/>
              <a:t>Gantt Chart</a:t>
            </a:r>
            <a:endParaRPr dirty="0"/>
          </a:p>
          <a:p>
            <a:pPr marL="457200" lvl="0" indent="-4572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 dirty="0"/>
              <a:t>References</a:t>
            </a:r>
            <a:endParaRPr sz="2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"/>
          <p:cNvSpPr txBox="1">
            <a:spLocks noGrp="1"/>
          </p:cNvSpPr>
          <p:nvPr>
            <p:ph type="title"/>
          </p:nvPr>
        </p:nvSpPr>
        <p:spPr>
          <a:xfrm>
            <a:off x="200472" y="404664"/>
            <a:ext cx="8915400" cy="778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l"/>
            <a:r>
              <a:rPr lang="en-US" sz="3200" b="1" dirty="0">
                <a:solidFill>
                  <a:srgbClr val="FF0000"/>
                </a:solidFill>
              </a:rPr>
              <a:t>				Title</a:t>
            </a:r>
            <a:b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br>
              <a:rPr lang="en-US" sz="3200" b="1" dirty="0">
                <a:solidFill>
                  <a:srgbClr val="FF0000"/>
                </a:solidFill>
              </a:rPr>
            </a:br>
            <a:r>
              <a:rPr lang="en-US" sz="3200" b="1" dirty="0">
                <a:solidFill>
                  <a:srgbClr val="FF0000"/>
                </a:solidFill>
              </a:rPr>
              <a:t>	</a:t>
            </a:r>
            <a:r>
              <a:rPr lang="en-US" sz="3200" dirty="0">
                <a:solidFill>
                  <a:schemeClr val="tx1"/>
                </a:solidFill>
              </a:rPr>
              <a:t>Development of AI Based Diet Consultant 		and exercise application</a:t>
            </a:r>
            <a:br>
              <a:rPr lang="en-US" sz="3200" b="1" dirty="0">
                <a:solidFill>
                  <a:schemeClr val="tx1"/>
                </a:solidFill>
              </a:rPr>
            </a:br>
            <a:r>
              <a:rPr lang="en-US" sz="3200" b="1" dirty="0">
                <a:solidFill>
                  <a:schemeClr val="tx1"/>
                </a:solidFill>
              </a:rPr>
              <a:t>	</a:t>
            </a:r>
            <a:br>
              <a:rPr lang="en-US" sz="3200" b="1" dirty="0">
                <a:solidFill>
                  <a:schemeClr val="tx1"/>
                </a:solidFill>
              </a:rPr>
            </a:br>
            <a:br>
              <a:rPr lang="en-US" sz="3200" b="1" dirty="0">
                <a:solidFill>
                  <a:schemeClr val="tx1"/>
                </a:solidFill>
              </a:rPr>
            </a:br>
            <a:br>
              <a:rPr lang="en-US" sz="3200" b="1" dirty="0">
                <a:solidFill>
                  <a:schemeClr val="tx1"/>
                </a:solidFill>
              </a:rPr>
            </a:br>
            <a:br>
              <a:rPr lang="en-US" sz="3200" b="1" dirty="0">
                <a:solidFill>
                  <a:schemeClr val="tx1"/>
                </a:solidFill>
              </a:rPr>
            </a:br>
            <a:r>
              <a:rPr lang="en-US" sz="3200" b="1" dirty="0">
                <a:solidFill>
                  <a:schemeClr val="tx1"/>
                </a:solidFill>
              </a:rPr>
              <a:t> 	</a:t>
            </a:r>
            <a:r>
              <a:rPr lang="en-US" sz="3200" dirty="0">
                <a:solidFill>
                  <a:schemeClr val="tx1"/>
                </a:solidFill>
              </a:rPr>
              <a:t>To Create an application that efficiently help 	people to be healthy and delivering them with 	easier accessibility, to a new and innovative 	way towards the healthy lifestyle.</a:t>
            </a:r>
            <a:endParaRPr sz="3200" dirty="0">
              <a:solidFill>
                <a:schemeClr val="tx1"/>
              </a:solidFill>
            </a:endParaRPr>
          </a:p>
        </p:txBody>
      </p:sp>
      <p:sp>
        <p:nvSpPr>
          <p:cNvPr id="113" name="Google Shape;113;p4"/>
          <p:cNvSpPr txBox="1"/>
          <p:nvPr/>
        </p:nvSpPr>
        <p:spPr>
          <a:xfrm>
            <a:off x="0" y="3039951"/>
            <a:ext cx="8915400" cy="778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Calibri"/>
              <a:buNone/>
            </a:pPr>
            <a:r>
              <a:rPr lang="en-US" sz="32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Aim </a:t>
            </a:r>
            <a:endParaRPr sz="3200" b="1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"/>
          <p:cNvSpPr txBox="1">
            <a:spLocks noGrp="1"/>
          </p:cNvSpPr>
          <p:nvPr>
            <p:ph type="title"/>
          </p:nvPr>
        </p:nvSpPr>
        <p:spPr>
          <a:xfrm>
            <a:off x="495300" y="274638"/>
            <a:ext cx="8915400" cy="634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Calibri"/>
              <a:buNone/>
            </a:pPr>
            <a:r>
              <a:rPr lang="en-US" sz="3200" b="1" dirty="0">
                <a:solidFill>
                  <a:srgbClr val="FF0000"/>
                </a:solidFill>
              </a:rPr>
              <a:t>Introduction	</a:t>
            </a:r>
            <a:br>
              <a:rPr lang="en-US" sz="3200" b="1" dirty="0">
                <a:solidFill>
                  <a:srgbClr val="FF0000"/>
                </a:solidFill>
              </a:rPr>
            </a:br>
            <a:br>
              <a:rPr lang="en-US" sz="3200" b="1" dirty="0">
                <a:solidFill>
                  <a:srgbClr val="FF0000"/>
                </a:solidFill>
              </a:rPr>
            </a:br>
            <a:endParaRPr sz="3200" b="1" dirty="0">
              <a:solidFill>
                <a:srgbClr val="FF0000"/>
              </a:solidFill>
            </a:endParaRPr>
          </a:p>
        </p:txBody>
      </p:sp>
      <p:sp>
        <p:nvSpPr>
          <p:cNvPr id="120" name="Google Shape;120;p5"/>
          <p:cNvSpPr txBox="1">
            <a:spLocks noGrp="1"/>
          </p:cNvSpPr>
          <p:nvPr>
            <p:ph type="body" idx="1"/>
          </p:nvPr>
        </p:nvSpPr>
        <p:spPr>
          <a:xfrm>
            <a:off x="495300" y="1052737"/>
            <a:ext cx="8915400" cy="5073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l"/>
            <a:r>
              <a:rPr lang="en-US" sz="2400" dirty="0">
                <a:solidFill>
                  <a:schemeClr val="tx1"/>
                </a:solidFill>
              </a:rPr>
              <a:t>Nowadays,  people are suffering from many health issues due to lack of fitness and diet concerns. </a:t>
            </a:r>
            <a:r>
              <a:rPr lang="en-US" sz="2400" dirty="0"/>
              <a:t>Therefore, we are developing this application to provide the AI dietician Consultant.</a:t>
            </a:r>
          </a:p>
          <a:p>
            <a:r>
              <a:rPr lang="en-US" sz="2400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AI based diet consultant and exercise  application helps in providing </a:t>
            </a:r>
            <a:r>
              <a:rPr lang="en-US" sz="2400" i="0" u="none" strike="noStrike" baseline="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customised</a:t>
            </a:r>
            <a:r>
              <a:rPr lang="en-US" sz="2400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daily diet and physical activities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sz="240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main advantage of using this AI </a:t>
            </a:r>
            <a:r>
              <a:rPr lang="en-US" sz="240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basesd</a:t>
            </a:r>
            <a:r>
              <a:rPr lang="en-US" sz="240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Diet Consultant application 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 </a:t>
            </a:r>
            <a:r>
              <a:rPr lang="en-US" sz="240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it makes an efficient  handy diet plan and  physical challenges for every day to reach and maintain the fittes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 life of an individual cutting out the approach to real world dieticians in this busy day to day life </a:t>
            </a:r>
            <a:endParaRPr lang="en-US" sz="2400" i="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b="0" i="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endParaRPr lang="en-US" sz="2400" b="0" i="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endParaRPr lang="en-US" sz="2400" b="0" i="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5400" indent="0" algn="l">
              <a:buNone/>
            </a:pPr>
            <a:endParaRPr lang="en-US" sz="2400" b="0" i="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endParaRPr sz="24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 sz="2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55162cdc9d_1_0"/>
          <p:cNvSpPr txBox="1">
            <a:spLocks noGrp="1"/>
          </p:cNvSpPr>
          <p:nvPr>
            <p:ph type="title"/>
          </p:nvPr>
        </p:nvSpPr>
        <p:spPr>
          <a:xfrm>
            <a:off x="495300" y="274638"/>
            <a:ext cx="8915400" cy="63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Calibri"/>
              <a:buNone/>
            </a:pPr>
            <a:r>
              <a:rPr lang="en-US" sz="3200" b="1" dirty="0">
                <a:solidFill>
                  <a:srgbClr val="FF0000"/>
                </a:solidFill>
              </a:rPr>
              <a:t>Motivation </a:t>
            </a:r>
            <a:br>
              <a:rPr lang="en-US" sz="3200" b="1" dirty="0">
                <a:solidFill>
                  <a:srgbClr val="FF0000"/>
                </a:solidFill>
              </a:rPr>
            </a:br>
            <a:br>
              <a:rPr lang="en-US" sz="3200" b="1" dirty="0">
                <a:solidFill>
                  <a:srgbClr val="FF0000"/>
                </a:solidFill>
              </a:rPr>
            </a:b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126" name="Google Shape;126;g155162cdc9d_1_0"/>
          <p:cNvSpPr txBox="1">
            <a:spLocks noGrp="1"/>
          </p:cNvSpPr>
          <p:nvPr>
            <p:ph type="body" idx="1"/>
          </p:nvPr>
        </p:nvSpPr>
        <p:spPr>
          <a:xfrm>
            <a:off x="495300" y="523982"/>
            <a:ext cx="8915400" cy="5602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 sz="2200" dirty="0"/>
          </a:p>
          <a:p>
            <a:pPr algn="l"/>
            <a:r>
              <a:rPr lang="en-US" sz="24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Everyone today dreams of healthy life </a:t>
            </a:r>
            <a:r>
              <a:rPr lang="en-US" sz="2400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cycle.But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In today’s busy life they are not able to </a:t>
            </a:r>
            <a:r>
              <a:rPr lang="en-US" sz="2400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fullfill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due to unhealthy food and lack of proper physical workouts.</a:t>
            </a:r>
          </a:p>
          <a:p>
            <a:pPr algn="l"/>
            <a:r>
              <a:rPr lang="en-US" sz="24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A balanced diet is 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necessary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 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your organs and tissues need proper nutrition to work effectively. Without good nutrition, your body is more prone to disease, infection, fatigue, and poor performance.</a:t>
            </a:r>
          </a:p>
          <a:p>
            <a:pPr algn="l"/>
            <a:endParaRPr lang="en-US" sz="4000" b="0" i="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E20BEF-29F7-F27B-CFB1-6691323D95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3738" y="3829145"/>
            <a:ext cx="3598524" cy="209702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5315A-217C-B447-2228-7EF469D96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FF0000"/>
                </a:solidFill>
              </a:rPr>
              <a:t>Motivation</a:t>
            </a:r>
            <a:endParaRPr lang="en-IN" sz="36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80A5B8-F2F7-9B92-A732-8D99B21CFF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5300" y="986319"/>
            <a:ext cx="8915400" cy="5139846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People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with a poor diet run the risk of growth and developmental problems and poor academic performance, and bad eating habits can persist for the rest of their lives.</a:t>
            </a:r>
          </a:p>
          <a:p>
            <a:r>
              <a:rPr lang="en-US" sz="24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Without good nutrition, your body is more prone to disease, infection, fatigue, and poor performance.  </a:t>
            </a:r>
          </a:p>
          <a:p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alanced diet are foods that are low in unnecessary fats and sugars and high in vitamins, minerals, and other nutrients.</a:t>
            </a:r>
          </a:p>
          <a:p>
            <a:r>
              <a:rPr lang="en-US" sz="24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Calories play a vital role in our growth and energy. </a:t>
            </a:r>
          </a:p>
          <a:p>
            <a:r>
              <a:rPr lang="en-US" sz="24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good diet can help you manipulate calorie intake based on your requirements.</a:t>
            </a:r>
          </a:p>
          <a:p>
            <a:pPr marL="25400" indent="0">
              <a:buNone/>
            </a:pPr>
            <a:r>
              <a:rPr lang="en-US" sz="24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                                    </a:t>
            </a:r>
          </a:p>
          <a:p>
            <a:endParaRPr lang="en-IN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2C7D96-7DE7-3221-3ED3-574FF64309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530" t="27416" r="6864" b="14381"/>
          <a:stretch/>
        </p:blipFill>
        <p:spPr>
          <a:xfrm>
            <a:off x="4525063" y="4746661"/>
            <a:ext cx="4125778" cy="1701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430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55162cdc9d_1_5"/>
          <p:cNvSpPr txBox="1">
            <a:spLocks noGrp="1"/>
          </p:cNvSpPr>
          <p:nvPr>
            <p:ph type="title"/>
          </p:nvPr>
        </p:nvSpPr>
        <p:spPr>
          <a:xfrm>
            <a:off x="495300" y="274638"/>
            <a:ext cx="8915400" cy="63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Calibri"/>
              <a:buNone/>
            </a:pPr>
            <a:r>
              <a:rPr lang="en-US" sz="3200" b="1" dirty="0">
                <a:solidFill>
                  <a:srgbClr val="FF0000"/>
                </a:solidFill>
              </a:rPr>
              <a:t>Objectives</a:t>
            </a:r>
            <a:br>
              <a:rPr lang="en-US" sz="3200" b="1" dirty="0">
                <a:solidFill>
                  <a:srgbClr val="FF0000"/>
                </a:solidFill>
              </a:rPr>
            </a:br>
            <a:br>
              <a:rPr lang="en-US" sz="3200" b="1" dirty="0">
                <a:solidFill>
                  <a:srgbClr val="FF0000"/>
                </a:solidFill>
              </a:rPr>
            </a:b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132" name="Google Shape;132;g155162cdc9d_1_5"/>
          <p:cNvSpPr txBox="1">
            <a:spLocks noGrp="1"/>
          </p:cNvSpPr>
          <p:nvPr>
            <p:ph type="body" idx="1"/>
          </p:nvPr>
        </p:nvSpPr>
        <p:spPr>
          <a:xfrm>
            <a:off x="495300" y="1052737"/>
            <a:ext cx="8915400" cy="50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Gathering physical details such as medical histories, age, BMI, Weight and physiological parameters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Identify the most appropriate predefined trained dataset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Gene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rate the diet plan accordingly to the customer preferences considering the allergies and over intake concerns of certain food items etc. based on the  given medical history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Modify the diet plan based 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on the customer feedback to the shared diet plan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It must include th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e physical activities along with the diet plan undertaking the client current health</a:t>
            </a:r>
            <a:endParaRPr lang="en-US" sz="24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lvl="0" indent="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 sz="22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6"/>
          <p:cNvSpPr txBox="1">
            <a:spLocks noGrp="1"/>
          </p:cNvSpPr>
          <p:nvPr>
            <p:ph type="title"/>
          </p:nvPr>
        </p:nvSpPr>
        <p:spPr>
          <a:xfrm>
            <a:off x="495300" y="274638"/>
            <a:ext cx="8915400" cy="850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Calibri"/>
              <a:buNone/>
            </a:pPr>
            <a:r>
              <a:rPr lang="en-US" sz="3200" b="1" dirty="0">
                <a:solidFill>
                  <a:srgbClr val="FF0000"/>
                </a:solidFill>
              </a:rPr>
              <a:t>Methods and Methodology </a:t>
            </a:r>
            <a:endParaRPr sz="3200" b="1" dirty="0">
              <a:solidFill>
                <a:srgbClr val="FF0000"/>
              </a:solidFill>
            </a:endParaRPr>
          </a:p>
        </p:txBody>
      </p:sp>
      <p:sp>
        <p:nvSpPr>
          <p:cNvPr id="138" name="Google Shape;138;p6"/>
          <p:cNvSpPr txBox="1">
            <a:spLocks noGrp="1"/>
          </p:cNvSpPr>
          <p:nvPr>
            <p:ph type="body" idx="1"/>
          </p:nvPr>
        </p:nvSpPr>
        <p:spPr>
          <a:xfrm>
            <a:off x="495300" y="1022003"/>
            <a:ext cx="8915400" cy="5001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 </a:t>
            </a:r>
            <a:r>
              <a:rPr lang="en-US" sz="2800" dirty="0"/>
              <a:t> Gathering physical details such as medical histories, age, BMI, Weight and physiological parameters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User having signed in or signed up to access the service Is supposed to enter the physical details such as weight, height, age , medical issues such as diabetics ,BP, asthma etc. and his physical activities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System asks the user the kind of concern he is seeking such as to lose, gain , maintain the weight or becoming fitter </a:t>
            </a:r>
          </a:p>
          <a:p>
            <a:pPr marL="25400" indent="0">
              <a:buNone/>
            </a:pPr>
            <a:r>
              <a:rPr lang="en-US" sz="2800" dirty="0"/>
              <a:t>        </a:t>
            </a:r>
            <a:endParaRPr sz="2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</TotalTime>
  <Words>1179</Words>
  <Application>Microsoft Office PowerPoint</Application>
  <PresentationFormat>A4 Paper (210x297 mm)</PresentationFormat>
  <Paragraphs>327</Paragraphs>
  <Slides>17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Times New Roman</vt:lpstr>
      <vt:lpstr>Wingdings</vt:lpstr>
      <vt:lpstr>Office Theme</vt:lpstr>
      <vt:lpstr>Pre-Project Presentation Development of AI Based Diet Consultant and exercise application Programme: B. Tech in CSE  </vt:lpstr>
      <vt:lpstr>Project Team</vt:lpstr>
      <vt:lpstr>Outline</vt:lpstr>
      <vt:lpstr>    Title   Development of AI Based Diet Consultant   and exercise application        To Create an application that efficiently help  people to be healthy and delivering them with  easier accessibility, to a new and innovative  way towards the healthy lifestyle.</vt:lpstr>
      <vt:lpstr>Introduction   </vt:lpstr>
      <vt:lpstr>Motivation   </vt:lpstr>
      <vt:lpstr>Motivation</vt:lpstr>
      <vt:lpstr>Objectives  </vt:lpstr>
      <vt:lpstr>Methods and Methodology </vt:lpstr>
      <vt:lpstr>Methods and Methodology </vt:lpstr>
      <vt:lpstr>Methods and Methodology </vt:lpstr>
      <vt:lpstr>Block Diagram</vt:lpstr>
      <vt:lpstr>Expected Outcomes</vt:lpstr>
      <vt:lpstr>Cost Estimation</vt:lpstr>
      <vt:lpstr>Gantt Chart</vt:lpstr>
      <vt:lpstr>References   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Pre-Project Presentation Title Programme: B. Tech in CSE</dc:title>
  <dc:creator>Nethra</dc:creator>
  <cp:lastModifiedBy>Rohithsaidatta Pasupuleti</cp:lastModifiedBy>
  <cp:revision>15</cp:revision>
  <dcterms:created xsi:type="dcterms:W3CDTF">2014-10-09T06:35:03Z</dcterms:created>
  <dcterms:modified xsi:type="dcterms:W3CDTF">2022-09-30T08:16:56Z</dcterms:modified>
</cp:coreProperties>
</file>