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57" r:id="rId3"/>
    <p:sldId id="259" r:id="rId4"/>
    <p:sldId id="283" r:id="rId5"/>
    <p:sldId id="284" r:id="rId6"/>
    <p:sldId id="285" r:id="rId7"/>
    <p:sldId id="286" r:id="rId8"/>
    <p:sldId id="287" r:id="rId9"/>
    <p:sldId id="288" r:id="rId10"/>
    <p:sldId id="289" r:id="rId11"/>
    <p:sldId id="290" r:id="rId12"/>
    <p:sldId id="291" r:id="rId13"/>
    <p:sldId id="293" r:id="rId14"/>
    <p:sldId id="294" r:id="rId15"/>
    <p:sldId id="295" r:id="rId16"/>
    <p:sldId id="268"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Montserrat Black" panose="00000A00000000000000" pitchFamily="2" charset="0"/>
      <p:bold r:id="rId27"/>
      <p:boldItalic r:id="rId28"/>
    </p:embeddedFont>
    <p:embeddedFont>
      <p:font typeface="Montserrat ExtraBold" panose="00000900000000000000" pitchFamily="2" charset="0"/>
      <p:bold r:id="rId29"/>
      <p:boldItalic r:id="rId30"/>
    </p:embeddedFont>
    <p:embeddedFont>
      <p:font typeface="Montserrat Medium" panose="00000600000000000000" pitchFamily="2"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tTV" initials="D" lastIdx="0" clrIdx="0">
    <p:extLst>
      <p:ext uri="{19B8F6BF-5375-455C-9EA6-DF929625EA0E}">
        <p15:presenceInfo xmlns:p15="http://schemas.microsoft.com/office/powerpoint/2012/main" userId="DatT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A9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DCBB92-8213-4290-9ED4-71E44F57E4A8}">
  <a:tblStyle styleId="{CCDCBB92-8213-4290-9ED4-71E44F57E4A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7700" autoAdjust="0"/>
  </p:normalViewPr>
  <p:slideViewPr>
    <p:cSldViewPr snapToGrid="0">
      <p:cViewPr varScale="1">
        <p:scale>
          <a:sx n="52" d="100"/>
          <a:sy n="52" d="100"/>
        </p:scale>
        <p:origin x="28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Hooks là một bổ sung mới trong React 16.8.</a:t>
            </a: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Hooks là những hàm cho phép bạn </a:t>
            </a:r>
            <a:r>
              <a:rPr lang="en-US" altLang="ja-JP" sz="1200" b="0" i="0" u="none" strike="noStrike" cap="none" dirty="0" err="1">
                <a:solidFill>
                  <a:schemeClr val="dk1"/>
                </a:solidFill>
                <a:effectLst/>
                <a:latin typeface="Calibri"/>
                <a:ea typeface="Calibri"/>
                <a:cs typeface="Calibri"/>
                <a:sym typeface="Calibri"/>
              </a:rPr>
              <a:t>sử</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dụng</a:t>
            </a:r>
            <a:r>
              <a:rPr lang="en-US" altLang="ja-JP" sz="1200" b="0" i="0" u="none" strike="noStrike" cap="none" dirty="0">
                <a:solidFill>
                  <a:schemeClr val="dk1"/>
                </a:solidFill>
                <a:effectLst/>
                <a:latin typeface="Calibri"/>
                <a:ea typeface="Calibri"/>
                <a:cs typeface="Calibri"/>
                <a:sym typeface="Calibri"/>
              </a:rPr>
              <a:t> state </a:t>
            </a:r>
            <a:r>
              <a:rPr lang="en-US" altLang="ja-JP" sz="1200" b="0" i="0" u="none" strike="noStrike" cap="none" dirty="0" err="1">
                <a:solidFill>
                  <a:schemeClr val="dk1"/>
                </a:solidFill>
                <a:effectLst/>
                <a:latin typeface="Calibri"/>
                <a:ea typeface="Calibri"/>
                <a:cs typeface="Calibri"/>
                <a:sym typeface="Calibri"/>
              </a:rPr>
              <a:t>và</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những</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tính</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năng</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khác</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của</a:t>
            </a:r>
            <a:r>
              <a:rPr lang="en-US" altLang="ja-JP" sz="1200" b="0" i="0" u="none" strike="noStrike" cap="none" dirty="0">
                <a:solidFill>
                  <a:schemeClr val="dk1"/>
                </a:solidFill>
                <a:effectLst/>
                <a:latin typeface="Calibri"/>
                <a:ea typeface="Calibri"/>
                <a:cs typeface="Calibri"/>
                <a:sym typeface="Calibri"/>
              </a:rPr>
              <a:t> React </a:t>
            </a:r>
            <a:r>
              <a:rPr lang="en-US" altLang="ja-JP" sz="1200" b="0" i="0" u="none" strike="noStrike" cap="none" dirty="0" err="1">
                <a:solidFill>
                  <a:schemeClr val="dk1"/>
                </a:solidFill>
                <a:effectLst/>
                <a:latin typeface="Calibri"/>
                <a:ea typeface="Calibri"/>
                <a:cs typeface="Calibri"/>
                <a:sym typeface="Calibri"/>
              </a:rPr>
              <a:t>mà</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không</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cần</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phải</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dùng</a:t>
            </a:r>
            <a:r>
              <a:rPr lang="en-US"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err="1">
                <a:solidFill>
                  <a:schemeClr val="dk1"/>
                </a:solidFill>
                <a:effectLst/>
                <a:latin typeface="Calibri"/>
                <a:ea typeface="Calibri"/>
                <a:cs typeface="Calibri"/>
                <a:sym typeface="Calibri"/>
              </a:rPr>
              <a:t>tới</a:t>
            </a:r>
            <a:r>
              <a:rPr lang="en-US" altLang="ja-JP" sz="1200" b="0" i="0" u="none" strike="noStrike" cap="none" dirty="0">
                <a:solidFill>
                  <a:schemeClr val="dk1"/>
                </a:solidFill>
                <a:effectLst/>
                <a:latin typeface="Calibri"/>
                <a:ea typeface="Calibri"/>
                <a:cs typeface="Calibri"/>
                <a:sym typeface="Calibri"/>
              </a:rPr>
              <a:t> class</a:t>
            </a:r>
            <a:endParaRPr lang="vi-VN"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lang="vi-VN"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Lợi ích:</a:t>
            </a: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 Làm cho các component trở nên gọn nhẹ hơn</a:t>
            </a: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 Giảm đáng kể số lượng code, dễ tiếp cận</a:t>
            </a: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 Cho phép chúng ta sử dụng state ngay trong function component</a:t>
            </a:r>
          </a:p>
          <a:p>
            <a:pPr marL="0" lvl="0" indent="0" algn="l" rtl="0">
              <a:spcBef>
                <a:spcPts val="0"/>
              </a:spcBef>
              <a:spcAft>
                <a:spcPts val="0"/>
              </a:spcAft>
              <a:buNone/>
            </a:pPr>
            <a:endParaRPr lang="vi-VN"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Một số lưu ý khi làm việc với hook</a:t>
            </a: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 Trong cùng một component, bạn có thể sử dụng bao nhiêu useState và useEffect tùy ý nhưng các hook này phải gọi ở trên cùng của function, không được nằm trong vòng lặp, khu vực điều kiện, hay các function con</a:t>
            </a: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 Nó chỉ sử dụng trong functional component</a:t>
            </a: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994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b="0" i="0" dirty="0">
                <a:solidFill>
                  <a:srgbClr val="24292F"/>
                </a:solidFill>
                <a:effectLst/>
                <a:latin typeface="Open Sans" panose="020B0606030504020204" pitchFamily="34" charset="0"/>
              </a:rPr>
              <a:t>Mỗi khi state được cập nhật thì Component sẽ </a:t>
            </a:r>
            <a:r>
              <a:rPr lang="vi-VN" b="1" i="0" dirty="0">
                <a:solidFill>
                  <a:srgbClr val="24292F"/>
                </a:solidFill>
                <a:effectLst/>
                <a:latin typeface="Open Sans" panose="020B0606030504020204" pitchFamily="34" charset="0"/>
              </a:rPr>
              <a:t>re-render</a:t>
            </a:r>
            <a:endParaRPr lang="en-US" b="1" i="0" dirty="0">
              <a:solidFill>
                <a:srgbClr val="24292F"/>
              </a:solidFill>
              <a:effectLst/>
              <a:latin typeface="Open Sans" panose="020B0606030504020204" pitchFamily="34" charset="0"/>
            </a:endParaRPr>
          </a:p>
          <a:p>
            <a:pPr marL="0" lvl="0" indent="0" algn="l" rtl="0">
              <a:spcBef>
                <a:spcPts val="0"/>
              </a:spcBef>
              <a:spcAft>
                <a:spcPts val="0"/>
              </a:spcAft>
              <a:buNone/>
            </a:pPr>
            <a:r>
              <a:rPr lang="vi-VN" b="0" i="0" dirty="0">
                <a:solidFill>
                  <a:srgbClr val="24292F"/>
                </a:solidFill>
                <a:effectLst/>
                <a:latin typeface="Open Sans" panose="020B0606030504020204" pitchFamily="34" charset="0"/>
              </a:rPr>
              <a:t>Cần chú ý là không được thay đổi trực tiếp biến state (immutable) mà phải cập nhật thông qua hàm </a:t>
            </a:r>
            <a:r>
              <a:rPr lang="en-US" b="0" i="0" dirty="0" err="1">
                <a:solidFill>
                  <a:srgbClr val="24292F"/>
                </a:solidFill>
                <a:effectLst/>
                <a:latin typeface="Open Sans" panose="020B0606030504020204" pitchFamily="34" charset="0"/>
              </a:rPr>
              <a:t>setS</a:t>
            </a:r>
            <a:r>
              <a:rPr lang="vi-VN" b="0" i="0" dirty="0">
                <a:solidFill>
                  <a:srgbClr val="24292F"/>
                </a:solidFill>
                <a:effectLst/>
                <a:latin typeface="Open Sans" panose="020B0606030504020204" pitchFamily="34" charset="0"/>
              </a:rPr>
              <a:t>tate</a:t>
            </a:r>
            <a:endParaRPr lang="vi-VN" altLang="ja-JP" sz="1200" b="0" i="0" u="none" strike="noStrike" cap="none" dirty="0">
              <a:solidFill>
                <a:schemeClr val="dk1"/>
              </a:solidFill>
              <a:effectLst/>
              <a:latin typeface="Calibri"/>
              <a:ea typeface="Calibri"/>
              <a:cs typeface="Calibri"/>
              <a:sym typeface="Calibri"/>
            </a:endParaRP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871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Bạn có thể sử dụng useEffect để quản lý vòng đời component trong functional component thay thế cho lifecylce:</a:t>
            </a: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 componentDidMount</a:t>
            </a: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 componentDidUpdate</a:t>
            </a:r>
          </a:p>
          <a:p>
            <a:pPr marL="171450" lvl="0" indent="-171450" algn="l" rtl="0">
              <a:spcBef>
                <a:spcPts val="0"/>
              </a:spcBef>
              <a:spcAft>
                <a:spcPts val="0"/>
              </a:spcAft>
              <a:buFontTx/>
              <a:buChar char="-"/>
            </a:pPr>
            <a:r>
              <a:rPr lang="vi-VN" altLang="ja-JP" sz="1200" b="0" i="0" u="none" strike="noStrike" cap="none" dirty="0">
                <a:solidFill>
                  <a:schemeClr val="dk1"/>
                </a:solidFill>
                <a:effectLst/>
                <a:latin typeface="Calibri"/>
                <a:ea typeface="Calibri"/>
                <a:cs typeface="Calibri"/>
                <a:sym typeface="Calibri"/>
              </a:rPr>
              <a:t>componentWillUnmount</a:t>
            </a:r>
            <a:endParaRPr lang="en-US"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FontTx/>
              <a:buNone/>
            </a:pPr>
            <a:endParaRPr lang="en-US"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FontTx/>
              <a:buNone/>
            </a:pPr>
            <a:r>
              <a:rPr lang="vi-VN" b="0" i="0" dirty="0">
                <a:solidFill>
                  <a:srgbClr val="1B1B1B"/>
                </a:solidFill>
                <a:effectLst/>
                <a:latin typeface="Open Sans" panose="020B0606030504020204" pitchFamily="34" charset="0"/>
              </a:rPr>
              <a:t>useEffect về cơ bản nó là 1 cái function . Đầu tiên là nó nhận 1 cái callback và thứ 2 là nhận danh sách dependencies</a:t>
            </a:r>
            <a:endParaRPr lang="en-US"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FontTx/>
              <a:buNone/>
            </a:pPr>
            <a:endParaRPr lang="en-US"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FontTx/>
              <a:buNone/>
            </a:pPr>
            <a:r>
              <a:rPr lang="en-US" b="0" i="0" dirty="0" err="1">
                <a:solidFill>
                  <a:srgbClr val="000000"/>
                </a:solidFill>
                <a:effectLst/>
                <a:latin typeface="-apple-system"/>
              </a:rPr>
              <a:t>Có</a:t>
            </a:r>
            <a:r>
              <a:rPr lang="en-US" b="0" i="0" dirty="0">
                <a:solidFill>
                  <a:srgbClr val="000000"/>
                </a:solidFill>
                <a:effectLst/>
                <a:latin typeface="-apple-system"/>
              </a:rPr>
              <a:t> 2 </a:t>
            </a:r>
            <a:r>
              <a:rPr lang="en-US" b="0" i="0" dirty="0" err="1">
                <a:solidFill>
                  <a:srgbClr val="000000"/>
                </a:solidFill>
                <a:effectLst/>
                <a:latin typeface="-apple-system"/>
              </a:rPr>
              <a:t>loại</a:t>
            </a:r>
            <a:r>
              <a:rPr lang="en-US" b="0" i="0" dirty="0">
                <a:solidFill>
                  <a:srgbClr val="000000"/>
                </a:solidFill>
                <a:effectLst/>
                <a:latin typeface="-apple-system"/>
              </a:rPr>
              <a:t> side effect </a:t>
            </a:r>
            <a:r>
              <a:rPr lang="en-US" b="0" i="0" dirty="0" err="1">
                <a:solidFill>
                  <a:srgbClr val="000000"/>
                </a:solidFill>
                <a:effectLst/>
                <a:latin typeface="-apple-system"/>
              </a:rPr>
              <a:t>phổ</a:t>
            </a:r>
            <a:r>
              <a:rPr lang="en-US" b="0" i="0" dirty="0">
                <a:solidFill>
                  <a:srgbClr val="000000"/>
                </a:solidFill>
                <a:effectLst/>
                <a:latin typeface="-apple-system"/>
              </a:rPr>
              <a:t> </a:t>
            </a:r>
            <a:r>
              <a:rPr lang="en-US" b="0" i="0" dirty="0" err="1">
                <a:solidFill>
                  <a:srgbClr val="000000"/>
                </a:solidFill>
                <a:effectLst/>
                <a:latin typeface="-apple-system"/>
              </a:rPr>
              <a:t>biến</a:t>
            </a:r>
            <a:r>
              <a:rPr lang="en-US" b="0" i="0" dirty="0">
                <a:solidFill>
                  <a:srgbClr val="000000"/>
                </a:solidFill>
                <a:effectLst/>
                <a:latin typeface="-apple-system"/>
              </a:rPr>
              <a:t> </a:t>
            </a:r>
            <a:r>
              <a:rPr lang="en-US" b="0" i="0" dirty="0" err="1">
                <a:solidFill>
                  <a:srgbClr val="000000"/>
                </a:solidFill>
                <a:effectLst/>
                <a:latin typeface="-apple-system"/>
              </a:rPr>
              <a:t>trong</a:t>
            </a:r>
            <a:r>
              <a:rPr lang="en-US" b="0" i="0" dirty="0">
                <a:solidFill>
                  <a:srgbClr val="000000"/>
                </a:solidFill>
                <a:effectLst/>
                <a:latin typeface="-apple-system"/>
              </a:rPr>
              <a:t> React component:</a:t>
            </a:r>
          </a:p>
          <a:p>
            <a:pPr marL="171450" lvl="0" indent="-171450" algn="l" rtl="0">
              <a:spcBef>
                <a:spcPts val="0"/>
              </a:spcBef>
              <a:spcAft>
                <a:spcPts val="0"/>
              </a:spcAft>
              <a:buFont typeface="Arial" panose="020B0604020202020204" pitchFamily="34" charset="0"/>
              <a:buChar char="•"/>
            </a:pPr>
            <a:r>
              <a:rPr lang="vi-VN" b="0" i="0" dirty="0">
                <a:solidFill>
                  <a:srgbClr val="000000"/>
                </a:solidFill>
                <a:effectLst/>
                <a:latin typeface="-apple-system"/>
              </a:rPr>
              <a:t>Effect không cần cleanup : Gọi API , tương tác với DOM</a:t>
            </a:r>
          </a:p>
          <a:p>
            <a:pPr marL="171450" lvl="0" indent="-171450" algn="l" rtl="0">
              <a:spcBef>
                <a:spcPts val="0"/>
              </a:spcBef>
              <a:spcAft>
                <a:spcPts val="0"/>
              </a:spcAft>
              <a:buFont typeface="Arial" panose="020B0604020202020204" pitchFamily="34" charset="0"/>
              <a:buChar char="•"/>
            </a:pPr>
            <a:r>
              <a:rPr lang="vi-VN" b="0" i="0" dirty="0">
                <a:solidFill>
                  <a:srgbClr val="000000"/>
                </a:solidFill>
                <a:effectLst/>
                <a:latin typeface="-apple-system"/>
              </a:rPr>
              <a:t>Effect cần cleanup : subscriptions, setTimeOut, setInterval</a:t>
            </a:r>
            <a:endParaRPr lang="en-US" b="0" i="0" dirty="0">
              <a:solidFill>
                <a:srgbClr val="000000"/>
              </a:solidFill>
              <a:effectLst/>
              <a:latin typeface="-apple-system"/>
            </a:endParaRPr>
          </a:p>
          <a:p>
            <a:pPr marL="0" lvl="0" indent="0" algn="l" rtl="0">
              <a:spcBef>
                <a:spcPts val="0"/>
              </a:spcBef>
              <a:spcAft>
                <a:spcPts val="0"/>
              </a:spcAft>
              <a:buFont typeface="Arial" panose="020B0604020202020204" pitchFamily="34" charset="0"/>
              <a:buNone/>
            </a:pPr>
            <a:r>
              <a:rPr lang="vi-VN" b="0" i="0" dirty="0">
                <a:solidFill>
                  <a:srgbClr val="1B1B1B"/>
                </a:solidFill>
                <a:effectLst/>
                <a:latin typeface="Open Sans" panose="020B0606030504020204" pitchFamily="34" charset="0"/>
              </a:rPr>
              <a:t>Ví dụ như setInterval , khi thao tác với nó thì nó cứ chạy và chạy cho đến khi nó bị UnMount và nó sẽ xảy ra lỗi (memory leak) . Nên nó được đưa vào danh sách cần cleanup .</a:t>
            </a:r>
            <a:endParaRPr lang="en-US" b="0" i="0" dirty="0">
              <a:solidFill>
                <a:srgbClr val="000000"/>
              </a:solidFill>
              <a:effectLst/>
              <a:latin typeface="-apple-system"/>
            </a:endParaRPr>
          </a:p>
          <a:p>
            <a:pPr marL="0" lvl="0" indent="0" algn="l" rtl="0">
              <a:spcBef>
                <a:spcPts val="0"/>
              </a:spcBef>
              <a:spcAft>
                <a:spcPts val="0"/>
              </a:spcAft>
              <a:buFontTx/>
              <a:buNone/>
            </a:pPr>
            <a:endParaRPr lang="en-US" sz="1200" b="0" i="0" u="none" strike="noStrike" cap="none" dirty="0">
              <a:solidFill>
                <a:srgbClr val="000000"/>
              </a:solidFill>
              <a:effectLst/>
              <a:latin typeface="-apple-system"/>
              <a:cs typeface="Calibri"/>
              <a:sym typeface="Calibri"/>
            </a:endParaRPr>
          </a:p>
          <a:p>
            <a:pPr marL="0" lvl="0" indent="0" algn="l" rtl="0">
              <a:spcBef>
                <a:spcPts val="0"/>
              </a:spcBef>
              <a:spcAft>
                <a:spcPts val="0"/>
              </a:spcAft>
              <a:buFontTx/>
              <a:buNone/>
            </a:pPr>
            <a:r>
              <a:rPr lang="en-US" sz="1200" b="0" i="0" u="none" strike="noStrike" cap="none" dirty="0">
                <a:solidFill>
                  <a:schemeClr val="dk1"/>
                </a:solidFill>
                <a:effectLst/>
                <a:latin typeface="Calibri"/>
                <a:cs typeface="Calibri"/>
                <a:sym typeface="Calibri"/>
              </a:rPr>
              <a:t>(</a:t>
            </a:r>
            <a:r>
              <a:rPr lang="vi-VN" sz="1200" b="0" i="0" u="none" strike="noStrike" cap="none" dirty="0">
                <a:solidFill>
                  <a:schemeClr val="dk1"/>
                </a:solidFill>
                <a:effectLst/>
                <a:latin typeface="Calibri"/>
                <a:cs typeface="Calibri"/>
                <a:sym typeface="Calibri"/>
              </a:rPr>
              <a:t>Side effect hiểu nôm na là những thứ tác động và nó chạy phía bên ngoài component của mình.</a:t>
            </a:r>
          </a:p>
          <a:p>
            <a:pPr marL="171450" lvl="0" indent="-171450" algn="l" rtl="0">
              <a:spcBef>
                <a:spcPts val="0"/>
              </a:spcBef>
              <a:spcAft>
                <a:spcPts val="0"/>
              </a:spcAft>
              <a:buFont typeface="Arial" panose="020B0604020202020204" pitchFamily="34" charset="0"/>
              <a:buChar char="•"/>
            </a:pPr>
            <a:r>
              <a:rPr lang="vi-VN" sz="1200" b="0" i="0" u="none" strike="noStrike" cap="none" dirty="0">
                <a:solidFill>
                  <a:schemeClr val="dk1"/>
                </a:solidFill>
                <a:effectLst/>
                <a:latin typeface="Calibri"/>
                <a:cs typeface="Calibri"/>
                <a:sym typeface="Calibri"/>
              </a:rPr>
              <a:t>Gọi API lấy dử liệu</a:t>
            </a:r>
          </a:p>
          <a:p>
            <a:pPr marL="171450" lvl="0" indent="-171450" algn="l" rtl="0">
              <a:spcBef>
                <a:spcPts val="0"/>
              </a:spcBef>
              <a:spcAft>
                <a:spcPts val="0"/>
              </a:spcAft>
              <a:buFont typeface="Arial" panose="020B0604020202020204" pitchFamily="34" charset="0"/>
              <a:buChar char="•"/>
            </a:pPr>
            <a:r>
              <a:rPr lang="vi-VN" sz="1200" b="0" i="0" u="none" strike="noStrike" cap="none" dirty="0">
                <a:solidFill>
                  <a:schemeClr val="dk1"/>
                </a:solidFill>
                <a:effectLst/>
                <a:latin typeface="Calibri"/>
                <a:cs typeface="Calibri"/>
                <a:sym typeface="Calibri"/>
              </a:rPr>
              <a:t>Tương tác với DOM</a:t>
            </a:r>
          </a:p>
          <a:p>
            <a:pPr marL="171450" lvl="0" indent="-171450" algn="l" rtl="0">
              <a:spcBef>
                <a:spcPts val="0"/>
              </a:spcBef>
              <a:spcAft>
                <a:spcPts val="0"/>
              </a:spcAft>
              <a:buFont typeface="Arial" panose="020B0604020202020204" pitchFamily="34" charset="0"/>
              <a:buChar char="•"/>
            </a:pPr>
            <a:r>
              <a:rPr lang="vi-VN" sz="1200" b="0" i="0" u="none" strike="noStrike" cap="none" dirty="0">
                <a:solidFill>
                  <a:schemeClr val="dk1"/>
                </a:solidFill>
                <a:effectLst/>
                <a:latin typeface="Calibri"/>
                <a:cs typeface="Calibri"/>
                <a:sym typeface="Calibri"/>
              </a:rPr>
              <a:t>Subscriptions</a:t>
            </a:r>
          </a:p>
          <a:p>
            <a:pPr marL="171450" lvl="0" indent="-171450" algn="l" rtl="0">
              <a:spcBef>
                <a:spcPts val="0"/>
              </a:spcBef>
              <a:spcAft>
                <a:spcPts val="0"/>
              </a:spcAft>
              <a:buFont typeface="Arial" panose="020B0604020202020204" pitchFamily="34" charset="0"/>
              <a:buChar char="•"/>
            </a:pPr>
            <a:r>
              <a:rPr lang="vi-VN" sz="1200" b="0" i="0" u="none" strike="noStrike" cap="none" dirty="0">
                <a:solidFill>
                  <a:schemeClr val="dk1"/>
                </a:solidFill>
                <a:effectLst/>
                <a:latin typeface="Calibri"/>
                <a:cs typeface="Calibri"/>
                <a:sym typeface="Calibri"/>
              </a:rPr>
              <a:t>setTimeOut, setInterval</a:t>
            </a:r>
            <a:r>
              <a:rPr lang="en-US" sz="1200" b="0" i="0" u="none" strike="noStrike" cap="none" dirty="0">
                <a:solidFill>
                  <a:schemeClr val="dk1"/>
                </a:solidFill>
                <a:effectLst/>
                <a:latin typeface="Calibri"/>
                <a:cs typeface="Calibri"/>
                <a:sym typeface="Calibri"/>
              </a:rPr>
              <a:t>)</a:t>
            </a: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8679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861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b="1" i="0" dirty="0">
                <a:solidFill>
                  <a:srgbClr val="222222"/>
                </a:solidFill>
                <a:effectLst/>
                <a:latin typeface="Verdana" panose="020B0604030504040204" pitchFamily="34" charset="0"/>
              </a:rPr>
              <a:t>Redux</a:t>
            </a:r>
            <a:r>
              <a:rPr lang="vi-VN" b="0" i="0" dirty="0">
                <a:solidFill>
                  <a:srgbClr val="222222"/>
                </a:solidFill>
                <a:effectLst/>
                <a:latin typeface="Verdana" panose="020B0604030504040204" pitchFamily="34" charset="0"/>
              </a:rPr>
              <a:t> là một </a:t>
            </a:r>
            <a:r>
              <a:rPr lang="vi-VN" dirty="0">
                <a:effectLst/>
              </a:rPr>
              <a:t>predictable state management tool</a:t>
            </a:r>
            <a:r>
              <a:rPr lang="vi-VN" b="0" i="0" dirty="0">
                <a:solidFill>
                  <a:srgbClr val="222222"/>
                </a:solidFill>
                <a:effectLst/>
                <a:latin typeface="Verdana" panose="020B0604030504040204" pitchFamily="34" charset="0"/>
              </a:rPr>
              <a:t> cho các ứng dụng Javascript. Nó giúp bạn viết các ứng dụng hoạt động một cách nhất quán, chạy trong các môi trường khác nhau (client, server, and native) và dễ dàng để test</a:t>
            </a:r>
            <a:endParaRPr lang="en-US" b="0" i="0" dirty="0">
              <a:solidFill>
                <a:srgbClr val="222222"/>
              </a:solidFill>
              <a:effectLst/>
              <a:latin typeface="Verdana" panose="020B0604030504040204" pitchFamily="34" charset="0"/>
            </a:endParaRPr>
          </a:p>
          <a:p>
            <a:pPr marL="0" lvl="0" indent="0" algn="l" rtl="0">
              <a:spcBef>
                <a:spcPts val="0"/>
              </a:spcBef>
              <a:spcAft>
                <a:spcPts val="0"/>
              </a:spcAft>
              <a:buNone/>
            </a:pPr>
            <a:endParaRPr lang="en-US" sz="1200" b="0" i="0" u="none" strike="noStrike" cap="none" dirty="0">
              <a:solidFill>
                <a:srgbClr val="222222"/>
              </a:solidFill>
              <a:effectLst/>
              <a:latin typeface="Verdana" panose="020B0604030504040204" pitchFamily="34" charset="0"/>
              <a:cs typeface="Calibri"/>
              <a:sym typeface="Calibri"/>
            </a:endParaRPr>
          </a:p>
          <a:p>
            <a:pPr marL="0" lvl="0" indent="0" algn="l" rtl="0">
              <a:spcBef>
                <a:spcPts val="0"/>
              </a:spcBef>
              <a:spcAft>
                <a:spcPts val="0"/>
              </a:spcAft>
              <a:buNone/>
            </a:pPr>
            <a:r>
              <a:rPr lang="en-US" sz="1200" b="0" i="0" u="none" strike="noStrike" cap="none" dirty="0" err="1">
                <a:solidFill>
                  <a:srgbClr val="222222"/>
                </a:solidFill>
                <a:effectLst/>
                <a:latin typeface="Verdana" panose="020B0604030504040204" pitchFamily="34" charset="0"/>
                <a:cs typeface="Calibri"/>
                <a:sym typeface="Calibri"/>
              </a:rPr>
              <a:t>Cách</a:t>
            </a:r>
            <a:r>
              <a:rPr lang="en-US" sz="1200" b="0" i="0" u="none" strike="noStrike" cap="none" dirty="0">
                <a:solidFill>
                  <a:srgbClr val="222222"/>
                </a:solidFill>
                <a:effectLst/>
                <a:latin typeface="Verdana" panose="020B0604030504040204" pitchFamily="34" charset="0"/>
                <a:cs typeface="Calibri"/>
                <a:sym typeface="Calibri"/>
              </a:rPr>
              <a:t> Redux </a:t>
            </a:r>
            <a:r>
              <a:rPr lang="en-US" sz="1200" b="0" i="0" u="none" strike="noStrike" cap="none" dirty="0" err="1">
                <a:solidFill>
                  <a:srgbClr val="222222"/>
                </a:solidFill>
                <a:effectLst/>
                <a:latin typeface="Verdana" panose="020B0604030504040204" pitchFamily="34" charset="0"/>
                <a:cs typeface="Calibri"/>
                <a:sym typeface="Calibri"/>
              </a:rPr>
              <a:t>làm</a:t>
            </a:r>
            <a:r>
              <a:rPr lang="en-US" sz="1200" b="0" i="0" u="none" strike="noStrike" cap="none" dirty="0">
                <a:solidFill>
                  <a:srgbClr val="222222"/>
                </a:solidFill>
                <a:effectLst/>
                <a:latin typeface="Verdana" panose="020B0604030504040204" pitchFamily="34" charset="0"/>
                <a:cs typeface="Calibri"/>
                <a:sym typeface="Calibri"/>
              </a:rPr>
              <a:t> </a:t>
            </a:r>
            <a:r>
              <a:rPr lang="en-US" sz="1200" b="0" i="0" u="none" strike="noStrike" cap="none" dirty="0" err="1">
                <a:solidFill>
                  <a:srgbClr val="222222"/>
                </a:solidFill>
                <a:effectLst/>
                <a:latin typeface="Verdana" panose="020B0604030504040204" pitchFamily="34" charset="0"/>
                <a:cs typeface="Calibri"/>
                <a:sym typeface="Calibri"/>
              </a:rPr>
              <a:t>việc</a:t>
            </a:r>
            <a:r>
              <a:rPr lang="en-US" sz="1200" b="0" i="0" u="none" strike="noStrike" cap="none" dirty="0">
                <a:solidFill>
                  <a:srgbClr val="222222"/>
                </a:solidFill>
                <a:effectLst/>
                <a:latin typeface="Verdana" panose="020B0604030504040204" pitchFamily="34" charset="0"/>
                <a:cs typeface="Calibri"/>
                <a:sym typeface="Calibri"/>
              </a:rPr>
              <a:t>: </a:t>
            </a:r>
          </a:p>
          <a:p>
            <a:pPr marL="0" lvl="0" indent="0" algn="l" rtl="0">
              <a:spcBef>
                <a:spcPts val="0"/>
              </a:spcBef>
              <a:spcAft>
                <a:spcPts val="0"/>
              </a:spcAft>
              <a:buNone/>
            </a:pPr>
            <a:r>
              <a:rPr lang="vi-VN" b="0" i="1" dirty="0">
                <a:solidFill>
                  <a:srgbClr val="737F96"/>
                </a:solidFill>
                <a:effectLst/>
                <a:latin typeface="Roboto" panose="02000000000000000000" pitchFamily="2" charset="0"/>
              </a:rPr>
              <a:t>Cái cách mà Redux hoạt động là khá đơn giản. Nó có 1 store lưu trữ toàn bộ state của app. Mỗi component có thể access trực tiếp đến state được lưu trữ thay vì phải send drop down props từ component này đến component khác.</a:t>
            </a:r>
            <a:endParaRPr lang="en-US" b="0" i="1" dirty="0">
              <a:solidFill>
                <a:srgbClr val="737F96"/>
              </a:solidFill>
              <a:effectLst/>
              <a:latin typeface="Roboto" panose="02000000000000000000" pitchFamily="2" charset="0"/>
            </a:endParaRPr>
          </a:p>
          <a:p>
            <a:pPr marL="0" lvl="0" indent="0" algn="l" rtl="0">
              <a:spcBef>
                <a:spcPts val="0"/>
              </a:spcBef>
              <a:spcAft>
                <a:spcPts val="0"/>
              </a:spcAft>
              <a:buNone/>
            </a:pPr>
            <a:endParaRPr lang="en-US" sz="1200" b="0" i="1" u="none" strike="noStrike" cap="none" dirty="0">
              <a:solidFill>
                <a:srgbClr val="737F96"/>
              </a:solidFill>
              <a:effectLst/>
              <a:latin typeface="Roboto" panose="02000000000000000000" pitchFamily="2" charset="0"/>
              <a:cs typeface="Calibri"/>
              <a:sym typeface="Calibri"/>
            </a:endParaRPr>
          </a:p>
          <a:p>
            <a:pPr marL="0" lvl="0" indent="0" algn="l" rtl="0">
              <a:spcBef>
                <a:spcPts val="0"/>
              </a:spcBef>
              <a:spcAft>
                <a:spcPts val="0"/>
              </a:spcAft>
              <a:buNone/>
            </a:pPr>
            <a:r>
              <a:rPr lang="vi-VN" dirty="0">
                <a:effectLst/>
              </a:rPr>
              <a:t>Actions</a:t>
            </a:r>
            <a:r>
              <a:rPr lang="vi-VN" b="0" i="0" dirty="0">
                <a:solidFill>
                  <a:srgbClr val="222222"/>
                </a:solidFill>
                <a:effectLst/>
                <a:latin typeface="Verdana" panose="020B0604030504040204" pitchFamily="34" charset="0"/>
              </a:rPr>
              <a:t> đơn giản là các events. Chúng là cách mà chúng ta send data từ app đến Redux store. Những data này có thể là từ sự tương tác của user vs app, API calls hoặc cũng có thể là từ form submission.</a:t>
            </a:r>
            <a:endParaRPr lang="en-US" sz="1200" b="0" i="1" u="none" strike="noStrike" cap="none" dirty="0">
              <a:solidFill>
                <a:srgbClr val="737F96"/>
              </a:solidFill>
              <a:effectLst/>
              <a:latin typeface="Roboto" panose="02000000000000000000" pitchFamily="2" charset="0"/>
              <a:cs typeface="Calibri"/>
              <a:sym typeface="Calibri"/>
            </a:endParaRPr>
          </a:p>
          <a:p>
            <a:pPr marL="0" lvl="0" indent="0" algn="l" rtl="0">
              <a:spcBef>
                <a:spcPts val="0"/>
              </a:spcBef>
              <a:spcAft>
                <a:spcPts val="0"/>
              </a:spcAft>
              <a:buNone/>
            </a:pPr>
            <a:r>
              <a:rPr lang="vi-VN" dirty="0">
                <a:effectLst/>
              </a:rPr>
              <a:t>Actions</a:t>
            </a:r>
            <a:r>
              <a:rPr lang="vi-VN" b="0" i="1" dirty="0">
                <a:solidFill>
                  <a:srgbClr val="737F96"/>
                </a:solidFill>
                <a:effectLst/>
                <a:latin typeface="Roboto" panose="02000000000000000000" pitchFamily="2" charset="0"/>
              </a:rPr>
              <a:t> được gửi bằng cách sử dụng </a:t>
            </a:r>
            <a:r>
              <a:rPr lang="vi-VN" dirty="0">
                <a:effectLst/>
              </a:rPr>
              <a:t>store.dispatch()</a:t>
            </a:r>
            <a:r>
              <a:rPr lang="vi-VN" b="0" i="1" dirty="0">
                <a:solidFill>
                  <a:srgbClr val="737F96"/>
                </a:solidFill>
                <a:effectLst/>
                <a:latin typeface="Roboto" panose="02000000000000000000" pitchFamily="2" charset="0"/>
              </a:rPr>
              <a:t> method, chúng phải có một type property để biểu lộ loại action để thực hiện. Chúng cũng phải có một payload chứa thông tin. Actions được tạo thông qua một action creator</a:t>
            </a:r>
            <a:endParaRPr lang="en-US" b="0" i="1" dirty="0">
              <a:solidFill>
                <a:srgbClr val="737F96"/>
              </a:solidFill>
              <a:effectLst/>
              <a:latin typeface="Roboto" panose="02000000000000000000" pitchFamily="2" charset="0"/>
            </a:endParaRPr>
          </a:p>
          <a:p>
            <a:pPr marL="0" lvl="0" indent="0" algn="l" rtl="0">
              <a:spcBef>
                <a:spcPts val="0"/>
              </a:spcBef>
              <a:spcAft>
                <a:spcPts val="0"/>
              </a:spcAft>
              <a:buNone/>
            </a:pPr>
            <a:endParaRPr lang="en-US" sz="1200" b="0" i="1" u="none" strike="noStrike" cap="none" dirty="0">
              <a:solidFill>
                <a:srgbClr val="737F96"/>
              </a:solidFill>
              <a:effectLst/>
              <a:latin typeface="Roboto" panose="02000000000000000000" pitchFamily="2" charset="0"/>
              <a:cs typeface="Calibri"/>
              <a:sym typeface="Calibri"/>
            </a:endParaRPr>
          </a:p>
          <a:p>
            <a:pPr marL="0" lvl="0" indent="0" algn="l" rtl="0">
              <a:spcBef>
                <a:spcPts val="0"/>
              </a:spcBef>
              <a:spcAft>
                <a:spcPts val="0"/>
              </a:spcAft>
              <a:buNone/>
            </a:pPr>
            <a:r>
              <a:rPr lang="vi-VN" b="0" i="0" dirty="0">
                <a:solidFill>
                  <a:srgbClr val="222222"/>
                </a:solidFill>
                <a:effectLst/>
                <a:latin typeface="Verdana" panose="020B0604030504040204" pitchFamily="34" charset="0"/>
              </a:rPr>
              <a:t>Reducers là các function nguyên thủy chúng lấy state hiện tại của app, thực hiện một action và trả về một state mới. Những states này được lưu như những objects và chúng định rõ cách state của một ứng dụng thay đổi trong việc phản hồi một action được gửi đến store.</a:t>
            </a:r>
            <a:endParaRPr lang="en-US" b="0" i="0" dirty="0">
              <a:solidFill>
                <a:srgbClr val="222222"/>
              </a:solidFill>
              <a:effectLst/>
              <a:latin typeface="Verdana" panose="020B0604030504040204" pitchFamily="34" charset="0"/>
            </a:endParaRPr>
          </a:p>
          <a:p>
            <a:pPr marL="0" lvl="0" indent="0" algn="l" rtl="0">
              <a:spcBef>
                <a:spcPts val="0"/>
              </a:spcBef>
              <a:spcAft>
                <a:spcPts val="0"/>
              </a:spcAft>
              <a:buNone/>
            </a:pPr>
            <a:endParaRPr lang="en-US" sz="1200" b="0" i="0" u="none" strike="noStrike" cap="none" dirty="0">
              <a:solidFill>
                <a:srgbClr val="222222"/>
              </a:solidFill>
              <a:effectLst/>
              <a:latin typeface="Verdana" panose="020B0604030504040204" pitchFamily="34" charset="0"/>
              <a:cs typeface="Calibri"/>
              <a:sym typeface="Calibri"/>
            </a:endParaRPr>
          </a:p>
          <a:p>
            <a:pPr marL="0" lvl="0" indent="0" algn="l" rtl="0">
              <a:spcBef>
                <a:spcPts val="0"/>
              </a:spcBef>
              <a:spcAft>
                <a:spcPts val="0"/>
              </a:spcAft>
              <a:buNone/>
            </a:pPr>
            <a:r>
              <a:rPr lang="vi-VN" dirty="0">
                <a:effectLst/>
              </a:rPr>
              <a:t>Store</a:t>
            </a:r>
            <a:r>
              <a:rPr lang="vi-VN" b="0" i="0" dirty="0">
                <a:solidFill>
                  <a:srgbClr val="222222"/>
                </a:solidFill>
                <a:effectLst/>
                <a:latin typeface="Verdana" panose="020B0604030504040204" pitchFamily="34" charset="0"/>
              </a:rPr>
              <a:t> lưu </a:t>
            </a:r>
            <a:r>
              <a:rPr lang="en-US" b="0" i="0" dirty="0">
                <a:solidFill>
                  <a:srgbClr val="222222"/>
                </a:solidFill>
                <a:effectLst/>
                <a:latin typeface="Verdana" panose="020B0604030504040204" pitchFamily="34" charset="0"/>
              </a:rPr>
              <a:t>state </a:t>
            </a:r>
            <a:r>
              <a:rPr lang="en-US" b="0" i="0" dirty="0" err="1">
                <a:solidFill>
                  <a:srgbClr val="222222"/>
                </a:solidFill>
                <a:effectLst/>
                <a:latin typeface="Verdana" panose="020B0604030504040204" pitchFamily="34" charset="0"/>
              </a:rPr>
              <a:t>của</a:t>
            </a:r>
            <a:r>
              <a:rPr lang="vi-VN" b="0" i="0" dirty="0">
                <a:solidFill>
                  <a:srgbClr val="222222"/>
                </a:solidFill>
                <a:effectLst/>
                <a:latin typeface="Verdana" panose="020B0604030504040204" pitchFamily="34" charset="0"/>
              </a:rPr>
              <a:t> ứng dụng và nó là duy nhất trong bất kỳ một ứng dụng Redux nào. Bạn có thể access các state được lưu, update state, và đăng ký or hủy đăng ký các listeners thông qua helper methods.</a:t>
            </a:r>
            <a:endParaRPr lang="en-US" sz="1200" b="0" i="0" u="none" strike="noStrike" cap="none" dirty="0">
              <a:solidFill>
                <a:schemeClr val="dk1"/>
              </a:solidFill>
              <a:effectLst/>
              <a:latin typeface="Calibri"/>
              <a:cs typeface="Calibri"/>
              <a:sym typeface="Calibri"/>
            </a:endParaRP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3587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55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285750" indent="-285750">
              <a:lnSpc>
                <a:spcPct val="150000"/>
              </a:lnSpc>
            </a:pPr>
            <a:r>
              <a:rPr lang="vi-VN" altLang="ja-JP" sz="1200" b="1" dirty="0">
                <a:latin typeface="Montserrat" panose="020B0600070205080204" charset="0"/>
              </a:rPr>
              <a:t>JSX</a:t>
            </a:r>
            <a:r>
              <a:rPr lang="vi-VN" altLang="ja-JP" sz="1200" dirty="0">
                <a:latin typeface="Montserrat" panose="020B0600070205080204" charset="0"/>
              </a:rPr>
              <a:t> là viết tắt của JavaScript XML, một cú pháp mở rộng cho phép lập trình viên viết HTML trong React một cách dễ dàng.</a:t>
            </a:r>
            <a:endParaRPr lang="en-US" altLang="ja-JP" sz="1200" dirty="0">
              <a:latin typeface="Montserrat" panose="020B0600070205080204" charset="0"/>
            </a:endParaRPr>
          </a:p>
          <a:p>
            <a:pPr marL="285750" indent="-285750">
              <a:lnSpc>
                <a:spcPct val="150000"/>
              </a:lnSpc>
            </a:pPr>
            <a:r>
              <a:rPr lang="vi-VN" altLang="ja-JP" sz="1200" dirty="0">
                <a:latin typeface="Montserrat" panose="020B0600070205080204" charset="0"/>
              </a:rPr>
              <a:t>React sử dụng JSX để tạo khuôn mẫu thay vì JavaScript thông thường. Bạn không bắt buộc phải sử dụng JSX nhưng phần mở rộng này sẽ giúp bạn viết ứng dụng dễ dàng hơn</a:t>
            </a:r>
            <a:endParaRPr kumimoji="1" lang="ja-JP" altLang="en-US" sz="1200" dirty="0">
              <a:latin typeface="Montserrat" panose="020B0600070205080204"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Một</a:t>
            </a:r>
            <a:r>
              <a:rPr lang="en-US" dirty="0"/>
              <a:t> </a:t>
            </a:r>
            <a:r>
              <a:rPr lang="en-US" dirty="0" err="1"/>
              <a:t>số</a:t>
            </a:r>
            <a:r>
              <a:rPr lang="en-US" dirty="0"/>
              <a:t> </a:t>
            </a:r>
            <a:r>
              <a:rPr lang="en-US" dirty="0" err="1"/>
              <a:t>ưu</a:t>
            </a:r>
            <a:r>
              <a:rPr lang="en-US" dirty="0"/>
              <a:t> </a:t>
            </a:r>
            <a:r>
              <a:rPr lang="en-US" dirty="0" err="1"/>
              <a:t>điểm</a:t>
            </a:r>
            <a:r>
              <a:rPr lang="en-US" dirty="0"/>
              <a:t>:</a:t>
            </a:r>
          </a:p>
          <a:p>
            <a:pPr>
              <a:buFont typeface="Arial" panose="020B0604020202020204" pitchFamily="34" charset="0"/>
              <a:buChar char="•"/>
            </a:pPr>
            <a:r>
              <a:rPr lang="vi-VN" altLang="ja-JP" b="0" dirty="0"/>
              <a:t>Mang lại tốc độ nhanh hơn vì nó thực hiện tối ưu hóa khi biên dịch mã sang JavaScript.</a:t>
            </a:r>
          </a:p>
          <a:p>
            <a:pPr>
              <a:buFont typeface="Arial" panose="020B0604020202020204" pitchFamily="34" charset="0"/>
              <a:buChar char="•"/>
            </a:pPr>
            <a:r>
              <a:rPr lang="vi-VN" altLang="ja-JP" b="0" dirty="0"/>
              <a:t>Hầu hết các lỗi đều có thể được phát hiện ngay trong quá trình biên dịch mã.</a:t>
            </a:r>
          </a:p>
          <a:p>
            <a:pPr marL="0" lvl="0" indent="0" algn="l" rtl="0">
              <a:spcBef>
                <a:spcPts val="0"/>
              </a:spcBef>
              <a:spcAft>
                <a:spcPts val="0"/>
              </a:spcAft>
              <a:buNone/>
            </a:pPr>
            <a:endParaRPr dirty="0"/>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375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285750" indent="-285750">
              <a:lnSpc>
                <a:spcPct val="150000"/>
              </a:lnSpc>
            </a:pPr>
            <a:r>
              <a:rPr lang="vi-VN" altLang="ja-JP" sz="1200" b="1" dirty="0">
                <a:latin typeface="Montserrat" panose="020B0600070205080204" charset="0"/>
              </a:rPr>
              <a:t>Components</a:t>
            </a:r>
            <a:r>
              <a:rPr lang="vi-VN" altLang="ja-JP" sz="1200" dirty="0">
                <a:latin typeface="Montserrat" panose="020B0600070205080204" charset="0"/>
              </a:rPr>
              <a:t> là những thành phần giao diện (UI) được định nghĩa độc lập, có thể tái sử </a:t>
            </a:r>
            <a:r>
              <a:rPr lang="en-US" altLang="ja-JP" sz="1200" dirty="0">
                <a:latin typeface="Montserrat" panose="020B0600070205080204" charset="0"/>
              </a:rPr>
              <a:t>d</a:t>
            </a:r>
            <a:r>
              <a:rPr lang="vi-VN" altLang="ja-JP" sz="1200" dirty="0">
                <a:latin typeface="Montserrat" panose="020B0600070205080204" charset="0"/>
              </a:rPr>
              <a:t>ụng và hoàn toàn tách biệt nhau.</a:t>
            </a:r>
            <a:endParaRPr lang="en-US" altLang="ja-JP" sz="1200" dirty="0">
              <a:latin typeface="Montserrat" panose="020B0600070205080204" charset="0"/>
            </a:endParaRPr>
          </a:p>
          <a:p>
            <a:pPr marL="285750" indent="-285750">
              <a:lnSpc>
                <a:spcPct val="150000"/>
              </a:lnSpc>
            </a:pPr>
            <a:endParaRPr lang="en-US" altLang="ja-JP" sz="1200" dirty="0">
              <a:latin typeface="Montserrat" panose="020B0600070205080204" charset="0"/>
            </a:endParaRPr>
          </a:p>
          <a:p>
            <a:pPr marL="285750" indent="-285750">
              <a:lnSpc>
                <a:spcPct val="150000"/>
              </a:lnSpc>
            </a:pPr>
            <a:r>
              <a:rPr lang="vi-VN" altLang="ja-JP" sz="1200" dirty="0">
                <a:latin typeface="Montserrat" panose="020B0600070205080204" charset="0"/>
              </a:rPr>
              <a:t>Chúng ta có thể hiểu component là một hàm trong javascript. Chúng nhận bất kỳ đầu vào nào (hay còn gọi là “props“) và trả về các React elements thể hiện những gì được hiển thị trên trình duyệt.</a:t>
            </a:r>
            <a:endParaRPr lang="en-US" altLang="ja-JP" sz="1200" dirty="0">
              <a:latin typeface="Montserrat" panose="020B0600070205080204" charset="0"/>
            </a:endParaRPr>
          </a:p>
          <a:p>
            <a:pPr marL="285750" indent="-285750">
              <a:lnSpc>
                <a:spcPct val="150000"/>
              </a:lnSpc>
            </a:pPr>
            <a:endParaRPr lang="en-US" altLang="ja-JP" sz="1200" dirty="0">
              <a:latin typeface="Montserrat" panose="020B0600070205080204" charset="0"/>
            </a:endParaRPr>
          </a:p>
          <a:p>
            <a:pPr marL="285750" indent="-285750">
              <a:lnSpc>
                <a:spcPct val="150000"/>
              </a:lnSpc>
            </a:pPr>
            <a:r>
              <a:rPr lang="en-US" altLang="ja-JP" sz="1200" dirty="0">
                <a:latin typeface="Montserrat" panose="020B0600070205080204" charset="0"/>
              </a:rPr>
              <a:t>1 Component </a:t>
            </a:r>
            <a:r>
              <a:rPr lang="en-US" altLang="ja-JP" sz="1200" dirty="0" err="1">
                <a:latin typeface="Montserrat" panose="020B0600070205080204" charset="0"/>
              </a:rPr>
              <a:t>có</a:t>
            </a:r>
            <a:r>
              <a:rPr lang="en-US" altLang="ja-JP" sz="1200" dirty="0">
                <a:latin typeface="Montserrat" panose="020B0600070205080204" charset="0"/>
              </a:rPr>
              <a:t> </a:t>
            </a:r>
            <a:r>
              <a:rPr lang="en-US" altLang="ja-JP" sz="1200" dirty="0" err="1">
                <a:latin typeface="Montserrat" panose="020B0600070205080204" charset="0"/>
              </a:rPr>
              <a:t>thể</a:t>
            </a:r>
            <a:r>
              <a:rPr lang="en-US" altLang="ja-JP" sz="1200" dirty="0">
                <a:latin typeface="Montserrat" panose="020B0600070205080204" charset="0"/>
              </a:rPr>
              <a:t> </a:t>
            </a:r>
            <a:r>
              <a:rPr lang="en-US" altLang="ja-JP" sz="1200" dirty="0" err="1">
                <a:latin typeface="Montserrat" panose="020B0600070205080204" charset="0"/>
              </a:rPr>
              <a:t>chứa</a:t>
            </a:r>
            <a:r>
              <a:rPr lang="en-US" altLang="ja-JP" sz="1200" dirty="0">
                <a:latin typeface="Montserrat" panose="020B0600070205080204" charset="0"/>
              </a:rPr>
              <a:t> 1 </a:t>
            </a:r>
            <a:r>
              <a:rPr lang="en-US" altLang="ja-JP" sz="1200" dirty="0" err="1">
                <a:latin typeface="Montserrat" panose="020B0600070205080204" charset="0"/>
              </a:rPr>
              <a:t>hoặc</a:t>
            </a:r>
            <a:r>
              <a:rPr lang="en-US" altLang="ja-JP" sz="1200" dirty="0">
                <a:latin typeface="Montserrat" panose="020B0600070205080204" charset="0"/>
              </a:rPr>
              <a:t> </a:t>
            </a:r>
            <a:r>
              <a:rPr lang="en-US" altLang="ja-JP" sz="1200" dirty="0" err="1">
                <a:latin typeface="Montserrat" panose="020B0600070205080204" charset="0"/>
              </a:rPr>
              <a:t>nhiều</a:t>
            </a:r>
            <a:r>
              <a:rPr lang="en-US" altLang="ja-JP" sz="1200" dirty="0">
                <a:latin typeface="Montserrat" panose="020B0600070205080204" charset="0"/>
              </a:rPr>
              <a:t> component </a:t>
            </a:r>
            <a:r>
              <a:rPr lang="en-US" altLang="ja-JP" sz="1200" dirty="0" err="1">
                <a:latin typeface="Montserrat" panose="020B0600070205080204" charset="0"/>
              </a:rPr>
              <a:t>khác</a:t>
            </a:r>
            <a:endParaRPr lang="ja-JP" altLang="en-US" sz="1200" dirty="0">
              <a:latin typeface="Montserrat" panose="020B0600070205080204" charset="0"/>
            </a:endParaRPr>
          </a:p>
          <a:p>
            <a:pPr marL="0" lvl="0" indent="0" algn="l" rtl="0">
              <a:spcBef>
                <a:spcPts val="0"/>
              </a:spcBef>
              <a:spcAft>
                <a:spcPts val="0"/>
              </a:spcAft>
              <a:buNone/>
            </a:pPr>
            <a:endParaRPr dirty="0"/>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088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38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Props:</a:t>
            </a:r>
          </a:p>
          <a:p>
            <a:pPr marL="0" lvl="0" indent="0" algn="l" rtl="0">
              <a:spcBef>
                <a:spcPts val="0"/>
              </a:spcBef>
              <a:spcAft>
                <a:spcPts val="0"/>
              </a:spcAft>
              <a:buNone/>
            </a:pPr>
            <a:r>
              <a:rPr lang="vi-VN" b="0" i="0" dirty="0">
                <a:solidFill>
                  <a:srgbClr val="1B1B1B"/>
                </a:solidFill>
                <a:effectLst/>
                <a:latin typeface="Open Sans" panose="020B0606030504020204" pitchFamily="34" charset="0"/>
              </a:rPr>
              <a:t>là 1 đối tượng, nó lưu trữ các giá trị của các attribute (thuộc tính) của một thẻ (Tag).Là cách mà component có thể nhận được các giá trị của thuộc tính truyền vào từ bên ngoài vào, và là cách mà các component có thể nói chuyện với nhau.</a:t>
            </a:r>
            <a:endParaRPr lang="en-US" b="0" i="0" dirty="0">
              <a:solidFill>
                <a:srgbClr val="1B1B1B"/>
              </a:solidFill>
              <a:effectLst/>
              <a:latin typeface="Open Sans" panose="020B0606030504020204" pitchFamily="34" charset="0"/>
            </a:endParaRPr>
          </a:p>
          <a:p>
            <a:pPr marL="0" lvl="0" indent="0" algn="l" rtl="0">
              <a:spcBef>
                <a:spcPts val="0"/>
              </a:spcBef>
              <a:spcAft>
                <a:spcPts val="0"/>
              </a:spcAft>
              <a:buNone/>
            </a:pPr>
            <a:endParaRPr lang="en-US" b="0" i="0" dirty="0">
              <a:solidFill>
                <a:srgbClr val="1B1B1B"/>
              </a:solidFill>
              <a:effectLst/>
              <a:latin typeface="Open Sans" panose="020B0606030504020204" pitchFamily="34" charset="0"/>
            </a:endParaRPr>
          </a:p>
          <a:p>
            <a:pPr marL="0" lvl="0" indent="0" algn="l" rtl="0">
              <a:spcBef>
                <a:spcPts val="0"/>
              </a:spcBef>
              <a:spcAft>
                <a:spcPts val="0"/>
              </a:spcAft>
              <a:buNone/>
            </a:pPr>
            <a:r>
              <a:rPr lang="en-US" b="1" i="0" dirty="0">
                <a:solidFill>
                  <a:srgbClr val="1B1B1B"/>
                </a:solidFill>
                <a:effectLst/>
                <a:latin typeface="Open Sans" panose="020B0606030504020204" pitchFamily="34" charset="0"/>
              </a:rPr>
              <a:t>State</a:t>
            </a:r>
          </a:p>
          <a:p>
            <a:pPr marL="0" lvl="0" indent="0" algn="l" rtl="0">
              <a:spcBef>
                <a:spcPts val="0"/>
              </a:spcBef>
              <a:spcAft>
                <a:spcPts val="0"/>
              </a:spcAft>
              <a:buNone/>
            </a:pPr>
            <a:r>
              <a:rPr lang="vi-VN" b="0" i="0" dirty="0">
                <a:solidFill>
                  <a:srgbClr val="1B1B1B"/>
                </a:solidFill>
                <a:effectLst/>
                <a:latin typeface="Open Sans" panose="020B0606030504020204" pitchFamily="34" charset="0"/>
              </a:rPr>
              <a:t>state cũng lưu trữ thông tin về component, nhưng là lưu trữ dữ liệu động của một component</a:t>
            </a:r>
            <a:endParaRPr lang="en-US" b="1" i="0" dirty="0">
              <a:solidFill>
                <a:srgbClr val="1B1B1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b="0" i="0" dirty="0">
                <a:solidFill>
                  <a:srgbClr val="1B1B1B"/>
                </a:solidFill>
                <a:effectLst/>
                <a:latin typeface="Open Sans" panose="020B0606030504020204" pitchFamily="34" charset="0"/>
              </a:rPr>
              <a:t>State là dữ liệu động , nó cho phép một component theo dõi thông tin thay đổi giữa các kết xuất (render) và làm cho nó có thể tương tác.</a:t>
            </a:r>
          </a:p>
          <a:p>
            <a:pPr marL="0" lvl="0" indent="0" algn="l" rtl="0">
              <a:spcBef>
                <a:spcPts val="0"/>
              </a:spcBef>
              <a:spcAft>
                <a:spcPts val="0"/>
              </a:spcAft>
              <a:buNone/>
            </a:pPr>
            <a:r>
              <a:rPr lang="vi-VN" dirty="0"/>
              <a:t>State</a:t>
            </a:r>
            <a:r>
              <a:rPr lang="vi-VN" b="0" i="0" dirty="0">
                <a:solidFill>
                  <a:srgbClr val="1B1B1B"/>
                </a:solidFill>
                <a:effectLst/>
                <a:latin typeface="Open Sans" panose="020B0606030504020204" pitchFamily="34" charset="0"/>
              </a:rPr>
              <a:t> chỉ có thể được sử dụng ở trong một component sinh ra nó</a:t>
            </a:r>
            <a:endParaRPr lang="en-US" b="1" i="0" dirty="0">
              <a:solidFill>
                <a:srgbClr val="1B1B1B"/>
              </a:solidFill>
              <a:effectLst/>
              <a:latin typeface="Open Sans" panose="020B0606030504020204" pitchFamily="34" charset="0"/>
            </a:endParaRP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385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DOM là viết tắt của Document Object Model. DOM đại diện cho một tài liệu HTML có cấu trúc cây logic. Mỗi nhánh của cây kết thúc bằng một nút và mỗi nút chứa các đối tượng.</a:t>
            </a:r>
            <a:endParaRPr lang="en-US"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React giữ một bản “đại diện” nhưng nhẹ hơn của DOM “thực” trong bộ nhớ, gọi là DOM ảo (Virtual DOM). Khi trạng thái của một đối tượng (object) thay đổi, DOM ảo chỉ thay đổi đối tượng đó trong DOM thực, thay vì cập nhật tất cả các đối tượng.</a:t>
            </a:r>
            <a:endParaRPr dirty="0"/>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850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Khi các phần tử mới được thêm vào giao diện người dùng, một DOM ảo, được biểu thị dưới dạng cây sẽ được tạo. Mỗi phần tử là một nút trên cây này. Nếu trạng thái của bất kỳ phần tử nào trong số này thay đổi, một cây DOM ảo mới sẽ được tạo. Cây này sau đó được so sánh hoặc "khác biệt" với cây DOM ảo trước đó.</a:t>
            </a:r>
            <a:endParaRPr lang="en-US"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vi-VN" altLang="ja-JP" sz="1200" b="0" i="0" u="none" strike="noStrike" cap="none" dirty="0">
                <a:solidFill>
                  <a:schemeClr val="dk1"/>
                </a:solidFill>
                <a:effectLst/>
                <a:latin typeface="Calibri"/>
                <a:ea typeface="Calibri"/>
                <a:cs typeface="Calibri"/>
                <a:sym typeface="Calibri"/>
              </a:rPr>
              <a:t>Khi điều này được thực hiện, DOM ảo sẽ tính toán phương pháp tốt nhất có thể để thực hiện những thay đổi này đối với DOM thực. Điều này đảm bảo tối thiểu hoạt động cập nhật trên DOM thực. Do đó, giảm hao tốn hiệu suất của việc cập nhật DOM thực.</a:t>
            </a:r>
          </a:p>
        </p:txBody>
      </p:sp>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2056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23" name="Google Shape;23;p3"/>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5" name="Google Shape;25;p3"/>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26" name="Google Shape;26;p3"/>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27" name="Google Shape;27;p3"/>
          <p:cNvPicPr preferRelativeResize="0"/>
          <p:nvPr/>
        </p:nvPicPr>
        <p:blipFill>
          <a:blip r:embed="rId4">
            <a:alphaModFix/>
          </a:blip>
          <a:stretch>
            <a:fillRect/>
          </a:stretch>
        </p:blipFill>
        <p:spPr>
          <a:xfrm>
            <a:off x="5836490" y="2479939"/>
            <a:ext cx="861825" cy="4412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rot="5400000">
            <a:off x="-1225840" y="1040275"/>
            <a:ext cx="4164099" cy="18454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C00000"/>
              </a:buClr>
              <a:buSzPts val="6000"/>
              <a:buFont typeface="Montserrat Black"/>
              <a:buNone/>
              <a:defRPr sz="6000" b="1">
                <a:solidFill>
                  <a:srgbClr val="C00000"/>
                </a:solidFill>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5"/>
          <p:cNvSpPr txBox="1">
            <a:spLocks noGrp="1"/>
          </p:cNvSpPr>
          <p:nvPr>
            <p:ph type="body" idx="1"/>
          </p:nvPr>
        </p:nvSpPr>
        <p:spPr>
          <a:xfrm>
            <a:off x="2394064" y="2759840"/>
            <a:ext cx="1122220"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3516284" y="28884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2310942" y="4349625"/>
            <a:ext cx="1205342"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5"/>
          <p:cNvSpPr txBox="1">
            <a:spLocks noGrp="1"/>
          </p:cNvSpPr>
          <p:nvPr>
            <p:ph type="body" idx="4"/>
          </p:nvPr>
        </p:nvSpPr>
        <p:spPr>
          <a:xfrm>
            <a:off x="3516284"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5"/>
          <p:cNvSpPr txBox="1">
            <a:spLocks noGrp="1"/>
          </p:cNvSpPr>
          <p:nvPr>
            <p:ph type="body" idx="5"/>
          </p:nvPr>
        </p:nvSpPr>
        <p:spPr>
          <a:xfrm>
            <a:off x="7245926" y="2759840"/>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5"/>
          <p:cNvSpPr txBox="1">
            <a:spLocks noGrp="1"/>
          </p:cNvSpPr>
          <p:nvPr>
            <p:ph type="body" idx="6"/>
          </p:nvPr>
        </p:nvSpPr>
        <p:spPr>
          <a:xfrm>
            <a:off x="8448502" y="2888427"/>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5"/>
          <p:cNvSpPr txBox="1">
            <a:spLocks noGrp="1"/>
          </p:cNvSpPr>
          <p:nvPr>
            <p:ph type="body" idx="7"/>
          </p:nvPr>
        </p:nvSpPr>
        <p:spPr>
          <a:xfrm>
            <a:off x="7245926" y="4349625"/>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BE2727"/>
              </a:buClr>
              <a:buSzPts val="6000"/>
              <a:buFont typeface="Montserrat"/>
              <a:buNone/>
              <a:defRPr sz="6000" b="1">
                <a:solidFill>
                  <a:srgbClr val="BE2727"/>
                </a:solidFill>
              </a:defRPr>
            </a:lvl1pPr>
            <a:lvl2pPr marL="914400" lvl="1" indent="-482600" algn="l">
              <a:lnSpc>
                <a:spcPct val="90000"/>
              </a:lnSpc>
              <a:spcBef>
                <a:spcPts val="500"/>
              </a:spcBef>
              <a:spcAft>
                <a:spcPts val="0"/>
              </a:spcAft>
              <a:buClr>
                <a:srgbClr val="BE2727"/>
              </a:buClr>
              <a:buSzPts val="4000"/>
              <a:buChar char="•"/>
              <a:defRPr sz="4000" b="1">
                <a:solidFill>
                  <a:srgbClr val="BE2727"/>
                </a:solidFill>
              </a:defRPr>
            </a:lvl2pPr>
            <a:lvl3pPr marL="1371600" lvl="2" indent="-482600" algn="l">
              <a:lnSpc>
                <a:spcPct val="90000"/>
              </a:lnSpc>
              <a:spcBef>
                <a:spcPts val="500"/>
              </a:spcBef>
              <a:spcAft>
                <a:spcPts val="0"/>
              </a:spcAft>
              <a:buClr>
                <a:srgbClr val="BE2727"/>
              </a:buClr>
              <a:buSzPts val="4000"/>
              <a:buChar char="•"/>
              <a:defRPr sz="4000" b="1">
                <a:solidFill>
                  <a:srgbClr val="BE2727"/>
                </a:solidFill>
              </a:defRPr>
            </a:lvl3pPr>
            <a:lvl4pPr marL="1828800" lvl="3" indent="-482600" algn="l">
              <a:lnSpc>
                <a:spcPct val="90000"/>
              </a:lnSpc>
              <a:spcBef>
                <a:spcPts val="500"/>
              </a:spcBef>
              <a:spcAft>
                <a:spcPts val="0"/>
              </a:spcAft>
              <a:buClr>
                <a:srgbClr val="BE2727"/>
              </a:buClr>
              <a:buSzPts val="4000"/>
              <a:buChar char="•"/>
              <a:defRPr sz="4000" b="1">
                <a:solidFill>
                  <a:srgbClr val="BE2727"/>
                </a:solidFill>
              </a:defRPr>
            </a:lvl4pPr>
            <a:lvl5pPr marL="2286000" lvl="4" indent="-482600" algn="l">
              <a:lnSpc>
                <a:spcPct val="90000"/>
              </a:lnSpc>
              <a:spcBef>
                <a:spcPts val="500"/>
              </a:spcBef>
              <a:spcAft>
                <a:spcPts val="0"/>
              </a:spcAft>
              <a:buClr>
                <a:srgbClr val="BE2727"/>
              </a:buClr>
              <a:buSzPts val="4000"/>
              <a:buChar char="•"/>
              <a:defRPr sz="4000" b="1">
                <a:solidFill>
                  <a:srgbClr val="BE2727"/>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5"/>
          <p:cNvSpPr txBox="1">
            <a:spLocks noGrp="1"/>
          </p:cNvSpPr>
          <p:nvPr>
            <p:ph type="body" idx="8"/>
          </p:nvPr>
        </p:nvSpPr>
        <p:spPr>
          <a:xfrm>
            <a:off x="8448502"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E2727"/>
              </a:buClr>
              <a:buSzPts val="2000"/>
              <a:buFont typeface="Montserrat"/>
              <a:buNone/>
              <a:defRPr sz="2000" b="1">
                <a:solidFill>
                  <a:srgbClr val="BE2727"/>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5"/>
          <p:cNvSpPr txBox="1">
            <a:spLocks noGrp="1"/>
          </p:cNvSpPr>
          <p:nvPr>
            <p:ph type="body" idx="9"/>
          </p:nvPr>
        </p:nvSpPr>
        <p:spPr>
          <a:xfrm>
            <a:off x="3516283" y="3284445"/>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
          <p:cNvSpPr txBox="1">
            <a:spLocks noGrp="1"/>
          </p:cNvSpPr>
          <p:nvPr>
            <p:ph type="body" idx="13"/>
          </p:nvPr>
        </p:nvSpPr>
        <p:spPr>
          <a:xfrm>
            <a:off x="3516283" y="4874231"/>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5"/>
          <p:cNvSpPr txBox="1">
            <a:spLocks noGrp="1"/>
          </p:cNvSpPr>
          <p:nvPr>
            <p:ph type="body" idx="14"/>
          </p:nvPr>
        </p:nvSpPr>
        <p:spPr>
          <a:xfrm>
            <a:off x="8448501" y="3284444"/>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
          <p:cNvSpPr txBox="1">
            <a:spLocks noGrp="1"/>
          </p:cNvSpPr>
          <p:nvPr>
            <p:ph type="body" idx="15"/>
          </p:nvPr>
        </p:nvSpPr>
        <p:spPr>
          <a:xfrm>
            <a:off x="8448500" y="48937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71616"/>
              </a:buClr>
              <a:buSzPts val="1400"/>
              <a:buFont typeface="Montserrat"/>
              <a:buNone/>
              <a:defRPr sz="1400">
                <a:solidFill>
                  <a:srgbClr val="171616"/>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0" name="Google Shape;60;p5"/>
          <p:cNvPicPr preferRelativeResize="0"/>
          <p:nvPr/>
        </p:nvPicPr>
        <p:blipFill>
          <a:blip r:embed="rId2">
            <a:alphaModFix/>
          </a:blip>
          <a:stretch>
            <a:fillRect/>
          </a:stretch>
        </p:blipFill>
        <p:spPr>
          <a:xfrm>
            <a:off x="10880525" y="479675"/>
            <a:ext cx="927700" cy="4749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1"/>
        <p:cNvGrpSpPr/>
        <p:nvPr/>
      </p:nvGrpSpPr>
      <p:grpSpPr>
        <a:xfrm>
          <a:off x="0" y="0"/>
          <a:ext cx="0" cy="0"/>
          <a:chOff x="0" y="0"/>
          <a:chExt cx="0" cy="0"/>
        </a:xfrm>
      </p:grpSpPr>
      <p:pic>
        <p:nvPicPr>
          <p:cNvPr id="62" name="Google Shape;62;p6"/>
          <p:cNvPicPr preferRelativeResize="0"/>
          <p:nvPr/>
        </p:nvPicPr>
        <p:blipFill rotWithShape="1">
          <a:blip r:embed="rId2">
            <a:alphaModFix/>
          </a:blip>
          <a:srcRect/>
          <a:stretch/>
        </p:blipFill>
        <p:spPr>
          <a:xfrm>
            <a:off x="559185" y="0"/>
            <a:ext cx="2860964" cy="315884"/>
          </a:xfrm>
          <a:prstGeom prst="rect">
            <a:avLst/>
          </a:prstGeom>
          <a:noFill/>
          <a:ln>
            <a:noFill/>
          </a:ln>
        </p:spPr>
      </p:pic>
      <p:sp>
        <p:nvSpPr>
          <p:cNvPr id="63" name="Google Shape;63;p6"/>
          <p:cNvSpPr txBox="1">
            <a:spLocks noGrp="1"/>
          </p:cNvSpPr>
          <p:nvPr>
            <p:ph type="ctrTitle"/>
          </p:nvPr>
        </p:nvSpPr>
        <p:spPr>
          <a:xfrm>
            <a:off x="1697669" y="3351966"/>
            <a:ext cx="7200000" cy="108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spcBef>
                <a:spcPts val="0"/>
              </a:spcBef>
              <a:spcAft>
                <a:spcPts val="0"/>
              </a:spcAft>
              <a:buClr>
                <a:srgbClr val="000000"/>
              </a:buClr>
              <a:buSzPts val="5200"/>
              <a:buNone/>
              <a:defRPr sz="5200">
                <a:solidFill>
                  <a:srgbClr val="000000"/>
                </a:solidFill>
              </a:defRPr>
            </a:lvl2pPr>
            <a:lvl3pPr lvl="2" algn="ctr">
              <a:spcBef>
                <a:spcPts val="0"/>
              </a:spcBef>
              <a:spcAft>
                <a:spcPts val="0"/>
              </a:spcAft>
              <a:buClr>
                <a:srgbClr val="000000"/>
              </a:buClr>
              <a:buSzPts val="5200"/>
              <a:buNone/>
              <a:defRPr sz="5200">
                <a:solidFill>
                  <a:srgbClr val="000000"/>
                </a:solidFill>
              </a:defRPr>
            </a:lvl3pPr>
            <a:lvl4pPr lvl="3" algn="ctr">
              <a:spcBef>
                <a:spcPts val="0"/>
              </a:spcBef>
              <a:spcAft>
                <a:spcPts val="0"/>
              </a:spcAft>
              <a:buClr>
                <a:srgbClr val="000000"/>
              </a:buClr>
              <a:buSzPts val="5200"/>
              <a:buNone/>
              <a:defRPr sz="5200">
                <a:solidFill>
                  <a:srgbClr val="000000"/>
                </a:solidFill>
              </a:defRPr>
            </a:lvl4pPr>
            <a:lvl5pPr lvl="4" algn="ctr">
              <a:spcBef>
                <a:spcPts val="0"/>
              </a:spcBef>
              <a:spcAft>
                <a:spcPts val="0"/>
              </a:spcAft>
              <a:buClr>
                <a:srgbClr val="000000"/>
              </a:buClr>
              <a:buSzPts val="5200"/>
              <a:buNone/>
              <a:defRPr sz="5200">
                <a:solidFill>
                  <a:srgbClr val="000000"/>
                </a:solidFill>
              </a:defRPr>
            </a:lvl5pPr>
            <a:lvl6pPr lvl="5" algn="ctr">
              <a:spcBef>
                <a:spcPts val="0"/>
              </a:spcBef>
              <a:spcAft>
                <a:spcPts val="0"/>
              </a:spcAft>
              <a:buClr>
                <a:srgbClr val="000000"/>
              </a:buClr>
              <a:buSzPts val="5200"/>
              <a:buNone/>
              <a:defRPr sz="5200">
                <a:solidFill>
                  <a:srgbClr val="000000"/>
                </a:solidFill>
              </a:defRPr>
            </a:lvl6pPr>
            <a:lvl7pPr lvl="6" algn="ctr">
              <a:spcBef>
                <a:spcPts val="0"/>
              </a:spcBef>
              <a:spcAft>
                <a:spcPts val="0"/>
              </a:spcAft>
              <a:buClr>
                <a:srgbClr val="000000"/>
              </a:buClr>
              <a:buSzPts val="5200"/>
              <a:buNone/>
              <a:defRPr sz="5200">
                <a:solidFill>
                  <a:srgbClr val="000000"/>
                </a:solidFill>
              </a:defRPr>
            </a:lvl7pPr>
            <a:lvl8pPr lvl="7" algn="ctr">
              <a:spcBef>
                <a:spcPts val="0"/>
              </a:spcBef>
              <a:spcAft>
                <a:spcPts val="0"/>
              </a:spcAft>
              <a:buClr>
                <a:srgbClr val="000000"/>
              </a:buClr>
              <a:buSzPts val="5200"/>
              <a:buNone/>
              <a:defRPr sz="5200">
                <a:solidFill>
                  <a:srgbClr val="000000"/>
                </a:solidFill>
              </a:defRPr>
            </a:lvl8pPr>
            <a:lvl9pPr lvl="8" algn="ctr">
              <a:spcBef>
                <a:spcPts val="0"/>
              </a:spcBef>
              <a:spcAft>
                <a:spcPts val="0"/>
              </a:spcAft>
              <a:buClr>
                <a:srgbClr val="000000"/>
              </a:buClr>
              <a:buSzPts val="5200"/>
              <a:buNone/>
              <a:defRPr sz="5200">
                <a:solidFill>
                  <a:srgbClr val="000000"/>
                </a:solidFill>
              </a:defRPr>
            </a:lvl9pPr>
          </a:lstStyle>
          <a:p>
            <a:endParaRPr/>
          </a:p>
        </p:txBody>
      </p:sp>
      <p:sp>
        <p:nvSpPr>
          <p:cNvPr id="64" name="Google Shape;64;p6"/>
          <p:cNvSpPr txBox="1">
            <a:spLocks noGrp="1"/>
          </p:cNvSpPr>
          <p:nvPr>
            <p:ph type="subTitle" idx="1"/>
          </p:nvPr>
        </p:nvSpPr>
        <p:spPr>
          <a:xfrm>
            <a:off x="1697669" y="4071966"/>
            <a:ext cx="5041797" cy="36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a:endParaRPr/>
          </a:p>
        </p:txBody>
      </p:sp>
      <p:pic>
        <p:nvPicPr>
          <p:cNvPr id="65" name="Google Shape;65;p6"/>
          <p:cNvPicPr preferRelativeResize="0"/>
          <p:nvPr/>
        </p:nvPicPr>
        <p:blipFill rotWithShape="1">
          <a:blip r:embed="rId3">
            <a:alphaModFix/>
          </a:blip>
          <a:srcRect/>
          <a:stretch/>
        </p:blipFill>
        <p:spPr>
          <a:xfrm>
            <a:off x="9349810" y="1223962"/>
            <a:ext cx="4438650" cy="4410075"/>
          </a:xfrm>
          <a:prstGeom prst="rect">
            <a:avLst/>
          </a:prstGeom>
          <a:noFill/>
          <a:ln>
            <a:noFill/>
          </a:ln>
        </p:spPr>
      </p:pic>
      <p:sp>
        <p:nvSpPr>
          <p:cNvPr id="66" name="Google Shape;66;p6"/>
          <p:cNvSpPr/>
          <p:nvPr/>
        </p:nvSpPr>
        <p:spPr>
          <a:xfrm rot="5400000">
            <a:off x="-307571" y="2821864"/>
            <a:ext cx="1446414" cy="831272"/>
          </a:xfrm>
          <a:prstGeom prst="triangle">
            <a:avLst>
              <a:gd name="adj" fmla="val 50000"/>
            </a:avLst>
          </a:prstGeom>
          <a:solidFill>
            <a:srgbClr val="BE27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ontserrat"/>
              <a:ea typeface="Montserrat"/>
              <a:cs typeface="Montserrat"/>
              <a:sym typeface="Montserrat"/>
            </a:endParaRPr>
          </a:p>
        </p:txBody>
      </p:sp>
      <p:sp>
        <p:nvSpPr>
          <p:cNvPr id="67" name="Google Shape;67;p6"/>
          <p:cNvSpPr txBox="1">
            <a:spLocks noGrp="1"/>
          </p:cNvSpPr>
          <p:nvPr>
            <p:ph type="body" idx="2"/>
          </p:nvPr>
        </p:nvSpPr>
        <p:spPr>
          <a:xfrm>
            <a:off x="1562203" y="1974293"/>
            <a:ext cx="2978527" cy="108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9600"/>
              <a:buNone/>
              <a:defRPr sz="96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8" name="Google Shape;68;p6"/>
          <p:cNvPicPr preferRelativeResize="0"/>
          <p:nvPr/>
        </p:nvPicPr>
        <p:blipFill>
          <a:blip r:embed="rId4">
            <a:alphaModFix/>
          </a:blip>
          <a:stretch>
            <a:fillRect/>
          </a:stretch>
        </p:blipFill>
        <p:spPr>
          <a:xfrm>
            <a:off x="5510725" y="5862800"/>
            <a:ext cx="927700" cy="474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5"/>
        <p:cNvGrpSpPr/>
        <p:nvPr/>
      </p:nvGrpSpPr>
      <p:grpSpPr>
        <a:xfrm>
          <a:off x="0" y="0"/>
          <a:ext cx="0" cy="0"/>
          <a:chOff x="0" y="0"/>
          <a:chExt cx="0" cy="0"/>
        </a:xfrm>
      </p:grpSpPr>
      <p:pic>
        <p:nvPicPr>
          <p:cNvPr id="76" name="Google Shape;76;p8"/>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77" name="Google Shape;77;p8"/>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78" name="Google Shape;78;p8"/>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79" name="Google Shape;79;p8"/>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0" name="Google Shape;80;p8"/>
          <p:cNvPicPr preferRelativeResize="0"/>
          <p:nvPr/>
        </p:nvPicPr>
        <p:blipFill>
          <a:blip r:embed="rId4">
            <a:alphaModFix/>
          </a:blip>
          <a:stretch>
            <a:fillRect/>
          </a:stretch>
        </p:blipFill>
        <p:spPr>
          <a:xfrm>
            <a:off x="10880525" y="479675"/>
            <a:ext cx="927700" cy="474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04"/>
        <p:cNvGrpSpPr/>
        <p:nvPr/>
      </p:nvGrpSpPr>
      <p:grpSpPr>
        <a:xfrm>
          <a:off x="0" y="0"/>
          <a:ext cx="0" cy="0"/>
          <a:chOff x="0" y="0"/>
          <a:chExt cx="0" cy="0"/>
        </a:xfrm>
      </p:grpSpPr>
      <p:pic>
        <p:nvPicPr>
          <p:cNvPr id="105" name="Google Shape;105;p12"/>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106" name="Google Shape;106;p12"/>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2"/>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08" name="Google Shape;108;p12"/>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109" name="Google Shape;109;p12"/>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110" name="Google Shape;110;p12"/>
          <p:cNvPicPr preferRelativeResize="0"/>
          <p:nvPr/>
        </p:nvPicPr>
        <p:blipFill>
          <a:blip r:embed="rId4">
            <a:alphaModFix/>
          </a:blip>
          <a:stretch>
            <a:fillRect/>
          </a:stretch>
        </p:blipFill>
        <p:spPr>
          <a:xfrm>
            <a:off x="5729890" y="5232114"/>
            <a:ext cx="861825" cy="44121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5"/>
          <p:cNvPicPr preferRelativeResize="0"/>
          <p:nvPr/>
        </p:nvPicPr>
        <p:blipFill rotWithShape="1">
          <a:blip r:embed="rId2">
            <a:alphaModFix/>
          </a:blip>
          <a:srcRect/>
          <a:stretch/>
        </p:blipFill>
        <p:spPr>
          <a:xfrm>
            <a:off x="11087100" y="5837237"/>
            <a:ext cx="1104900" cy="1038225"/>
          </a:xfrm>
          <a:prstGeom prst="rect">
            <a:avLst/>
          </a:prstGeom>
          <a:noFill/>
          <a:ln>
            <a:noFill/>
          </a:ln>
        </p:spPr>
      </p:pic>
      <p:pic>
        <p:nvPicPr>
          <p:cNvPr id="119" name="Google Shape;119;p15"/>
          <p:cNvPicPr preferRelativeResize="0"/>
          <p:nvPr/>
        </p:nvPicPr>
        <p:blipFill rotWithShape="1">
          <a:blip r:embed="rId3">
            <a:alphaModFix/>
          </a:blip>
          <a:srcRect/>
          <a:stretch/>
        </p:blipFill>
        <p:spPr>
          <a:xfrm>
            <a:off x="838200" y="0"/>
            <a:ext cx="2860964" cy="315884"/>
          </a:xfrm>
          <a:prstGeom prst="rect">
            <a:avLst/>
          </a:prstGeom>
          <a:noFill/>
          <a:ln>
            <a:noFill/>
          </a:ln>
        </p:spPr>
      </p:pic>
      <p:sp>
        <p:nvSpPr>
          <p:cNvPr id="120" name="Google Shape;120;p15"/>
          <p:cNvSpPr txBox="1">
            <a:spLocks noGrp="1"/>
          </p:cNvSpPr>
          <p:nvPr>
            <p:ph type="sldNum" idx="12"/>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lt1"/>
                </a:solidFill>
                <a:latin typeface="Montserrat"/>
                <a:ea typeface="Montserrat"/>
                <a:cs typeface="Montserrat"/>
                <a:sym typeface="Montserrat"/>
              </a:defRPr>
            </a:lvl1pPr>
            <a:lvl2pPr marL="0" lvl="1" indent="0" algn="r">
              <a:spcBef>
                <a:spcPts val="0"/>
              </a:spcBef>
              <a:buNone/>
              <a:defRPr sz="1200" b="1">
                <a:solidFill>
                  <a:schemeClr val="lt1"/>
                </a:solidFill>
                <a:latin typeface="Montserrat"/>
                <a:ea typeface="Montserrat"/>
                <a:cs typeface="Montserrat"/>
                <a:sym typeface="Montserrat"/>
              </a:defRPr>
            </a:lvl2pPr>
            <a:lvl3pPr marL="0" lvl="2" indent="0" algn="r">
              <a:spcBef>
                <a:spcPts val="0"/>
              </a:spcBef>
              <a:buNone/>
              <a:defRPr sz="1200" b="1">
                <a:solidFill>
                  <a:schemeClr val="lt1"/>
                </a:solidFill>
                <a:latin typeface="Montserrat"/>
                <a:ea typeface="Montserrat"/>
                <a:cs typeface="Montserrat"/>
                <a:sym typeface="Montserrat"/>
              </a:defRPr>
            </a:lvl3pPr>
            <a:lvl4pPr marL="0" lvl="3" indent="0" algn="r">
              <a:spcBef>
                <a:spcPts val="0"/>
              </a:spcBef>
              <a:buNone/>
              <a:defRPr sz="1200" b="1">
                <a:solidFill>
                  <a:schemeClr val="lt1"/>
                </a:solidFill>
                <a:latin typeface="Montserrat"/>
                <a:ea typeface="Montserrat"/>
                <a:cs typeface="Montserrat"/>
                <a:sym typeface="Montserrat"/>
              </a:defRPr>
            </a:lvl4pPr>
            <a:lvl5pPr marL="0" lvl="4" indent="0" algn="r">
              <a:spcBef>
                <a:spcPts val="0"/>
              </a:spcBef>
              <a:buNone/>
              <a:defRPr sz="1200" b="1">
                <a:solidFill>
                  <a:schemeClr val="lt1"/>
                </a:solidFill>
                <a:latin typeface="Montserrat"/>
                <a:ea typeface="Montserrat"/>
                <a:cs typeface="Montserrat"/>
                <a:sym typeface="Montserrat"/>
              </a:defRPr>
            </a:lvl5pPr>
            <a:lvl6pPr marL="0" lvl="5" indent="0" algn="r">
              <a:spcBef>
                <a:spcPts val="0"/>
              </a:spcBef>
              <a:buNone/>
              <a:defRPr sz="1200" b="1">
                <a:solidFill>
                  <a:schemeClr val="lt1"/>
                </a:solidFill>
                <a:latin typeface="Montserrat"/>
                <a:ea typeface="Montserrat"/>
                <a:cs typeface="Montserrat"/>
                <a:sym typeface="Montserrat"/>
              </a:defRPr>
            </a:lvl6pPr>
            <a:lvl7pPr marL="0" lvl="6" indent="0" algn="r">
              <a:spcBef>
                <a:spcPts val="0"/>
              </a:spcBef>
              <a:buNone/>
              <a:defRPr sz="1200" b="1">
                <a:solidFill>
                  <a:schemeClr val="lt1"/>
                </a:solidFill>
                <a:latin typeface="Montserrat"/>
                <a:ea typeface="Montserrat"/>
                <a:cs typeface="Montserrat"/>
                <a:sym typeface="Montserrat"/>
              </a:defRPr>
            </a:lvl7pPr>
            <a:lvl8pPr marL="0" lvl="7" indent="0" algn="r">
              <a:spcBef>
                <a:spcPts val="0"/>
              </a:spcBef>
              <a:buNone/>
              <a:defRPr sz="1200" b="1">
                <a:solidFill>
                  <a:schemeClr val="lt1"/>
                </a:solidFill>
                <a:latin typeface="Montserrat"/>
                <a:ea typeface="Montserrat"/>
                <a:cs typeface="Montserrat"/>
                <a:sym typeface="Montserrat"/>
              </a:defRPr>
            </a:lvl8pPr>
            <a:lvl9pPr marL="0" lvl="8" indent="0" algn="r">
              <a:spcBef>
                <a:spcPts val="0"/>
              </a:spcBef>
              <a:buNone/>
              <a:defRPr sz="12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15"/>
          <p:cNvSpPr txBox="1">
            <a:spLocks noGrp="1"/>
          </p:cNvSpPr>
          <p:nvPr>
            <p:ph type="body" idx="1"/>
          </p:nvPr>
        </p:nvSpPr>
        <p:spPr>
          <a:xfrm>
            <a:off x="838200" y="1680599"/>
            <a:ext cx="10641676" cy="504087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Courier New"/>
              <a:buChar char="o"/>
              <a:defRPr sz="1600"/>
            </a:lvl2pPr>
            <a:lvl3pPr marL="1371600" lvl="2" indent="-330200" algn="l">
              <a:lnSpc>
                <a:spcPct val="90000"/>
              </a:lnSpc>
              <a:spcBef>
                <a:spcPts val="500"/>
              </a:spcBef>
              <a:spcAft>
                <a:spcPts val="0"/>
              </a:spcAft>
              <a:buClr>
                <a:srgbClr val="C00000"/>
              </a:buClr>
              <a:buSzPts val="1600"/>
              <a:buChar char="•"/>
              <a:defRPr sz="1600"/>
            </a:lvl3pPr>
            <a:lvl4pPr marL="1828800" lvl="3" indent="-330200" algn="l">
              <a:lnSpc>
                <a:spcPct val="90000"/>
              </a:lnSpc>
              <a:spcBef>
                <a:spcPts val="500"/>
              </a:spcBef>
              <a:spcAft>
                <a:spcPts val="0"/>
              </a:spcAft>
              <a:buClr>
                <a:srgbClr val="C00000"/>
              </a:buClr>
              <a:buSzPts val="1600"/>
              <a:buChar char="•"/>
              <a:defRPr sz="1600"/>
            </a:lvl4pPr>
            <a:lvl5pPr marL="2286000" lvl="4" indent="-330200" algn="l">
              <a:lnSpc>
                <a:spcPct val="90000"/>
              </a:lnSpc>
              <a:spcBef>
                <a:spcPts val="500"/>
              </a:spcBef>
              <a:spcAft>
                <a:spcPts val="0"/>
              </a:spcAft>
              <a:buClr>
                <a:srgbClr val="C00000"/>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22"/>
        <p:cNvGrpSpPr/>
        <p:nvPr/>
      </p:nvGrpSpPr>
      <p:grpSpPr>
        <a:xfrm>
          <a:off x="0" y="0"/>
          <a:ext cx="0" cy="0"/>
          <a:chOff x="0" y="0"/>
          <a:chExt cx="0" cy="0"/>
        </a:xfrm>
      </p:grpSpPr>
      <p:sp>
        <p:nvSpPr>
          <p:cNvPr id="123" name="Google Shape;123;p16"/>
          <p:cNvSpPr txBox="1">
            <a:spLocks noGrp="1"/>
          </p:cNvSpPr>
          <p:nvPr>
            <p:ph type="body" idx="1"/>
          </p:nvPr>
        </p:nvSpPr>
        <p:spPr>
          <a:xfrm>
            <a:off x="1695999" y="1566639"/>
            <a:ext cx="3175259"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4" name="Google Shape;124;p16"/>
          <p:cNvSpPr txBox="1">
            <a:spLocks noGrp="1"/>
          </p:cNvSpPr>
          <p:nvPr>
            <p:ph type="body" idx="2"/>
          </p:nvPr>
        </p:nvSpPr>
        <p:spPr>
          <a:xfrm>
            <a:off x="7176164" y="1566639"/>
            <a:ext cx="3175260"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125" name="Google Shape;125;p16"/>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126" name="Google Shape;126;p16"/>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127" name="Google Shape;127;p16"/>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1">
                <a:solidFill>
                  <a:schemeClr val="lt1"/>
                </a:solidFill>
                <a:latin typeface="Montserrat"/>
                <a:ea typeface="Montserrat"/>
                <a:cs typeface="Montserrat"/>
                <a:sym typeface="Montserrat"/>
              </a:rPr>
              <a:t>‹#›</a:t>
            </a:fld>
            <a:endParaRPr sz="1200" b="1">
              <a:solidFill>
                <a:schemeClr val="lt1"/>
              </a:solidFill>
              <a:latin typeface="Montserrat"/>
              <a:ea typeface="Montserrat"/>
              <a:cs typeface="Montserrat"/>
              <a:sym typeface="Montserrat"/>
            </a:endParaRPr>
          </a:p>
        </p:txBody>
      </p:sp>
      <p:sp>
        <p:nvSpPr>
          <p:cNvPr id="128" name="Google Shape;128;p16"/>
          <p:cNvSpPr/>
          <p:nvPr/>
        </p:nvSpPr>
        <p:spPr>
          <a:xfrm>
            <a:off x="2199884" y="2284225"/>
            <a:ext cx="2307266" cy="53163"/>
          </a:xfrm>
          <a:prstGeom prst="rect">
            <a:avLst/>
          </a:prstGeom>
          <a:solidFill>
            <a:srgbClr val="BE27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29" name="Google Shape;129;p16"/>
          <p:cNvSpPr/>
          <p:nvPr/>
        </p:nvSpPr>
        <p:spPr>
          <a:xfrm>
            <a:off x="7610161" y="2337388"/>
            <a:ext cx="2307266" cy="53163"/>
          </a:xfrm>
          <a:prstGeom prst="rect">
            <a:avLst/>
          </a:prstGeom>
          <a:solidFill>
            <a:srgbClr val="BE272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a:ea typeface="Montserrat"/>
              <a:cs typeface="Montserrat"/>
              <a:sym typeface="Montserrat"/>
            </a:endParaRPr>
          </a:p>
        </p:txBody>
      </p:sp>
      <p:sp>
        <p:nvSpPr>
          <p:cNvPr id="130" name="Google Shape;130;p16"/>
          <p:cNvSpPr txBox="1">
            <a:spLocks noGrp="1"/>
          </p:cNvSpPr>
          <p:nvPr>
            <p:ph type="body" idx="3"/>
          </p:nvPr>
        </p:nvSpPr>
        <p:spPr>
          <a:xfrm>
            <a:off x="838200" y="2524124"/>
            <a:ext cx="5063836" cy="383222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16"/>
          <p:cNvSpPr txBox="1">
            <a:spLocks noGrp="1"/>
          </p:cNvSpPr>
          <p:nvPr>
            <p:ph type="body" idx="4"/>
          </p:nvPr>
        </p:nvSpPr>
        <p:spPr>
          <a:xfrm>
            <a:off x="6137734" y="2524123"/>
            <a:ext cx="5063836" cy="383222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16"/>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3" name="Google Shape;133;p16"/>
          <p:cNvPicPr preferRelativeResize="0"/>
          <p:nvPr/>
        </p:nvPicPr>
        <p:blipFill>
          <a:blip r:embed="rId4">
            <a:alphaModFix/>
          </a:blip>
          <a:stretch>
            <a:fillRect/>
          </a:stretch>
        </p:blipFill>
        <p:spPr>
          <a:xfrm>
            <a:off x="10880525" y="479675"/>
            <a:ext cx="927700" cy="4749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838199" y="3672580"/>
            <a:ext cx="3932237" cy="140505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136" name="Google Shape;136;p17"/>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137" name="Google Shape;137;p17"/>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138" name="Google Shape;138;p17"/>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1">
                <a:solidFill>
                  <a:schemeClr val="lt1"/>
                </a:solidFill>
                <a:latin typeface="Montserrat"/>
                <a:ea typeface="Montserrat"/>
                <a:cs typeface="Montserrat"/>
                <a:sym typeface="Montserrat"/>
              </a:rPr>
              <a:t>‹#›</a:t>
            </a:fld>
            <a:endParaRPr sz="1200" b="1">
              <a:solidFill>
                <a:schemeClr val="lt1"/>
              </a:solidFill>
              <a:latin typeface="Montserrat"/>
              <a:ea typeface="Montserrat"/>
              <a:cs typeface="Montserrat"/>
              <a:sym typeface="Montserrat"/>
            </a:endParaRPr>
          </a:p>
        </p:txBody>
      </p:sp>
      <p:sp>
        <p:nvSpPr>
          <p:cNvPr id="139" name="Google Shape;139;p17"/>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2800"/>
              <a:buNone/>
              <a:defRPr sz="28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17"/>
          <p:cNvSpPr txBox="1">
            <a:spLocks noGrp="1"/>
          </p:cNvSpPr>
          <p:nvPr>
            <p:ph type="body" idx="3"/>
          </p:nvPr>
        </p:nvSpPr>
        <p:spPr>
          <a:xfrm>
            <a:off x="5170488" y="1346200"/>
            <a:ext cx="6375400" cy="488791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C00000"/>
              </a:buClr>
              <a:buSzPts val="2800"/>
              <a:buChar char="•"/>
              <a:defRPr/>
            </a:lvl1pPr>
            <a:lvl2pPr marL="914400" lvl="1" indent="-381000" algn="l">
              <a:lnSpc>
                <a:spcPct val="90000"/>
              </a:lnSpc>
              <a:spcBef>
                <a:spcPts val="500"/>
              </a:spcBef>
              <a:spcAft>
                <a:spcPts val="0"/>
              </a:spcAft>
              <a:buClr>
                <a:srgbClr val="C00000"/>
              </a:buClr>
              <a:buSzPts val="2400"/>
              <a:buChar char="•"/>
              <a:defRPr/>
            </a:lvl2pPr>
            <a:lvl3pPr marL="1371600" lvl="2" indent="-355600" algn="l">
              <a:lnSpc>
                <a:spcPct val="90000"/>
              </a:lnSpc>
              <a:spcBef>
                <a:spcPts val="500"/>
              </a:spcBef>
              <a:spcAft>
                <a:spcPts val="0"/>
              </a:spcAft>
              <a:buClr>
                <a:srgbClr val="C00000"/>
              </a:buClr>
              <a:buSzPts val="2000"/>
              <a:buChar char="•"/>
              <a:defRPr/>
            </a:lvl3pPr>
            <a:lvl4pPr marL="1828800" lvl="3" indent="-342900" algn="l">
              <a:lnSpc>
                <a:spcPct val="90000"/>
              </a:lnSpc>
              <a:spcBef>
                <a:spcPts val="500"/>
              </a:spcBef>
              <a:spcAft>
                <a:spcPts val="0"/>
              </a:spcAft>
              <a:buClr>
                <a:srgbClr val="C00000"/>
              </a:buClr>
              <a:buSzPts val="1800"/>
              <a:buChar char="•"/>
              <a:defRPr/>
            </a:lvl4pPr>
            <a:lvl5pPr marL="2286000" lvl="4" indent="-342900" algn="l">
              <a:lnSpc>
                <a:spcPct val="90000"/>
              </a:lnSpc>
              <a:spcBef>
                <a:spcPts val="500"/>
              </a:spcBef>
              <a:spcAft>
                <a:spcPts val="0"/>
              </a:spcAft>
              <a:buClr>
                <a:srgbClr val="C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41" name="Google Shape;141;p17"/>
          <p:cNvPicPr preferRelativeResize="0"/>
          <p:nvPr/>
        </p:nvPicPr>
        <p:blipFill>
          <a:blip r:embed="rId4">
            <a:alphaModFix/>
          </a:blip>
          <a:stretch>
            <a:fillRect/>
          </a:stretch>
        </p:blipFill>
        <p:spPr>
          <a:xfrm>
            <a:off x="10880525" y="479675"/>
            <a:ext cx="927700" cy="474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Montserrat"/>
                <a:ea typeface="Montserrat"/>
                <a:cs typeface="Montserrat"/>
                <a:sym typeface="Montserrat"/>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Montserrat"/>
                <a:ea typeface="Montserrat"/>
                <a:cs typeface="Montserrat"/>
                <a:sym typeface="Montserrat"/>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Montserrat"/>
                <a:ea typeface="Montserrat"/>
                <a:cs typeface="Montserrat"/>
                <a:sym typeface="Montserrat"/>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9pPr>
          </a:lstStyle>
          <a:p>
            <a:endParaRPr/>
          </a:p>
        </p:txBody>
      </p:sp>
      <p:sp>
        <p:nvSpPr>
          <p:cNvPr id="145" name="Google Shape;145;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ontserrat"/>
              <a:buNone/>
              <a:defRPr sz="4400" b="0"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ontserrat"/>
                <a:ea typeface="Montserrat"/>
                <a:cs typeface="Montserrat"/>
                <a:sym typeface="Montserrat"/>
              </a:defRPr>
            </a:lvl1pPr>
            <a:lvl2pPr marL="0" marR="0" lvl="1" indent="0" algn="r" rtl="0">
              <a:spcBef>
                <a:spcPts val="0"/>
              </a:spcBef>
              <a:buNone/>
              <a:defRPr sz="1200" b="0" i="0" u="none" strike="noStrike" cap="none">
                <a:solidFill>
                  <a:srgbClr val="888888"/>
                </a:solidFill>
                <a:latin typeface="Montserrat"/>
                <a:ea typeface="Montserrat"/>
                <a:cs typeface="Montserrat"/>
                <a:sym typeface="Montserrat"/>
              </a:defRPr>
            </a:lvl2pPr>
            <a:lvl3pPr marL="0" marR="0" lvl="2" indent="0" algn="r" rtl="0">
              <a:spcBef>
                <a:spcPts val="0"/>
              </a:spcBef>
              <a:buNone/>
              <a:defRPr sz="1200" b="0" i="0" u="none" strike="noStrike" cap="none">
                <a:solidFill>
                  <a:srgbClr val="888888"/>
                </a:solidFill>
                <a:latin typeface="Montserrat"/>
                <a:ea typeface="Montserrat"/>
                <a:cs typeface="Montserrat"/>
                <a:sym typeface="Montserrat"/>
              </a:defRPr>
            </a:lvl3pPr>
            <a:lvl4pPr marL="0" marR="0" lvl="3" indent="0" algn="r" rtl="0">
              <a:spcBef>
                <a:spcPts val="0"/>
              </a:spcBef>
              <a:buNone/>
              <a:defRPr sz="1200" b="0" i="0" u="none" strike="noStrike" cap="none">
                <a:solidFill>
                  <a:srgbClr val="888888"/>
                </a:solidFill>
                <a:latin typeface="Montserrat"/>
                <a:ea typeface="Montserrat"/>
                <a:cs typeface="Montserrat"/>
                <a:sym typeface="Montserrat"/>
              </a:defRPr>
            </a:lvl4pPr>
            <a:lvl5pPr marL="0" marR="0" lvl="4" indent="0" algn="r" rtl="0">
              <a:spcBef>
                <a:spcPts val="0"/>
              </a:spcBef>
              <a:buNone/>
              <a:defRPr sz="1200" b="0" i="0" u="none" strike="noStrike" cap="none">
                <a:solidFill>
                  <a:srgbClr val="888888"/>
                </a:solidFill>
                <a:latin typeface="Montserrat"/>
                <a:ea typeface="Montserrat"/>
                <a:cs typeface="Montserrat"/>
                <a:sym typeface="Montserrat"/>
              </a:defRPr>
            </a:lvl5pPr>
            <a:lvl6pPr marL="0" marR="0" lvl="5" indent="0" algn="r" rtl="0">
              <a:spcBef>
                <a:spcPts val="0"/>
              </a:spcBef>
              <a:buNone/>
              <a:defRPr sz="1200" b="0" i="0" u="none" strike="noStrike" cap="none">
                <a:solidFill>
                  <a:srgbClr val="888888"/>
                </a:solidFill>
                <a:latin typeface="Montserrat"/>
                <a:ea typeface="Montserrat"/>
                <a:cs typeface="Montserrat"/>
                <a:sym typeface="Montserrat"/>
              </a:defRPr>
            </a:lvl6pPr>
            <a:lvl7pPr marL="0" marR="0" lvl="6" indent="0" algn="r" rtl="0">
              <a:spcBef>
                <a:spcPts val="0"/>
              </a:spcBef>
              <a:buNone/>
              <a:defRPr sz="1200" b="0" i="0" u="none" strike="noStrike" cap="none">
                <a:solidFill>
                  <a:srgbClr val="888888"/>
                </a:solidFill>
                <a:latin typeface="Montserrat"/>
                <a:ea typeface="Montserrat"/>
                <a:cs typeface="Montserrat"/>
                <a:sym typeface="Montserrat"/>
              </a:defRPr>
            </a:lvl7pPr>
            <a:lvl8pPr marL="0" marR="0" lvl="7" indent="0" algn="r" rtl="0">
              <a:spcBef>
                <a:spcPts val="0"/>
              </a:spcBef>
              <a:buNone/>
              <a:defRPr sz="1200" b="0" i="0" u="none" strike="noStrike" cap="none">
                <a:solidFill>
                  <a:srgbClr val="888888"/>
                </a:solidFill>
                <a:latin typeface="Montserrat"/>
                <a:ea typeface="Montserrat"/>
                <a:cs typeface="Montserrat"/>
                <a:sym typeface="Montserrat"/>
              </a:defRPr>
            </a:lvl8pPr>
            <a:lvl9pPr marL="0" marR="0" lvl="8" indent="0" algn="r" rtl="0">
              <a:spcBef>
                <a:spcPts val="0"/>
              </a:spcBef>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8" r:id="rId5"/>
    <p:sldLayoutId id="2147483661" r:id="rId6"/>
    <p:sldLayoutId id="2147483662" r:id="rId7"/>
    <p:sldLayoutId id="2147483663" r:id="rId8"/>
    <p:sldLayoutId id="2147483664" r:id="rId9"/>
    <p:sldLayoutId id="2147483665" r:id="rId10"/>
    <p:sldLayoutId id="214748366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gif"/></Relationships>
</file>

<file path=ppt/slides/_rels/slide15.xml.rels><?xml version="1.0" encoding="UTF-8" standalone="yes"?>
<Relationships xmlns="http://schemas.openxmlformats.org/package/2006/relationships"><Relationship Id="rId3" Type="http://schemas.openxmlformats.org/officeDocument/2006/relationships/hyperlink" Target="https://comfystore-dt.netlify.app/"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s://githubusers-dt.netlify.app/" TargetMode="External"/><Relationship Id="rId4" Type="http://schemas.openxmlformats.org/officeDocument/2006/relationships/hyperlink" Target="https://jobster-dt.netlify.app/"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ctrTitle"/>
          </p:nvPr>
        </p:nvSpPr>
        <p:spPr>
          <a:xfrm>
            <a:off x="2508882" y="3208019"/>
            <a:ext cx="7559100" cy="14529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600"/>
              <a:buFont typeface="Montserrat Black"/>
              <a:buNone/>
            </a:pPr>
            <a:r>
              <a:rPr lang="en-US" dirty="0"/>
              <a:t>React JS - Online Training</a:t>
            </a:r>
            <a:endParaRPr dirty="0"/>
          </a:p>
        </p:txBody>
      </p:sp>
      <p:sp>
        <p:nvSpPr>
          <p:cNvPr id="170" name="Google Shape;170;p23"/>
          <p:cNvSpPr txBox="1">
            <a:spLocks noGrp="1"/>
          </p:cNvSpPr>
          <p:nvPr>
            <p:ph type="subTitle" idx="1"/>
          </p:nvPr>
        </p:nvSpPr>
        <p:spPr>
          <a:xfrm>
            <a:off x="2601960" y="3861941"/>
            <a:ext cx="7559100" cy="1300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1600"/>
              <a:buNone/>
            </a:pPr>
            <a:r>
              <a:rPr lang="en-US" dirty="0" err="1"/>
              <a:t>Trần</a:t>
            </a:r>
            <a:r>
              <a:rPr lang="en-US" dirty="0"/>
              <a:t> </a:t>
            </a:r>
            <a:r>
              <a:rPr lang="en-US" dirty="0" err="1"/>
              <a:t>Văn</a:t>
            </a:r>
            <a:r>
              <a:rPr lang="en-US" dirty="0"/>
              <a:t> </a:t>
            </a:r>
            <a:r>
              <a:rPr lang="en-US" dirty="0" err="1"/>
              <a:t>Đạt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3248064" cy="1015663"/>
            <a:chOff x="1586204" y="631290"/>
            <a:chExt cx="3248064" cy="1015663"/>
          </a:xfrm>
        </p:grpSpPr>
        <p:sp>
          <p:nvSpPr>
            <p:cNvPr id="18" name="TextBox 17"/>
            <p:cNvSpPr txBox="1"/>
            <p:nvPr/>
          </p:nvSpPr>
          <p:spPr>
            <a:xfrm>
              <a:off x="1586204" y="631290"/>
              <a:ext cx="1225015"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06</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1947969" cy="707886"/>
            </a:xfrm>
            <a:prstGeom prst="rect">
              <a:avLst/>
            </a:prstGeom>
            <a:noFill/>
          </p:spPr>
          <p:txBody>
            <a:bodyPr wrap="none" rtlCol="0">
              <a:spAutoFit/>
            </a:bodyPr>
            <a:lstStyle/>
            <a:p>
              <a:r>
                <a:rPr kumimoji="1" lang="en-US" altLang="ja-JP" sz="4000" b="1" dirty="0">
                  <a:solidFill>
                    <a:schemeClr val="tx1">
                      <a:lumMod val="85000"/>
                      <a:lumOff val="15000"/>
                    </a:schemeClr>
                  </a:solidFill>
                  <a:latin typeface="Montserrat" panose="020B0600070205080204" charset="0"/>
                </a:rPr>
                <a:t>Hooks</a:t>
              </a:r>
              <a:endParaRPr kumimoji="1" lang="ja-JP" altLang="en-US" sz="4000" b="1" dirty="0">
                <a:solidFill>
                  <a:schemeClr val="tx1">
                    <a:lumMod val="85000"/>
                    <a:lumOff val="15000"/>
                  </a:schemeClr>
                </a:solidFill>
                <a:latin typeface="Montserrat" panose="020B0600070205080204" charset="0"/>
              </a:endParaRPr>
            </a:p>
          </p:txBody>
        </p:sp>
      </p:grpSp>
      <p:sp>
        <p:nvSpPr>
          <p:cNvPr id="3" name="Horizontal Scroll 2"/>
          <p:cNvSpPr/>
          <p:nvPr/>
        </p:nvSpPr>
        <p:spPr>
          <a:xfrm>
            <a:off x="1121349" y="1573657"/>
            <a:ext cx="3882611" cy="685800"/>
          </a:xfrm>
          <a:prstGeom prst="horizontalScroll">
            <a:avLst/>
          </a:prstGeom>
          <a:solidFill>
            <a:schemeClr val="accent2">
              <a:lumMod val="75000"/>
            </a:schemeClr>
          </a:solidFill>
          <a:effectLst>
            <a:outerShdw blurRad="76200" dist="12700" dir="8100000" sy="-23000" kx="8004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err="1">
                <a:solidFill>
                  <a:schemeClr val="tx1"/>
                </a:solidFill>
                <a:latin typeface="Montserrat" panose="00000500000000000000" pitchFamily="2" charset="0"/>
              </a:rPr>
              <a:t>Là</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một</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bổ</a:t>
            </a:r>
            <a:r>
              <a:rPr kumimoji="1" lang="en-US" altLang="ja-JP" dirty="0">
                <a:solidFill>
                  <a:schemeClr val="tx1"/>
                </a:solidFill>
                <a:latin typeface="Montserrat" panose="00000500000000000000" pitchFamily="2" charset="0"/>
              </a:rPr>
              <a:t> sung </a:t>
            </a:r>
            <a:r>
              <a:rPr kumimoji="1" lang="en-US" altLang="ja-JP" dirty="0" err="1">
                <a:solidFill>
                  <a:schemeClr val="tx1"/>
                </a:solidFill>
                <a:latin typeface="Montserrat" panose="00000500000000000000" pitchFamily="2" charset="0"/>
              </a:rPr>
              <a:t>trong</a:t>
            </a:r>
            <a:r>
              <a:rPr kumimoji="1" lang="en-US" altLang="ja-JP" dirty="0">
                <a:solidFill>
                  <a:schemeClr val="tx1"/>
                </a:solidFill>
                <a:latin typeface="Montserrat" panose="00000500000000000000" pitchFamily="2" charset="0"/>
              </a:rPr>
              <a:t> React v16.8</a:t>
            </a:r>
            <a:endParaRPr kumimoji="1" lang="ja-JP" altLang="en-US" dirty="0">
              <a:solidFill>
                <a:schemeClr val="tx1"/>
              </a:solidFill>
              <a:latin typeface="Montserrat" panose="00000500000000000000" pitchFamily="2" charset="0"/>
            </a:endParaRPr>
          </a:p>
        </p:txBody>
      </p:sp>
      <p:sp>
        <p:nvSpPr>
          <p:cNvPr id="10" name="Horizontal Scroll 9"/>
          <p:cNvSpPr/>
          <p:nvPr/>
        </p:nvSpPr>
        <p:spPr>
          <a:xfrm>
            <a:off x="1121349" y="2436482"/>
            <a:ext cx="3882611" cy="969621"/>
          </a:xfrm>
          <a:prstGeom prst="horizontalScroll">
            <a:avLst/>
          </a:prstGeom>
          <a:solidFill>
            <a:schemeClr val="accent1">
              <a:lumMod val="60000"/>
              <a:lumOff val="40000"/>
            </a:schemeClr>
          </a:solidFill>
          <a:effectLst>
            <a:outerShdw blurRad="76200" dist="12700" dir="8100000" sy="-23000" kx="800400" algn="br"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b="0" i="0" dirty="0" err="1">
                <a:solidFill>
                  <a:schemeClr val="tx1"/>
                </a:solidFill>
                <a:effectLst/>
                <a:latin typeface="Montserrat" panose="00000500000000000000" pitchFamily="2" charset="0"/>
              </a:rPr>
              <a:t>cho</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phép</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sử</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dụng</a:t>
            </a:r>
            <a:r>
              <a:rPr lang="en-US" b="0" i="0" dirty="0">
                <a:solidFill>
                  <a:schemeClr val="tx1"/>
                </a:solidFill>
                <a:effectLst/>
                <a:latin typeface="Montserrat" panose="00000500000000000000" pitchFamily="2" charset="0"/>
              </a:rPr>
              <a:t> state </a:t>
            </a:r>
            <a:r>
              <a:rPr lang="en-US" b="0" i="0" dirty="0" err="1">
                <a:solidFill>
                  <a:schemeClr val="tx1"/>
                </a:solidFill>
                <a:effectLst/>
                <a:latin typeface="Montserrat" panose="00000500000000000000" pitchFamily="2" charset="0"/>
              </a:rPr>
              <a:t>và</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những</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tính</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năng</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khác</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của</a:t>
            </a:r>
            <a:r>
              <a:rPr lang="en-US" b="0" i="0" dirty="0">
                <a:solidFill>
                  <a:schemeClr val="tx1"/>
                </a:solidFill>
                <a:effectLst/>
                <a:latin typeface="Montserrat" panose="00000500000000000000" pitchFamily="2" charset="0"/>
              </a:rPr>
              <a:t> React </a:t>
            </a:r>
            <a:r>
              <a:rPr lang="en-US" b="0" i="0" dirty="0" err="1">
                <a:solidFill>
                  <a:schemeClr val="tx1"/>
                </a:solidFill>
                <a:effectLst/>
                <a:latin typeface="Montserrat" panose="00000500000000000000" pitchFamily="2" charset="0"/>
              </a:rPr>
              <a:t>mà</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không</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cần</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phải</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dùng</a:t>
            </a:r>
            <a:r>
              <a:rPr lang="en-US" b="0" i="0" dirty="0">
                <a:solidFill>
                  <a:schemeClr val="tx1"/>
                </a:solidFill>
                <a:effectLst/>
                <a:latin typeface="Montserrat" panose="00000500000000000000" pitchFamily="2" charset="0"/>
              </a:rPr>
              <a:t> </a:t>
            </a:r>
            <a:r>
              <a:rPr lang="en-US" b="0" i="0" dirty="0" err="1">
                <a:solidFill>
                  <a:schemeClr val="tx1"/>
                </a:solidFill>
                <a:effectLst/>
                <a:latin typeface="Montserrat" panose="00000500000000000000" pitchFamily="2" charset="0"/>
              </a:rPr>
              <a:t>tới</a:t>
            </a:r>
            <a:r>
              <a:rPr lang="en-US" b="0" i="0" dirty="0">
                <a:solidFill>
                  <a:schemeClr val="tx1"/>
                </a:solidFill>
                <a:effectLst/>
                <a:latin typeface="Montserrat" panose="00000500000000000000" pitchFamily="2" charset="0"/>
              </a:rPr>
              <a:t> class</a:t>
            </a:r>
            <a:endParaRPr kumimoji="1" lang="ja-JP" altLang="en-US" dirty="0">
              <a:solidFill>
                <a:schemeClr val="tx1"/>
              </a:solidFill>
              <a:latin typeface="Montserrat" panose="00000500000000000000" pitchFamily="2" charset="0"/>
            </a:endParaRPr>
          </a:p>
        </p:txBody>
      </p:sp>
      <p:sp>
        <p:nvSpPr>
          <p:cNvPr id="11" name="TextBox 10"/>
          <p:cNvSpPr txBox="1"/>
          <p:nvPr/>
        </p:nvSpPr>
        <p:spPr>
          <a:xfrm>
            <a:off x="1007049" y="3763826"/>
            <a:ext cx="2239716" cy="369332"/>
          </a:xfrm>
          <a:prstGeom prst="rect">
            <a:avLst/>
          </a:prstGeom>
          <a:noFill/>
        </p:spPr>
        <p:txBody>
          <a:bodyPr wrap="none" rtlCol="0">
            <a:spAutoFit/>
          </a:bodyPr>
          <a:lstStyle/>
          <a:p>
            <a:r>
              <a:rPr kumimoji="1" lang="en-US" altLang="ja-JP" sz="1800" b="1" dirty="0" err="1">
                <a:latin typeface="Montserrat" panose="020B0600070205080204" charset="0"/>
              </a:rPr>
              <a:t>Lợi</a:t>
            </a:r>
            <a:r>
              <a:rPr kumimoji="1" lang="en-US" altLang="ja-JP" sz="1800" b="1" dirty="0">
                <a:latin typeface="Montserrat" panose="020B0600070205080204" charset="0"/>
              </a:rPr>
              <a:t> </a:t>
            </a:r>
            <a:r>
              <a:rPr kumimoji="1" lang="en-US" altLang="ja-JP" sz="1800" b="1" dirty="0" err="1">
                <a:latin typeface="Montserrat" panose="020B0600070205080204" charset="0"/>
              </a:rPr>
              <a:t>ích</a:t>
            </a:r>
            <a:r>
              <a:rPr kumimoji="1" lang="en-US" altLang="ja-JP" sz="1800" b="1" dirty="0">
                <a:latin typeface="Montserrat" panose="020B0600070205080204" charset="0"/>
              </a:rPr>
              <a:t> </a:t>
            </a:r>
            <a:r>
              <a:rPr kumimoji="1" lang="en-US" altLang="ja-JP" sz="1800" b="1" dirty="0" err="1">
                <a:latin typeface="Montserrat" panose="020B0600070205080204" charset="0"/>
              </a:rPr>
              <a:t>của</a:t>
            </a:r>
            <a:r>
              <a:rPr kumimoji="1" lang="en-US" altLang="ja-JP" sz="1800" b="1" dirty="0">
                <a:latin typeface="Montserrat" panose="020B0600070205080204" charset="0"/>
              </a:rPr>
              <a:t> hook</a:t>
            </a:r>
            <a:endParaRPr kumimoji="1" lang="ja-JP" altLang="en-US" sz="1800" b="1" dirty="0">
              <a:latin typeface="Montserrat" panose="020B0600070205080204" charset="0"/>
            </a:endParaRPr>
          </a:p>
        </p:txBody>
      </p:sp>
      <p:grpSp>
        <p:nvGrpSpPr>
          <p:cNvPr id="53" name="Group 52">
            <a:extLst>
              <a:ext uri="{FF2B5EF4-FFF2-40B4-BE49-F238E27FC236}">
                <a16:creationId xmlns:a16="http://schemas.microsoft.com/office/drawing/2014/main" id="{36E8ADC1-A221-96C7-F514-DAC6C7D0AD5E}"/>
              </a:ext>
            </a:extLst>
          </p:cNvPr>
          <p:cNvGrpSpPr/>
          <p:nvPr/>
        </p:nvGrpSpPr>
        <p:grpSpPr>
          <a:xfrm>
            <a:off x="6713257" y="1966823"/>
            <a:ext cx="4887668" cy="2924354"/>
            <a:chOff x="6900228" y="2433191"/>
            <a:chExt cx="4170423" cy="2032391"/>
          </a:xfrm>
        </p:grpSpPr>
        <p:sp>
          <p:nvSpPr>
            <p:cNvPr id="23" name="Oval 22"/>
            <p:cNvSpPr/>
            <p:nvPr/>
          </p:nvSpPr>
          <p:spPr>
            <a:xfrm>
              <a:off x="8269341" y="2433191"/>
              <a:ext cx="1239716" cy="585734"/>
            </a:xfrm>
            <a:prstGeom prst="ellipse">
              <a:avLst/>
            </a:prstGeom>
            <a:solidFill>
              <a:srgbClr val="002060"/>
            </a:solidFill>
            <a:effectLst>
              <a:outerShdw blurRad="152400" dist="317500" dir="5400000" sx="90000" sy="-19000" rotWithShape="0">
                <a:prstClr val="black">
                  <a:alpha val="15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a:latin typeface="Montserrat" panose="00000500000000000000" pitchFamily="2" charset="0"/>
                </a:rPr>
                <a:t>Basic Hooks</a:t>
              </a:r>
              <a:endParaRPr kumimoji="1" lang="ja-JP" altLang="en-US" dirty="0">
                <a:latin typeface="Montserrat" panose="00000500000000000000" pitchFamily="2" charset="0"/>
              </a:endParaRPr>
            </a:p>
          </p:txBody>
        </p:sp>
        <p:sp>
          <p:nvSpPr>
            <p:cNvPr id="12" name="Flowchart: Alternate Process 11"/>
            <p:cNvSpPr/>
            <p:nvPr/>
          </p:nvSpPr>
          <p:spPr>
            <a:xfrm>
              <a:off x="6900228" y="3895654"/>
              <a:ext cx="1125298" cy="551514"/>
            </a:xfrm>
            <a:prstGeom prst="flowChartAlternateProcess">
              <a:avLst/>
            </a:prstGeom>
            <a:solidFill>
              <a:srgbClr val="0070C0"/>
            </a:solidFill>
            <a:effectLst>
              <a:outerShdw blurRad="152400" dist="317500" dir="5400000" sx="90000" sy="-19000" rotWithShape="0">
                <a:prstClr val="black">
                  <a:alpha val="15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buClr>
                  <a:schemeClr val="bg1"/>
                </a:buClr>
              </a:pPr>
              <a:r>
                <a:rPr kumimoji="1" lang="en-US" altLang="ja-JP" dirty="0" err="1">
                  <a:latin typeface="Montserrat" panose="00000500000000000000" pitchFamily="2" charset="0"/>
                </a:rPr>
                <a:t>useState</a:t>
              </a:r>
              <a:endParaRPr lang="en-US" altLang="ja-JP" dirty="0">
                <a:latin typeface="Montserrat" panose="00000500000000000000" pitchFamily="2" charset="0"/>
              </a:endParaRPr>
            </a:p>
          </p:txBody>
        </p:sp>
        <p:cxnSp>
          <p:nvCxnSpPr>
            <p:cNvPr id="60" name="Straight Arrow Connector 59"/>
            <p:cNvCxnSpPr>
              <a:cxnSpLocks/>
              <a:stCxn id="23" idx="4"/>
              <a:endCxn id="12" idx="0"/>
            </p:cNvCxnSpPr>
            <p:nvPr/>
          </p:nvCxnSpPr>
          <p:spPr>
            <a:xfrm flipH="1">
              <a:off x="7462877" y="3018925"/>
              <a:ext cx="1426322" cy="876729"/>
            </a:xfrm>
            <a:prstGeom prst="straightConnector1">
              <a:avLst/>
            </a:prstGeom>
            <a:ln w="28575">
              <a:solidFill>
                <a:schemeClr val="tx1"/>
              </a:solidFill>
              <a:tailEnd type="triangle"/>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9" name="Flowchart: Alternate Process 8">
              <a:extLst>
                <a:ext uri="{FF2B5EF4-FFF2-40B4-BE49-F238E27FC236}">
                  <a16:creationId xmlns:a16="http://schemas.microsoft.com/office/drawing/2014/main" id="{BC2E4214-FBDD-5E3F-ADA1-8E5EB74C213D}"/>
                </a:ext>
              </a:extLst>
            </p:cNvPr>
            <p:cNvSpPr/>
            <p:nvPr/>
          </p:nvSpPr>
          <p:spPr>
            <a:xfrm>
              <a:off x="8326550" y="3914068"/>
              <a:ext cx="1125298" cy="533100"/>
            </a:xfrm>
            <a:prstGeom prst="flowChartAlternateProcess">
              <a:avLst/>
            </a:prstGeom>
            <a:solidFill>
              <a:srgbClr val="0070C0"/>
            </a:solidFill>
            <a:effectLst>
              <a:outerShdw blurRad="152400" dist="317500" dir="5400000" sx="90000" sy="-19000" rotWithShape="0">
                <a:prstClr val="black">
                  <a:alpha val="15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buClr>
                  <a:schemeClr val="bg1"/>
                </a:buClr>
              </a:pPr>
              <a:r>
                <a:rPr lang="en-US" altLang="ja-JP" dirty="0" err="1">
                  <a:latin typeface="Montserrat" panose="00000500000000000000" pitchFamily="2" charset="0"/>
                </a:rPr>
                <a:t>useEffect</a:t>
              </a:r>
              <a:endParaRPr lang="en-US" altLang="ja-JP" dirty="0">
                <a:latin typeface="Montserrat" panose="00000500000000000000" pitchFamily="2" charset="0"/>
              </a:endParaRPr>
            </a:p>
          </p:txBody>
        </p:sp>
        <p:sp>
          <p:nvSpPr>
            <p:cNvPr id="13" name="Flowchart: Alternate Process 12">
              <a:extLst>
                <a:ext uri="{FF2B5EF4-FFF2-40B4-BE49-F238E27FC236}">
                  <a16:creationId xmlns:a16="http://schemas.microsoft.com/office/drawing/2014/main" id="{BCD23561-4E3C-686F-CA61-98ED825C75C2}"/>
                </a:ext>
              </a:extLst>
            </p:cNvPr>
            <p:cNvSpPr/>
            <p:nvPr/>
          </p:nvSpPr>
          <p:spPr>
            <a:xfrm>
              <a:off x="9752871" y="3914068"/>
              <a:ext cx="1317780" cy="551514"/>
            </a:xfrm>
            <a:prstGeom prst="flowChartAlternateProcess">
              <a:avLst/>
            </a:prstGeom>
            <a:solidFill>
              <a:srgbClr val="0070C0"/>
            </a:solidFill>
            <a:effectLst>
              <a:outerShdw blurRad="152400" dist="317500" dir="5400000" sx="90000" sy="-19000" rotWithShape="0">
                <a:prstClr val="black">
                  <a:alpha val="15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buClr>
                  <a:schemeClr val="bg1"/>
                </a:buClr>
              </a:pPr>
              <a:r>
                <a:rPr lang="en-US" altLang="ja-JP" dirty="0" err="1">
                  <a:latin typeface="Montserrat" panose="00000500000000000000" pitchFamily="2" charset="0"/>
                </a:rPr>
                <a:t>useContext</a:t>
              </a:r>
              <a:endParaRPr lang="en-US" altLang="ja-JP" dirty="0">
                <a:latin typeface="Montserrat" panose="00000500000000000000" pitchFamily="2" charset="0"/>
              </a:endParaRPr>
            </a:p>
          </p:txBody>
        </p:sp>
        <p:cxnSp>
          <p:nvCxnSpPr>
            <p:cNvPr id="29" name="Straight Arrow Connector 28">
              <a:extLst>
                <a:ext uri="{FF2B5EF4-FFF2-40B4-BE49-F238E27FC236}">
                  <a16:creationId xmlns:a16="http://schemas.microsoft.com/office/drawing/2014/main" id="{5534A16A-6760-5010-C088-8D3404C710CD}"/>
                </a:ext>
              </a:extLst>
            </p:cNvPr>
            <p:cNvCxnSpPr>
              <a:cxnSpLocks/>
              <a:stCxn id="23" idx="4"/>
              <a:endCxn id="9" idx="0"/>
            </p:cNvCxnSpPr>
            <p:nvPr/>
          </p:nvCxnSpPr>
          <p:spPr>
            <a:xfrm>
              <a:off x="8889199" y="3018925"/>
              <a:ext cx="0" cy="895143"/>
            </a:xfrm>
            <a:prstGeom prst="straightConnector1">
              <a:avLst/>
            </a:prstGeom>
            <a:ln w="28575">
              <a:solidFill>
                <a:schemeClr val="tx1"/>
              </a:solidFill>
              <a:tailEnd type="triangle"/>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D7917C7-F702-3C3C-24BE-5DAE36073EA5}"/>
                </a:ext>
              </a:extLst>
            </p:cNvPr>
            <p:cNvCxnSpPr>
              <a:cxnSpLocks/>
              <a:stCxn id="23" idx="4"/>
              <a:endCxn id="13" idx="0"/>
            </p:cNvCxnSpPr>
            <p:nvPr/>
          </p:nvCxnSpPr>
          <p:spPr>
            <a:xfrm>
              <a:off x="8889199" y="3018925"/>
              <a:ext cx="1522562" cy="895143"/>
            </a:xfrm>
            <a:prstGeom prst="straightConnector1">
              <a:avLst/>
            </a:prstGeom>
            <a:ln w="28575">
              <a:solidFill>
                <a:schemeClr val="tx1"/>
              </a:solidFill>
              <a:tailEnd type="triangle"/>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7231AD0B-C348-4C4B-1045-4776945E9AC8}"/>
              </a:ext>
            </a:extLst>
          </p:cNvPr>
          <p:cNvGrpSpPr/>
          <p:nvPr/>
        </p:nvGrpSpPr>
        <p:grpSpPr>
          <a:xfrm>
            <a:off x="1121349" y="4345942"/>
            <a:ext cx="4357396" cy="413238"/>
            <a:chOff x="1121349" y="4345942"/>
            <a:chExt cx="4357396" cy="413238"/>
          </a:xfrm>
        </p:grpSpPr>
        <p:sp>
          <p:nvSpPr>
            <p:cNvPr id="5" name="Flowchart: Terminator 4"/>
            <p:cNvSpPr/>
            <p:nvPr/>
          </p:nvSpPr>
          <p:spPr>
            <a:xfrm>
              <a:off x="1688762" y="4345942"/>
              <a:ext cx="3789983" cy="413238"/>
            </a:xfrm>
            <a:prstGeom prst="flowChartTerminator">
              <a:avLst/>
            </a:prstGeom>
            <a:ln>
              <a:noFill/>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latin typeface="Montserrat" panose="00000500000000000000" pitchFamily="2" charset="0"/>
                </a:rPr>
                <a:t>Component </a:t>
              </a:r>
              <a:r>
                <a:rPr lang="en-US" altLang="ja-JP" dirty="0" err="1">
                  <a:latin typeface="Montserrat" panose="00000500000000000000" pitchFamily="2" charset="0"/>
                </a:rPr>
                <a:t>trở</a:t>
              </a:r>
              <a:r>
                <a:rPr lang="en-US" altLang="ja-JP" dirty="0">
                  <a:latin typeface="Montserrat" panose="00000500000000000000" pitchFamily="2" charset="0"/>
                </a:rPr>
                <a:t> </a:t>
              </a:r>
              <a:r>
                <a:rPr lang="en-US" altLang="ja-JP" dirty="0" err="1">
                  <a:latin typeface="Montserrat" panose="00000500000000000000" pitchFamily="2" charset="0"/>
                </a:rPr>
                <a:t>nên</a:t>
              </a:r>
              <a:r>
                <a:rPr lang="en-US" altLang="ja-JP" dirty="0">
                  <a:latin typeface="Montserrat" panose="00000500000000000000" pitchFamily="2" charset="0"/>
                </a:rPr>
                <a:t> </a:t>
              </a:r>
              <a:r>
                <a:rPr lang="en-US" altLang="ja-JP" dirty="0" err="1">
                  <a:latin typeface="Montserrat" panose="00000500000000000000" pitchFamily="2" charset="0"/>
                </a:rPr>
                <a:t>gọn</a:t>
              </a:r>
              <a:r>
                <a:rPr lang="en-US" altLang="ja-JP" dirty="0">
                  <a:latin typeface="Montserrat" panose="00000500000000000000" pitchFamily="2" charset="0"/>
                </a:rPr>
                <a:t> </a:t>
              </a:r>
              <a:r>
                <a:rPr lang="en-US" altLang="ja-JP" dirty="0" err="1">
                  <a:latin typeface="Montserrat" panose="00000500000000000000" pitchFamily="2" charset="0"/>
                </a:rPr>
                <a:t>nhẹ</a:t>
              </a:r>
              <a:endParaRPr kumimoji="1" lang="ja-JP" altLang="en-US" dirty="0">
                <a:latin typeface="Montserrat" panose="00000500000000000000" pitchFamily="2" charset="0"/>
              </a:endParaRPr>
            </a:p>
          </p:txBody>
        </p:sp>
        <p:grpSp>
          <p:nvGrpSpPr>
            <p:cNvPr id="40" name="Google Shape;580;p40">
              <a:extLst>
                <a:ext uri="{FF2B5EF4-FFF2-40B4-BE49-F238E27FC236}">
                  <a16:creationId xmlns:a16="http://schemas.microsoft.com/office/drawing/2014/main" id="{F7907FD7-39AE-FE67-ED70-F5F7B86E59A0}"/>
                </a:ext>
              </a:extLst>
            </p:cNvPr>
            <p:cNvGrpSpPr/>
            <p:nvPr/>
          </p:nvGrpSpPr>
          <p:grpSpPr>
            <a:xfrm>
              <a:off x="1121349" y="4459470"/>
              <a:ext cx="336019" cy="186181"/>
              <a:chOff x="4791775" y="1877500"/>
              <a:chExt cx="66725" cy="36975"/>
            </a:xfrm>
          </p:grpSpPr>
          <p:sp>
            <p:nvSpPr>
              <p:cNvPr id="41" name="Google Shape;581;p40">
                <a:extLst>
                  <a:ext uri="{FF2B5EF4-FFF2-40B4-BE49-F238E27FC236}">
                    <a16:creationId xmlns:a16="http://schemas.microsoft.com/office/drawing/2014/main" id="{B34A0E1B-350A-3E49-F89B-FEF747813033}"/>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solidFill>
                <a:srgbClr val="B7000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Montserrat"/>
                  <a:ea typeface="Montserrat"/>
                  <a:cs typeface="Montserrat"/>
                  <a:sym typeface="Montserrat"/>
                </a:endParaRPr>
              </a:p>
            </p:txBody>
          </p:sp>
          <p:sp>
            <p:nvSpPr>
              <p:cNvPr id="42" name="Google Shape;582;p40">
                <a:extLst>
                  <a:ext uri="{FF2B5EF4-FFF2-40B4-BE49-F238E27FC236}">
                    <a16:creationId xmlns:a16="http://schemas.microsoft.com/office/drawing/2014/main" id="{3C5629C1-2EC5-1521-0720-432EEE42C2E7}"/>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solidFill>
                <a:srgbClr val="B7000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Montserrat"/>
                  <a:ea typeface="Montserrat"/>
                  <a:cs typeface="Montserrat"/>
                  <a:sym typeface="Montserrat"/>
                </a:endParaRPr>
              </a:p>
            </p:txBody>
          </p:sp>
        </p:grpSp>
      </p:grpSp>
      <p:grpSp>
        <p:nvGrpSpPr>
          <p:cNvPr id="50" name="Group 49">
            <a:extLst>
              <a:ext uri="{FF2B5EF4-FFF2-40B4-BE49-F238E27FC236}">
                <a16:creationId xmlns:a16="http://schemas.microsoft.com/office/drawing/2014/main" id="{898A33AF-5138-BECD-BCC5-C8C6DEA70769}"/>
              </a:ext>
            </a:extLst>
          </p:cNvPr>
          <p:cNvGrpSpPr/>
          <p:nvPr/>
        </p:nvGrpSpPr>
        <p:grpSpPr>
          <a:xfrm>
            <a:off x="1107689" y="5005260"/>
            <a:ext cx="4371056" cy="413238"/>
            <a:chOff x="1107689" y="5005260"/>
            <a:chExt cx="4371056" cy="413238"/>
          </a:xfrm>
        </p:grpSpPr>
        <p:sp>
          <p:nvSpPr>
            <p:cNvPr id="16" name="Flowchart: Terminator 15"/>
            <p:cNvSpPr/>
            <p:nvPr/>
          </p:nvSpPr>
          <p:spPr>
            <a:xfrm>
              <a:off x="1688762" y="5005260"/>
              <a:ext cx="3789983" cy="413238"/>
            </a:xfrm>
            <a:prstGeom prst="flowChartTerminator">
              <a:avLst/>
            </a:prstGeom>
            <a:ln>
              <a:noFill/>
            </a:ln>
            <a:effectLst/>
            <a:scene3d>
              <a:camera prst="orthographicFront">
                <a:rot lat="0" lon="0" rev="0"/>
              </a:camera>
              <a:lightRig rig="contrasting" dir="t">
                <a:rot lat="0" lon="0" rev="7800000"/>
              </a:lightRig>
            </a:scene3d>
            <a:sp3d>
              <a:bevelT w="139700" h="1397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err="1">
                  <a:latin typeface="Montserrat" panose="00000500000000000000" pitchFamily="2" charset="0"/>
                </a:rPr>
                <a:t>Giảm</a:t>
              </a:r>
              <a:r>
                <a:rPr lang="en-US" altLang="ja-JP" dirty="0">
                  <a:latin typeface="Montserrat" panose="00000500000000000000" pitchFamily="2" charset="0"/>
                </a:rPr>
                <a:t> </a:t>
              </a:r>
              <a:r>
                <a:rPr lang="en-US" altLang="ja-JP" dirty="0" err="1">
                  <a:latin typeface="Montserrat" panose="00000500000000000000" pitchFamily="2" charset="0"/>
                </a:rPr>
                <a:t>số</a:t>
              </a:r>
              <a:r>
                <a:rPr lang="en-US" altLang="ja-JP" dirty="0">
                  <a:latin typeface="Montserrat" panose="00000500000000000000" pitchFamily="2" charset="0"/>
                </a:rPr>
                <a:t> </a:t>
              </a:r>
              <a:r>
                <a:rPr lang="en-US" altLang="ja-JP" dirty="0" err="1">
                  <a:latin typeface="Montserrat" panose="00000500000000000000" pitchFamily="2" charset="0"/>
                </a:rPr>
                <a:t>lượng</a:t>
              </a:r>
              <a:r>
                <a:rPr lang="en-US" altLang="ja-JP" dirty="0">
                  <a:latin typeface="Montserrat" panose="00000500000000000000" pitchFamily="2" charset="0"/>
                </a:rPr>
                <a:t> code, </a:t>
              </a:r>
              <a:r>
                <a:rPr lang="en-US" altLang="ja-JP" dirty="0" err="1">
                  <a:latin typeface="Montserrat" panose="00000500000000000000" pitchFamily="2" charset="0"/>
                </a:rPr>
                <a:t>dễ</a:t>
              </a:r>
              <a:r>
                <a:rPr lang="en-US" altLang="ja-JP" dirty="0">
                  <a:latin typeface="Montserrat" panose="00000500000000000000" pitchFamily="2" charset="0"/>
                </a:rPr>
                <a:t> </a:t>
              </a:r>
              <a:r>
                <a:rPr lang="en-US" altLang="ja-JP" dirty="0" err="1">
                  <a:latin typeface="Montserrat" panose="00000500000000000000" pitchFamily="2" charset="0"/>
                </a:rPr>
                <a:t>tiếp</a:t>
              </a:r>
              <a:r>
                <a:rPr lang="en-US" altLang="ja-JP" dirty="0">
                  <a:latin typeface="Montserrat" panose="00000500000000000000" pitchFamily="2" charset="0"/>
                </a:rPr>
                <a:t> </a:t>
              </a:r>
              <a:r>
                <a:rPr lang="en-US" altLang="ja-JP" dirty="0" err="1">
                  <a:latin typeface="Montserrat" panose="00000500000000000000" pitchFamily="2" charset="0"/>
                </a:rPr>
                <a:t>cận</a:t>
              </a:r>
              <a:endParaRPr kumimoji="1" lang="ja-JP" altLang="en-US" dirty="0">
                <a:latin typeface="Montserrat" panose="00000500000000000000" pitchFamily="2" charset="0"/>
              </a:endParaRPr>
            </a:p>
          </p:txBody>
        </p:sp>
        <p:grpSp>
          <p:nvGrpSpPr>
            <p:cNvPr id="43" name="Google Shape;580;p40">
              <a:extLst>
                <a:ext uri="{FF2B5EF4-FFF2-40B4-BE49-F238E27FC236}">
                  <a16:creationId xmlns:a16="http://schemas.microsoft.com/office/drawing/2014/main" id="{659F4843-2350-856B-7013-A5B618DDF9BD}"/>
                </a:ext>
              </a:extLst>
            </p:cNvPr>
            <p:cNvGrpSpPr/>
            <p:nvPr/>
          </p:nvGrpSpPr>
          <p:grpSpPr>
            <a:xfrm>
              <a:off x="1107689" y="5118788"/>
              <a:ext cx="336019" cy="186181"/>
              <a:chOff x="4791775" y="1877500"/>
              <a:chExt cx="66725" cy="36975"/>
            </a:xfrm>
          </p:grpSpPr>
          <p:sp>
            <p:nvSpPr>
              <p:cNvPr id="44" name="Google Shape;581;p40">
                <a:extLst>
                  <a:ext uri="{FF2B5EF4-FFF2-40B4-BE49-F238E27FC236}">
                    <a16:creationId xmlns:a16="http://schemas.microsoft.com/office/drawing/2014/main" id="{8D3F3454-5725-E6C9-C76C-78E769744E15}"/>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solidFill>
                <a:srgbClr val="B7000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Montserrat"/>
                  <a:ea typeface="Montserrat"/>
                  <a:cs typeface="Montserrat"/>
                  <a:sym typeface="Montserrat"/>
                </a:endParaRPr>
              </a:p>
            </p:txBody>
          </p:sp>
          <p:sp>
            <p:nvSpPr>
              <p:cNvPr id="45" name="Google Shape;582;p40">
                <a:extLst>
                  <a:ext uri="{FF2B5EF4-FFF2-40B4-BE49-F238E27FC236}">
                    <a16:creationId xmlns:a16="http://schemas.microsoft.com/office/drawing/2014/main" id="{2F758AE6-F1F7-33AA-8D70-20681C011EB4}"/>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solidFill>
                <a:srgbClr val="B7000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Montserrat"/>
                  <a:ea typeface="Montserrat"/>
                  <a:cs typeface="Montserrat"/>
                  <a:sym typeface="Montserrat"/>
                </a:endParaRPr>
              </a:p>
            </p:txBody>
          </p:sp>
        </p:grpSp>
      </p:grpSp>
      <p:grpSp>
        <p:nvGrpSpPr>
          <p:cNvPr id="52" name="Group 51">
            <a:extLst>
              <a:ext uri="{FF2B5EF4-FFF2-40B4-BE49-F238E27FC236}">
                <a16:creationId xmlns:a16="http://schemas.microsoft.com/office/drawing/2014/main" id="{35DBEDDA-99C2-E697-05F3-1B4FFF9046C1}"/>
              </a:ext>
            </a:extLst>
          </p:cNvPr>
          <p:cNvGrpSpPr/>
          <p:nvPr/>
        </p:nvGrpSpPr>
        <p:grpSpPr>
          <a:xfrm>
            <a:off x="1086347" y="5667075"/>
            <a:ext cx="4392398" cy="413238"/>
            <a:chOff x="1086347" y="5667075"/>
            <a:chExt cx="4392398" cy="413238"/>
          </a:xfrm>
        </p:grpSpPr>
        <p:sp>
          <p:nvSpPr>
            <p:cNvPr id="22" name="Flowchart: Terminator 21"/>
            <p:cNvSpPr/>
            <p:nvPr/>
          </p:nvSpPr>
          <p:spPr>
            <a:xfrm>
              <a:off x="1688762" y="5667075"/>
              <a:ext cx="3789983" cy="413238"/>
            </a:xfrm>
            <a:prstGeom prst="flowChartTerminator">
              <a:avLst/>
            </a:prstGeom>
            <a:ln>
              <a:noFill/>
            </a:ln>
            <a:effectLst/>
            <a:scene3d>
              <a:camera prst="orthographicFront">
                <a:rot lat="0" lon="0" rev="0"/>
              </a:camera>
              <a:lightRig rig="contrasting" dir="t">
                <a:rot lat="0" lon="0" rev="7800000"/>
              </a:lightRig>
            </a:scene3d>
            <a:sp3d>
              <a:bevelT w="139700" h="139700"/>
            </a:sp3d>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dirty="0" err="1"/>
                <a:t>Sử</a:t>
              </a:r>
              <a:r>
                <a:rPr lang="en-US" altLang="ja-JP" dirty="0"/>
                <a:t> </a:t>
              </a:r>
              <a:r>
                <a:rPr lang="en-US" altLang="ja-JP" dirty="0" err="1"/>
                <a:t>dụng</a:t>
              </a:r>
              <a:r>
                <a:rPr lang="en-US" altLang="ja-JP" dirty="0"/>
                <a:t> state </a:t>
              </a:r>
              <a:r>
                <a:rPr lang="en-US" altLang="ja-JP" dirty="0" err="1"/>
                <a:t>trong</a:t>
              </a:r>
              <a:r>
                <a:rPr lang="en-US" altLang="ja-JP" dirty="0"/>
                <a:t> </a:t>
              </a:r>
              <a:r>
                <a:rPr lang="en-US" altLang="ja-JP"/>
                <a:t>Function component</a:t>
              </a:r>
              <a:endParaRPr lang="ja-JP" altLang="en-US" dirty="0"/>
            </a:p>
          </p:txBody>
        </p:sp>
        <p:grpSp>
          <p:nvGrpSpPr>
            <p:cNvPr id="46" name="Google Shape;580;p40">
              <a:extLst>
                <a:ext uri="{FF2B5EF4-FFF2-40B4-BE49-F238E27FC236}">
                  <a16:creationId xmlns:a16="http://schemas.microsoft.com/office/drawing/2014/main" id="{1B821150-6B01-9F8C-55AE-D4A51263CF67}"/>
                </a:ext>
              </a:extLst>
            </p:cNvPr>
            <p:cNvGrpSpPr/>
            <p:nvPr/>
          </p:nvGrpSpPr>
          <p:grpSpPr>
            <a:xfrm>
              <a:off x="1086347" y="5780603"/>
              <a:ext cx="336019" cy="186181"/>
              <a:chOff x="4791775" y="1877500"/>
              <a:chExt cx="66725" cy="36975"/>
            </a:xfrm>
          </p:grpSpPr>
          <p:sp>
            <p:nvSpPr>
              <p:cNvPr id="47" name="Google Shape;581;p40">
                <a:extLst>
                  <a:ext uri="{FF2B5EF4-FFF2-40B4-BE49-F238E27FC236}">
                    <a16:creationId xmlns:a16="http://schemas.microsoft.com/office/drawing/2014/main" id="{A3919789-CBEA-9CF4-6456-F5E0810EB936}"/>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solidFill>
                <a:srgbClr val="B7000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a:sym typeface="Montserrat"/>
                </a:endParaRPr>
              </a:p>
            </p:txBody>
          </p:sp>
          <p:sp>
            <p:nvSpPr>
              <p:cNvPr id="48" name="Google Shape;582;p40">
                <a:extLst>
                  <a:ext uri="{FF2B5EF4-FFF2-40B4-BE49-F238E27FC236}">
                    <a16:creationId xmlns:a16="http://schemas.microsoft.com/office/drawing/2014/main" id="{CBBA5F4A-B71F-BF1F-F0F9-0D147BD70AB0}"/>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solidFill>
                <a:srgbClr val="B7000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a:sym typeface="Montserrat"/>
                </a:endParaRPr>
              </a:p>
            </p:txBody>
          </p:sp>
        </p:grpSp>
      </p:grpSp>
    </p:spTree>
    <p:extLst>
      <p:ext uri="{BB962C8B-B14F-4D97-AF65-F5344CB8AC3E}">
        <p14:creationId xmlns:p14="http://schemas.microsoft.com/office/powerpoint/2010/main" val="1615009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barn(inVertical)">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randombar(horizontal)">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3248064" cy="1015663"/>
            <a:chOff x="1586204" y="631290"/>
            <a:chExt cx="3248064" cy="1015663"/>
          </a:xfrm>
        </p:grpSpPr>
        <p:sp>
          <p:nvSpPr>
            <p:cNvPr id="18" name="TextBox 17"/>
            <p:cNvSpPr txBox="1"/>
            <p:nvPr/>
          </p:nvSpPr>
          <p:spPr>
            <a:xfrm>
              <a:off x="1586204" y="631290"/>
              <a:ext cx="1225015"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06</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1947969" cy="707886"/>
            </a:xfrm>
            <a:prstGeom prst="rect">
              <a:avLst/>
            </a:prstGeom>
            <a:noFill/>
          </p:spPr>
          <p:txBody>
            <a:bodyPr wrap="none" rtlCol="0">
              <a:spAutoFit/>
            </a:bodyPr>
            <a:lstStyle/>
            <a:p>
              <a:r>
                <a:rPr kumimoji="1" lang="en-US" altLang="ja-JP" sz="4000" b="1" dirty="0">
                  <a:solidFill>
                    <a:schemeClr val="tx1">
                      <a:lumMod val="85000"/>
                      <a:lumOff val="15000"/>
                    </a:schemeClr>
                  </a:solidFill>
                  <a:latin typeface="Montserrat" panose="020B0600070205080204" charset="0"/>
                </a:rPr>
                <a:t>Hooks</a:t>
              </a:r>
              <a:endParaRPr kumimoji="1" lang="ja-JP" altLang="en-US" sz="4000" b="1" dirty="0">
                <a:solidFill>
                  <a:schemeClr val="tx1">
                    <a:lumMod val="85000"/>
                    <a:lumOff val="15000"/>
                  </a:schemeClr>
                </a:solidFill>
                <a:latin typeface="Montserrat" panose="020B0600070205080204" charset="0"/>
              </a:endParaRPr>
            </a:p>
          </p:txBody>
        </p:sp>
      </p:grpSp>
      <p:sp>
        <p:nvSpPr>
          <p:cNvPr id="2" name="TextBox 1">
            <a:extLst>
              <a:ext uri="{FF2B5EF4-FFF2-40B4-BE49-F238E27FC236}">
                <a16:creationId xmlns:a16="http://schemas.microsoft.com/office/drawing/2014/main" id="{E607E9D9-A490-52A0-F325-D458191CD22C}"/>
              </a:ext>
            </a:extLst>
          </p:cNvPr>
          <p:cNvSpPr txBox="1"/>
          <p:nvPr/>
        </p:nvSpPr>
        <p:spPr>
          <a:xfrm>
            <a:off x="5295139" y="1335714"/>
            <a:ext cx="1601721" cy="461665"/>
          </a:xfrm>
          <a:prstGeom prst="rect">
            <a:avLst/>
          </a:prstGeom>
          <a:noFill/>
        </p:spPr>
        <p:txBody>
          <a:bodyPr wrap="none" rtlCol="0">
            <a:spAutoFit/>
          </a:bodyPr>
          <a:lstStyle/>
          <a:p>
            <a:r>
              <a:rPr kumimoji="1" lang="en-US" altLang="ja-JP" sz="2400" b="1" dirty="0" err="1">
                <a:latin typeface="Montserrat" panose="020B0600070205080204" charset="0"/>
              </a:rPr>
              <a:t>useState</a:t>
            </a:r>
            <a:endParaRPr kumimoji="1" lang="ja-JP" altLang="en-US" sz="2400" b="1" dirty="0">
              <a:latin typeface="Montserrat" panose="020B0600070205080204" charset="0"/>
            </a:endParaRPr>
          </a:p>
        </p:txBody>
      </p:sp>
      <p:sp>
        <p:nvSpPr>
          <p:cNvPr id="7" name="Rectangle: Rounded Corners 6">
            <a:extLst>
              <a:ext uri="{FF2B5EF4-FFF2-40B4-BE49-F238E27FC236}">
                <a16:creationId xmlns:a16="http://schemas.microsoft.com/office/drawing/2014/main" id="{455DC04D-93A1-5A5D-666E-1A79656647AB}"/>
              </a:ext>
            </a:extLst>
          </p:cNvPr>
          <p:cNvSpPr/>
          <p:nvPr/>
        </p:nvSpPr>
        <p:spPr>
          <a:xfrm>
            <a:off x="1005840" y="2543829"/>
            <a:ext cx="4672584" cy="502920"/>
          </a:xfrm>
          <a:prstGeom prst="roundRect">
            <a:avLst/>
          </a:prstGeom>
          <a:solidFill>
            <a:schemeClr val="accent4">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0" i="0" dirty="0" err="1">
                <a:solidFill>
                  <a:srgbClr val="1B1B1B"/>
                </a:solidFill>
                <a:effectLst/>
                <a:latin typeface="Montserrat" panose="00000500000000000000" pitchFamily="2" charset="0"/>
              </a:rPr>
              <a:t>Có</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thể</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dùng</a:t>
            </a:r>
            <a:r>
              <a:rPr lang="en-US" b="0" i="0" dirty="0">
                <a:solidFill>
                  <a:srgbClr val="1B1B1B"/>
                </a:solidFill>
                <a:effectLst/>
                <a:latin typeface="Montserrat" panose="00000500000000000000" pitchFamily="2" charset="0"/>
              </a:rPr>
              <a:t> state </a:t>
            </a:r>
            <a:r>
              <a:rPr lang="en-US" b="0" i="0" dirty="0" err="1">
                <a:solidFill>
                  <a:srgbClr val="1B1B1B"/>
                </a:solidFill>
                <a:effectLst/>
                <a:latin typeface="Montserrat" panose="00000500000000000000" pitchFamily="2" charset="0"/>
              </a:rPr>
              <a:t>trong</a:t>
            </a:r>
            <a:r>
              <a:rPr lang="en-US" b="0" i="0" dirty="0">
                <a:solidFill>
                  <a:srgbClr val="1B1B1B"/>
                </a:solidFill>
                <a:effectLst/>
                <a:latin typeface="Montserrat" panose="00000500000000000000" pitchFamily="2" charset="0"/>
              </a:rPr>
              <a:t> functional component</a:t>
            </a:r>
            <a:endParaRPr lang="en-US" dirty="0">
              <a:latin typeface="Montserrat" panose="00000500000000000000" pitchFamily="2" charset="0"/>
            </a:endParaRPr>
          </a:p>
        </p:txBody>
      </p:sp>
      <p:sp>
        <p:nvSpPr>
          <p:cNvPr id="9" name="Rectangle: Rounded Corners 8">
            <a:extLst>
              <a:ext uri="{FF2B5EF4-FFF2-40B4-BE49-F238E27FC236}">
                <a16:creationId xmlns:a16="http://schemas.microsoft.com/office/drawing/2014/main" id="{A9FC8C51-D69B-ABAE-8391-9456A8ECA3C7}"/>
              </a:ext>
            </a:extLst>
          </p:cNvPr>
          <p:cNvSpPr/>
          <p:nvPr/>
        </p:nvSpPr>
        <p:spPr>
          <a:xfrm>
            <a:off x="1005840" y="3727216"/>
            <a:ext cx="4672584" cy="502920"/>
          </a:xfrm>
          <a:prstGeom prst="roundRect">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rgbClr val="1B1B1B"/>
                </a:solidFill>
                <a:latin typeface="Montserrat" panose="00000500000000000000" pitchFamily="2" charset="0"/>
              </a:rPr>
              <a:t>Input: </a:t>
            </a:r>
            <a:r>
              <a:rPr lang="en-US" dirty="0" err="1">
                <a:solidFill>
                  <a:srgbClr val="1B1B1B"/>
                </a:solidFill>
                <a:latin typeface="Montserrat" panose="00000500000000000000" pitchFamily="2" charset="0"/>
              </a:rPr>
              <a:t>initialState</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giá</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trị</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hoặc</a:t>
            </a:r>
            <a:r>
              <a:rPr lang="en-US" dirty="0">
                <a:solidFill>
                  <a:srgbClr val="1B1B1B"/>
                </a:solidFill>
                <a:latin typeface="Montserrat" panose="00000500000000000000" pitchFamily="2" charset="0"/>
              </a:rPr>
              <a:t> function)</a:t>
            </a:r>
          </a:p>
        </p:txBody>
      </p:sp>
      <p:sp>
        <p:nvSpPr>
          <p:cNvPr id="13" name="Rectangle: Rounded Corners 12">
            <a:extLst>
              <a:ext uri="{FF2B5EF4-FFF2-40B4-BE49-F238E27FC236}">
                <a16:creationId xmlns:a16="http://schemas.microsoft.com/office/drawing/2014/main" id="{094044FD-23EF-7CDF-8AF8-4A0CD93088E3}"/>
              </a:ext>
            </a:extLst>
          </p:cNvPr>
          <p:cNvSpPr/>
          <p:nvPr/>
        </p:nvSpPr>
        <p:spPr>
          <a:xfrm>
            <a:off x="1005840" y="4903540"/>
            <a:ext cx="4672584" cy="502920"/>
          </a:xfrm>
          <a:prstGeom prst="round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vi-VN" b="0" i="0" dirty="0">
                <a:solidFill>
                  <a:srgbClr val="1B1B1B"/>
                </a:solidFill>
                <a:effectLst/>
                <a:latin typeface="Montserrat" panose="00000500000000000000" pitchFamily="2" charset="0"/>
              </a:rPr>
              <a:t>Output: một mảng có 2 phần tử tương ứng cho state và setState</a:t>
            </a:r>
            <a:endParaRPr lang="en-US" dirty="0">
              <a:solidFill>
                <a:srgbClr val="1B1B1B"/>
              </a:solidFill>
              <a:latin typeface="Montserrat" panose="00000500000000000000" pitchFamily="2" charset="0"/>
            </a:endParaRPr>
          </a:p>
        </p:txBody>
      </p:sp>
      <p:pic>
        <p:nvPicPr>
          <p:cNvPr id="26" name="Picture 25">
            <a:extLst>
              <a:ext uri="{FF2B5EF4-FFF2-40B4-BE49-F238E27FC236}">
                <a16:creationId xmlns:a16="http://schemas.microsoft.com/office/drawing/2014/main" id="{D5BE25C0-FA29-F011-D83B-86F7585AABB5}"/>
              </a:ext>
            </a:extLst>
          </p:cNvPr>
          <p:cNvPicPr>
            <a:picLocks noChangeAspect="1"/>
          </p:cNvPicPr>
          <p:nvPr/>
        </p:nvPicPr>
        <p:blipFill>
          <a:blip r:embed="rId3"/>
          <a:stretch>
            <a:fillRect/>
          </a:stretch>
        </p:blipFill>
        <p:spPr>
          <a:xfrm>
            <a:off x="6279348" y="2549676"/>
            <a:ext cx="5422187" cy="2858000"/>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770930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3248064" cy="1015663"/>
            <a:chOff x="1586204" y="631290"/>
            <a:chExt cx="3248064" cy="1015663"/>
          </a:xfrm>
        </p:grpSpPr>
        <p:sp>
          <p:nvSpPr>
            <p:cNvPr id="18" name="TextBox 17"/>
            <p:cNvSpPr txBox="1"/>
            <p:nvPr/>
          </p:nvSpPr>
          <p:spPr>
            <a:xfrm>
              <a:off x="1586204" y="631290"/>
              <a:ext cx="1225015"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06</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1947969" cy="707886"/>
            </a:xfrm>
            <a:prstGeom prst="rect">
              <a:avLst/>
            </a:prstGeom>
            <a:noFill/>
          </p:spPr>
          <p:txBody>
            <a:bodyPr wrap="none" rtlCol="0">
              <a:spAutoFit/>
            </a:bodyPr>
            <a:lstStyle/>
            <a:p>
              <a:r>
                <a:rPr kumimoji="1" lang="en-US" altLang="ja-JP" sz="4000" b="1" dirty="0">
                  <a:solidFill>
                    <a:schemeClr val="tx1">
                      <a:lumMod val="85000"/>
                      <a:lumOff val="15000"/>
                    </a:schemeClr>
                  </a:solidFill>
                  <a:latin typeface="Montserrat" panose="020B0600070205080204" charset="0"/>
                </a:rPr>
                <a:t>Hooks</a:t>
              </a:r>
              <a:endParaRPr kumimoji="1" lang="ja-JP" altLang="en-US" sz="4000" b="1" dirty="0">
                <a:solidFill>
                  <a:schemeClr val="tx1">
                    <a:lumMod val="85000"/>
                    <a:lumOff val="15000"/>
                  </a:schemeClr>
                </a:solidFill>
                <a:latin typeface="Montserrat" panose="020B0600070205080204" charset="0"/>
              </a:endParaRPr>
            </a:p>
          </p:txBody>
        </p:sp>
      </p:grpSp>
      <p:sp>
        <p:nvSpPr>
          <p:cNvPr id="2" name="TextBox 1">
            <a:extLst>
              <a:ext uri="{FF2B5EF4-FFF2-40B4-BE49-F238E27FC236}">
                <a16:creationId xmlns:a16="http://schemas.microsoft.com/office/drawing/2014/main" id="{E607E9D9-A490-52A0-F325-D458191CD22C}"/>
              </a:ext>
            </a:extLst>
          </p:cNvPr>
          <p:cNvSpPr txBox="1"/>
          <p:nvPr/>
        </p:nvSpPr>
        <p:spPr>
          <a:xfrm>
            <a:off x="5316821" y="1322197"/>
            <a:ext cx="1707519" cy="461665"/>
          </a:xfrm>
          <a:prstGeom prst="rect">
            <a:avLst/>
          </a:prstGeom>
          <a:noFill/>
        </p:spPr>
        <p:txBody>
          <a:bodyPr wrap="none" rtlCol="0">
            <a:spAutoFit/>
          </a:bodyPr>
          <a:lstStyle/>
          <a:p>
            <a:r>
              <a:rPr kumimoji="1" lang="en-US" altLang="ja-JP" sz="2400" b="1" dirty="0" err="1">
                <a:latin typeface="Montserrat" panose="020B0600070205080204" charset="0"/>
              </a:rPr>
              <a:t>useEffect</a:t>
            </a:r>
            <a:endParaRPr kumimoji="1" lang="ja-JP" altLang="en-US" sz="2400" b="1" dirty="0">
              <a:latin typeface="Montserrat" panose="020B0600070205080204" charset="0"/>
            </a:endParaRPr>
          </a:p>
        </p:txBody>
      </p:sp>
      <p:sp>
        <p:nvSpPr>
          <p:cNvPr id="3" name="Arrow: Pentagon 2">
            <a:extLst>
              <a:ext uri="{FF2B5EF4-FFF2-40B4-BE49-F238E27FC236}">
                <a16:creationId xmlns:a16="http://schemas.microsoft.com/office/drawing/2014/main" id="{34DA028F-9A00-7851-DDB6-F7313B39AD95}"/>
              </a:ext>
            </a:extLst>
          </p:cNvPr>
          <p:cNvSpPr/>
          <p:nvPr/>
        </p:nvSpPr>
        <p:spPr>
          <a:xfrm>
            <a:off x="786384" y="2310382"/>
            <a:ext cx="4685086" cy="558695"/>
          </a:xfrm>
          <a:prstGeom prst="homePlate">
            <a:avLst/>
          </a:prstGeom>
          <a:solidFill>
            <a:schemeClr val="accent4">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err="1">
                <a:solidFill>
                  <a:srgbClr val="333333"/>
                </a:solidFill>
                <a:latin typeface="Montserrat" panose="00000500000000000000" pitchFamily="2" charset="0"/>
              </a:rPr>
              <a:t>T</a:t>
            </a:r>
            <a:r>
              <a:rPr lang="en-US" sz="1200" b="0" i="0" dirty="0" err="1">
                <a:solidFill>
                  <a:srgbClr val="333333"/>
                </a:solidFill>
                <a:effectLst/>
                <a:latin typeface="Montserrat" panose="00000500000000000000" pitchFamily="2" charset="0"/>
              </a:rPr>
              <a:t>hay</a:t>
            </a:r>
            <a:r>
              <a:rPr lang="en-US" sz="1200" b="0" i="0" dirty="0">
                <a:solidFill>
                  <a:srgbClr val="333333"/>
                </a:solidFill>
                <a:effectLst/>
                <a:latin typeface="Montserrat" panose="00000500000000000000" pitchFamily="2" charset="0"/>
              </a:rPr>
              <a:t> </a:t>
            </a:r>
            <a:r>
              <a:rPr lang="en-US" sz="1200" b="0" i="0" dirty="0" err="1">
                <a:solidFill>
                  <a:srgbClr val="333333"/>
                </a:solidFill>
                <a:effectLst/>
                <a:latin typeface="Montserrat" panose="00000500000000000000" pitchFamily="2" charset="0"/>
              </a:rPr>
              <a:t>thế</a:t>
            </a:r>
            <a:r>
              <a:rPr lang="en-US" sz="1200" b="0" i="0" dirty="0">
                <a:solidFill>
                  <a:srgbClr val="333333"/>
                </a:solidFill>
                <a:effectLst/>
                <a:latin typeface="Montserrat" panose="00000500000000000000" pitchFamily="2" charset="0"/>
              </a:rPr>
              <a:t> l</a:t>
            </a:r>
            <a:r>
              <a:rPr lang="en-US" sz="1200" b="0" i="0" dirty="0">
                <a:solidFill>
                  <a:srgbClr val="1B1B1B"/>
                </a:solidFill>
                <a:effectLst/>
                <a:latin typeface="Montserrat" panose="00000500000000000000" pitchFamily="2" charset="0"/>
              </a:rPr>
              <a:t>ifecycle methods</a:t>
            </a:r>
            <a:r>
              <a:rPr lang="en-US" sz="1200" b="0" i="0" dirty="0">
                <a:solidFill>
                  <a:srgbClr val="333333"/>
                </a:solidFill>
                <a:effectLst/>
                <a:latin typeface="Montserrat" panose="00000500000000000000" pitchFamily="2" charset="0"/>
              </a:rPr>
              <a:t>: </a:t>
            </a:r>
            <a:r>
              <a:rPr lang="en-US" sz="1200" b="0" i="0" dirty="0" err="1">
                <a:solidFill>
                  <a:srgbClr val="333333"/>
                </a:solidFill>
                <a:effectLst/>
                <a:latin typeface="Montserrat" panose="00000500000000000000" pitchFamily="2" charset="0"/>
              </a:rPr>
              <a:t>componentDidMount</a:t>
            </a:r>
            <a:r>
              <a:rPr lang="en-US" sz="1200" b="0" i="0" dirty="0">
                <a:solidFill>
                  <a:srgbClr val="333333"/>
                </a:solidFill>
                <a:effectLst/>
                <a:latin typeface="Montserrat" panose="00000500000000000000" pitchFamily="2" charset="0"/>
              </a:rPr>
              <a:t>, </a:t>
            </a:r>
            <a:r>
              <a:rPr lang="en-US" sz="1200" b="0" i="0" dirty="0" err="1">
                <a:solidFill>
                  <a:srgbClr val="333333"/>
                </a:solidFill>
                <a:effectLst/>
                <a:latin typeface="Montserrat" panose="00000500000000000000" pitchFamily="2" charset="0"/>
              </a:rPr>
              <a:t>componentDidUpdate</a:t>
            </a:r>
            <a:r>
              <a:rPr lang="en-US" sz="1200" dirty="0">
                <a:solidFill>
                  <a:srgbClr val="333333"/>
                </a:solidFill>
                <a:latin typeface="Montserrat" panose="00000500000000000000" pitchFamily="2" charset="0"/>
              </a:rPr>
              <a:t>, </a:t>
            </a:r>
            <a:r>
              <a:rPr lang="en-US" sz="1200" b="0" i="0" dirty="0" err="1">
                <a:solidFill>
                  <a:srgbClr val="333333"/>
                </a:solidFill>
                <a:effectLst/>
                <a:latin typeface="Montserrat" panose="00000500000000000000" pitchFamily="2" charset="0"/>
              </a:rPr>
              <a:t>componentWillUnmount</a:t>
            </a:r>
            <a:endParaRPr lang="en-US" sz="1200" b="0" i="0" dirty="0">
              <a:solidFill>
                <a:srgbClr val="333333"/>
              </a:solidFill>
              <a:effectLst/>
              <a:latin typeface="Montserrat" panose="00000500000000000000" pitchFamily="2" charset="0"/>
            </a:endParaRPr>
          </a:p>
        </p:txBody>
      </p:sp>
      <p:pic>
        <p:nvPicPr>
          <p:cNvPr id="10" name="Picture 9">
            <a:extLst>
              <a:ext uri="{FF2B5EF4-FFF2-40B4-BE49-F238E27FC236}">
                <a16:creationId xmlns:a16="http://schemas.microsoft.com/office/drawing/2014/main" id="{5A84A152-6F48-D42A-8AF9-3C4CAC1C26EF}"/>
              </a:ext>
            </a:extLst>
          </p:cNvPr>
          <p:cNvPicPr>
            <a:picLocks noChangeAspect="1"/>
          </p:cNvPicPr>
          <p:nvPr/>
        </p:nvPicPr>
        <p:blipFill>
          <a:blip r:embed="rId3"/>
          <a:stretch>
            <a:fillRect/>
          </a:stretch>
        </p:blipFill>
        <p:spPr>
          <a:xfrm>
            <a:off x="6170581" y="2501913"/>
            <a:ext cx="5793444" cy="358641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1" name="Arrow: Pentagon 10">
            <a:extLst>
              <a:ext uri="{FF2B5EF4-FFF2-40B4-BE49-F238E27FC236}">
                <a16:creationId xmlns:a16="http://schemas.microsoft.com/office/drawing/2014/main" id="{48FE9427-89D0-F45F-5E5F-BC69030EFD29}"/>
              </a:ext>
            </a:extLst>
          </p:cNvPr>
          <p:cNvSpPr/>
          <p:nvPr/>
        </p:nvSpPr>
        <p:spPr>
          <a:xfrm>
            <a:off x="786384" y="4147982"/>
            <a:ext cx="4685086" cy="387671"/>
          </a:xfrm>
          <a:prstGeom prst="homePlate">
            <a:avLst/>
          </a:prstGeom>
          <a:solidFill>
            <a:schemeClr val="accent5">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a:solidFill>
                  <a:srgbClr val="1B1B1B"/>
                </a:solidFill>
                <a:latin typeface="Montserrat" panose="00000500000000000000" pitchFamily="2" charset="0"/>
              </a:rPr>
              <a:t>T</a:t>
            </a:r>
            <a:r>
              <a:rPr lang="vi-VN" sz="1200" b="0" i="0" dirty="0">
                <a:solidFill>
                  <a:srgbClr val="1B1B1B"/>
                </a:solidFill>
                <a:effectLst/>
                <a:latin typeface="Montserrat" panose="00000500000000000000" pitchFamily="2" charset="0"/>
              </a:rPr>
              <a:t>hực thi sau mỗi lần render</a:t>
            </a:r>
          </a:p>
        </p:txBody>
      </p:sp>
      <p:sp>
        <p:nvSpPr>
          <p:cNvPr id="14" name="Arrow: Pentagon 13">
            <a:extLst>
              <a:ext uri="{FF2B5EF4-FFF2-40B4-BE49-F238E27FC236}">
                <a16:creationId xmlns:a16="http://schemas.microsoft.com/office/drawing/2014/main" id="{53987C98-7990-E8EB-BC98-40A75926F2B1}"/>
              </a:ext>
            </a:extLst>
          </p:cNvPr>
          <p:cNvSpPr/>
          <p:nvPr/>
        </p:nvSpPr>
        <p:spPr>
          <a:xfrm>
            <a:off x="786384" y="5643534"/>
            <a:ext cx="4685086" cy="571518"/>
          </a:xfrm>
          <a:prstGeom prst="homePlate">
            <a:avLst/>
          </a:prstGeom>
          <a:solidFill>
            <a:schemeClr val="bg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rtlCol="0" anchor="ctr"/>
          <a:lstStyle/>
          <a:p>
            <a:pPr algn="ctr"/>
            <a:r>
              <a:rPr lang="vi-VN" sz="1200" dirty="0">
                <a:solidFill>
                  <a:srgbClr val="1B1B1B"/>
                </a:solidFill>
                <a:latin typeface="Montserrat" panose="00000500000000000000" pitchFamily="2" charset="0"/>
              </a:rPr>
              <a:t>Effect cleanup sẽ được thực thi trước</a:t>
            </a:r>
            <a:r>
              <a:rPr lang="en-US" sz="1200" dirty="0">
                <a:solidFill>
                  <a:srgbClr val="1B1B1B"/>
                </a:solidFill>
                <a:latin typeface="Montserrat" panose="00000500000000000000" pitchFamily="2" charset="0"/>
              </a:rPr>
              <a:t> </a:t>
            </a:r>
            <a:r>
              <a:rPr lang="en-US" sz="1200" dirty="0" err="1">
                <a:solidFill>
                  <a:srgbClr val="1B1B1B"/>
                </a:solidFill>
                <a:latin typeface="Montserrat" panose="00000500000000000000" pitchFamily="2" charset="0"/>
              </a:rPr>
              <a:t>khi</a:t>
            </a:r>
            <a:r>
              <a:rPr lang="en-US" sz="1200" dirty="0">
                <a:solidFill>
                  <a:srgbClr val="1B1B1B"/>
                </a:solidFill>
                <a:latin typeface="Montserrat" panose="00000500000000000000" pitchFamily="2" charset="0"/>
              </a:rPr>
              <a:t> </a:t>
            </a:r>
            <a:r>
              <a:rPr lang="vi-VN" sz="1200" dirty="0">
                <a:solidFill>
                  <a:srgbClr val="1B1B1B"/>
                </a:solidFill>
                <a:latin typeface="Montserrat" panose="00000500000000000000" pitchFamily="2" charset="0"/>
              </a:rPr>
              <a:t>run effect lần tiếp theo hoặc unmount.</a:t>
            </a:r>
          </a:p>
        </p:txBody>
      </p:sp>
      <p:sp>
        <p:nvSpPr>
          <p:cNvPr id="15" name="Arrow: Pentagon 14">
            <a:extLst>
              <a:ext uri="{FF2B5EF4-FFF2-40B4-BE49-F238E27FC236}">
                <a16:creationId xmlns:a16="http://schemas.microsoft.com/office/drawing/2014/main" id="{8AA681DA-5AFF-C7E9-E747-3795478BD7B3}"/>
              </a:ext>
            </a:extLst>
          </p:cNvPr>
          <p:cNvSpPr/>
          <p:nvPr/>
        </p:nvSpPr>
        <p:spPr>
          <a:xfrm>
            <a:off x="786384" y="4895758"/>
            <a:ext cx="4685086" cy="387671"/>
          </a:xfrm>
          <a:prstGeom prst="homePlate">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solidFill>
                  <a:srgbClr val="1B1B1B"/>
                </a:solidFill>
                <a:latin typeface="Montserrat" panose="00000500000000000000" pitchFamily="2" charset="0"/>
              </a:rPr>
              <a:t>2 </a:t>
            </a:r>
            <a:r>
              <a:rPr lang="en-US" sz="1200" dirty="0" err="1">
                <a:solidFill>
                  <a:srgbClr val="1B1B1B"/>
                </a:solidFill>
                <a:latin typeface="Montserrat" panose="00000500000000000000" pitchFamily="2" charset="0"/>
              </a:rPr>
              <a:t>loại</a:t>
            </a:r>
            <a:r>
              <a:rPr lang="en-US" sz="1200" dirty="0">
                <a:solidFill>
                  <a:srgbClr val="1B1B1B"/>
                </a:solidFill>
                <a:latin typeface="Montserrat" panose="00000500000000000000" pitchFamily="2" charset="0"/>
              </a:rPr>
              <a:t> side effect: Without Cleanup, Cleanup</a:t>
            </a:r>
          </a:p>
        </p:txBody>
      </p:sp>
      <p:sp>
        <p:nvSpPr>
          <p:cNvPr id="16" name="Arrow: Pentagon 15">
            <a:extLst>
              <a:ext uri="{FF2B5EF4-FFF2-40B4-BE49-F238E27FC236}">
                <a16:creationId xmlns:a16="http://schemas.microsoft.com/office/drawing/2014/main" id="{22E988A4-D920-A0E1-38A6-6538C0F8545B}"/>
              </a:ext>
            </a:extLst>
          </p:cNvPr>
          <p:cNvSpPr/>
          <p:nvPr/>
        </p:nvSpPr>
        <p:spPr>
          <a:xfrm>
            <a:off x="786384" y="3229182"/>
            <a:ext cx="4685086" cy="558695"/>
          </a:xfrm>
          <a:prstGeom prst="homePlate">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solidFill>
                  <a:srgbClr val="333333"/>
                </a:solidFill>
                <a:latin typeface="Montserrat" panose="00000500000000000000" pitchFamily="2" charset="0"/>
              </a:rPr>
              <a:t>X</a:t>
            </a:r>
            <a:r>
              <a:rPr lang="vi-VN" sz="1200" dirty="0">
                <a:solidFill>
                  <a:srgbClr val="333333"/>
                </a:solidFill>
                <a:latin typeface="Montserrat" panose="00000500000000000000" pitchFamily="2" charset="0"/>
              </a:rPr>
              <a:t>ử lý các logic trong vòng đời của component và được gọi khi </a:t>
            </a:r>
            <a:r>
              <a:rPr lang="en-US" sz="1200" dirty="0">
                <a:solidFill>
                  <a:srgbClr val="333333"/>
                </a:solidFill>
                <a:latin typeface="Montserrat" panose="00000500000000000000" pitchFamily="2" charset="0"/>
              </a:rPr>
              <a:t>dependencies </a:t>
            </a:r>
            <a:r>
              <a:rPr lang="vi-VN" sz="1200" dirty="0">
                <a:solidFill>
                  <a:srgbClr val="333333"/>
                </a:solidFill>
                <a:latin typeface="Montserrat" panose="00000500000000000000" pitchFamily="2" charset="0"/>
              </a:rPr>
              <a:t> có sự thay đổi</a:t>
            </a:r>
            <a:endParaRPr lang="en-US" sz="1200" dirty="0">
              <a:solidFill>
                <a:srgbClr val="333333"/>
              </a:solidFill>
              <a:latin typeface="Montserrat" panose="00000500000000000000" pitchFamily="2" charset="0"/>
            </a:endParaRPr>
          </a:p>
        </p:txBody>
      </p:sp>
    </p:spTree>
    <p:extLst>
      <p:ext uri="{BB962C8B-B14F-4D97-AF65-F5344CB8AC3E}">
        <p14:creationId xmlns:p14="http://schemas.microsoft.com/office/powerpoint/2010/main" val="6870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3248064" cy="1015663"/>
            <a:chOff x="1586204" y="631290"/>
            <a:chExt cx="3248064" cy="1015663"/>
          </a:xfrm>
        </p:grpSpPr>
        <p:sp>
          <p:nvSpPr>
            <p:cNvPr id="18" name="TextBox 17"/>
            <p:cNvSpPr txBox="1"/>
            <p:nvPr/>
          </p:nvSpPr>
          <p:spPr>
            <a:xfrm>
              <a:off x="1586204" y="631290"/>
              <a:ext cx="1225015"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06</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1947969" cy="707886"/>
            </a:xfrm>
            <a:prstGeom prst="rect">
              <a:avLst/>
            </a:prstGeom>
            <a:noFill/>
          </p:spPr>
          <p:txBody>
            <a:bodyPr wrap="none" rtlCol="0">
              <a:spAutoFit/>
            </a:bodyPr>
            <a:lstStyle/>
            <a:p>
              <a:r>
                <a:rPr kumimoji="1" lang="en-US" altLang="ja-JP" sz="4000" b="1" dirty="0">
                  <a:solidFill>
                    <a:schemeClr val="tx1">
                      <a:lumMod val="85000"/>
                      <a:lumOff val="15000"/>
                    </a:schemeClr>
                  </a:solidFill>
                  <a:latin typeface="Montserrat" panose="020B0600070205080204" charset="0"/>
                </a:rPr>
                <a:t>Hooks</a:t>
              </a:r>
              <a:endParaRPr kumimoji="1" lang="ja-JP" altLang="en-US" sz="4000" b="1" dirty="0">
                <a:solidFill>
                  <a:schemeClr val="tx1">
                    <a:lumMod val="85000"/>
                    <a:lumOff val="15000"/>
                  </a:schemeClr>
                </a:solidFill>
                <a:latin typeface="Montserrat" panose="020B0600070205080204" charset="0"/>
              </a:endParaRPr>
            </a:p>
          </p:txBody>
        </p:sp>
      </p:grpSp>
      <p:sp>
        <p:nvSpPr>
          <p:cNvPr id="2" name="TextBox 1">
            <a:extLst>
              <a:ext uri="{FF2B5EF4-FFF2-40B4-BE49-F238E27FC236}">
                <a16:creationId xmlns:a16="http://schemas.microsoft.com/office/drawing/2014/main" id="{E607E9D9-A490-52A0-F325-D458191CD22C}"/>
              </a:ext>
            </a:extLst>
          </p:cNvPr>
          <p:cNvSpPr txBox="1"/>
          <p:nvPr/>
        </p:nvSpPr>
        <p:spPr>
          <a:xfrm>
            <a:off x="5075528" y="1365154"/>
            <a:ext cx="2040943" cy="461665"/>
          </a:xfrm>
          <a:prstGeom prst="rect">
            <a:avLst/>
          </a:prstGeom>
          <a:noFill/>
        </p:spPr>
        <p:txBody>
          <a:bodyPr wrap="none" rtlCol="0">
            <a:spAutoFit/>
          </a:bodyPr>
          <a:lstStyle/>
          <a:p>
            <a:r>
              <a:rPr kumimoji="1" lang="en-US" altLang="ja-JP" sz="2400" b="1" dirty="0" err="1">
                <a:latin typeface="Montserrat" panose="020B0600070205080204" charset="0"/>
              </a:rPr>
              <a:t>useContext</a:t>
            </a:r>
            <a:endParaRPr kumimoji="1" lang="ja-JP" altLang="en-US" sz="2400" b="1" dirty="0">
              <a:latin typeface="Montserrat" panose="020B0600070205080204" charset="0"/>
            </a:endParaRPr>
          </a:p>
        </p:txBody>
      </p:sp>
      <p:sp>
        <p:nvSpPr>
          <p:cNvPr id="7" name="Arrow: Chevron 6">
            <a:extLst>
              <a:ext uri="{FF2B5EF4-FFF2-40B4-BE49-F238E27FC236}">
                <a16:creationId xmlns:a16="http://schemas.microsoft.com/office/drawing/2014/main" id="{3569B49D-2FE0-F581-570A-B910D2C01CF8}"/>
              </a:ext>
            </a:extLst>
          </p:cNvPr>
          <p:cNvSpPr/>
          <p:nvPr/>
        </p:nvSpPr>
        <p:spPr>
          <a:xfrm>
            <a:off x="1019297" y="3245932"/>
            <a:ext cx="4685086" cy="558695"/>
          </a:xfrm>
          <a:prstGeom prst="chevron">
            <a:avLst/>
          </a:prstGeom>
          <a:effectLst>
            <a:outerShdw blurRad="40000" dist="23000" dir="5400000" rotWithShape="0">
              <a:srgbClr val="000000">
                <a:alpha val="35000"/>
              </a:srgbClr>
            </a:outerShdw>
            <a:reflection blurRad="6350" stA="50000" endA="300" endPos="55000" dir="5400000" sy="-100000" algn="bl" rotWithShape="0"/>
          </a:effectLst>
          <a:scene3d>
            <a:camera prst="orthographicFront"/>
            <a:lightRig rig="threePt" dir="t"/>
          </a:scene3d>
          <a:sp3d>
            <a:bevelT w="152400" h="50800" prst="softRound"/>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solidFill>
                  <a:srgbClr val="333333"/>
                </a:solidFill>
                <a:latin typeface="Montserrat" panose="00000500000000000000" pitchFamily="2" charset="0"/>
              </a:rPr>
              <a:t>Chia </a:t>
            </a:r>
            <a:r>
              <a:rPr lang="en-US" sz="1400" dirty="0" err="1">
                <a:solidFill>
                  <a:srgbClr val="333333"/>
                </a:solidFill>
                <a:latin typeface="Montserrat" panose="00000500000000000000" pitchFamily="2" charset="0"/>
              </a:rPr>
              <a:t>sẽ</a:t>
            </a:r>
            <a:r>
              <a:rPr lang="en-US" sz="1400" dirty="0">
                <a:solidFill>
                  <a:srgbClr val="333333"/>
                </a:solidFill>
                <a:latin typeface="Montserrat" panose="00000500000000000000" pitchFamily="2" charset="0"/>
              </a:rPr>
              <a:t> data </a:t>
            </a:r>
            <a:r>
              <a:rPr lang="en-US" sz="1400" dirty="0" err="1">
                <a:solidFill>
                  <a:srgbClr val="333333"/>
                </a:solidFill>
                <a:latin typeface="Montserrat" panose="00000500000000000000" pitchFamily="2" charset="0"/>
              </a:rPr>
              <a:t>giữa</a:t>
            </a:r>
            <a:r>
              <a:rPr lang="en-US" sz="1400" dirty="0">
                <a:solidFill>
                  <a:srgbClr val="333333"/>
                </a:solidFill>
                <a:latin typeface="Montserrat" panose="00000500000000000000" pitchFamily="2" charset="0"/>
              </a:rPr>
              <a:t> </a:t>
            </a:r>
            <a:r>
              <a:rPr lang="en-US" sz="1400" dirty="0" err="1">
                <a:solidFill>
                  <a:srgbClr val="333333"/>
                </a:solidFill>
                <a:latin typeface="Montserrat" panose="00000500000000000000" pitchFamily="2" charset="0"/>
              </a:rPr>
              <a:t>các</a:t>
            </a:r>
            <a:r>
              <a:rPr lang="en-US" sz="1400" dirty="0">
                <a:solidFill>
                  <a:srgbClr val="333333"/>
                </a:solidFill>
                <a:latin typeface="Montserrat" panose="00000500000000000000" pitchFamily="2" charset="0"/>
              </a:rPr>
              <a:t> component </a:t>
            </a:r>
            <a:r>
              <a:rPr lang="en-US" sz="1400" dirty="0" err="1">
                <a:solidFill>
                  <a:srgbClr val="333333"/>
                </a:solidFill>
                <a:latin typeface="Montserrat" panose="00000500000000000000" pitchFamily="2" charset="0"/>
              </a:rPr>
              <a:t>mà</a:t>
            </a:r>
            <a:r>
              <a:rPr lang="en-US" sz="1400" dirty="0">
                <a:solidFill>
                  <a:srgbClr val="333333"/>
                </a:solidFill>
                <a:latin typeface="Montserrat" panose="00000500000000000000" pitchFamily="2" charset="0"/>
              </a:rPr>
              <a:t> </a:t>
            </a:r>
            <a:r>
              <a:rPr lang="en-US" sz="1400" dirty="0" err="1">
                <a:solidFill>
                  <a:srgbClr val="333333"/>
                </a:solidFill>
                <a:latin typeface="Montserrat" panose="00000500000000000000" pitchFamily="2" charset="0"/>
              </a:rPr>
              <a:t>không</a:t>
            </a:r>
            <a:r>
              <a:rPr lang="en-US" sz="1400" dirty="0">
                <a:solidFill>
                  <a:srgbClr val="333333"/>
                </a:solidFill>
                <a:latin typeface="Montserrat" panose="00000500000000000000" pitchFamily="2" charset="0"/>
              </a:rPr>
              <a:t> </a:t>
            </a:r>
            <a:r>
              <a:rPr lang="en-US" sz="1400" dirty="0" err="1">
                <a:solidFill>
                  <a:srgbClr val="333333"/>
                </a:solidFill>
                <a:latin typeface="Montserrat" panose="00000500000000000000" pitchFamily="2" charset="0"/>
              </a:rPr>
              <a:t>truyền</a:t>
            </a:r>
            <a:r>
              <a:rPr lang="en-US" sz="1400" dirty="0">
                <a:solidFill>
                  <a:srgbClr val="333333"/>
                </a:solidFill>
                <a:latin typeface="Montserrat" panose="00000500000000000000" pitchFamily="2" charset="0"/>
              </a:rPr>
              <a:t> props</a:t>
            </a:r>
            <a:endParaRPr lang="en-US" sz="1400" b="0" i="0" dirty="0">
              <a:solidFill>
                <a:srgbClr val="333333"/>
              </a:solidFill>
              <a:effectLst/>
              <a:latin typeface="Montserrat" panose="00000500000000000000" pitchFamily="2" charset="0"/>
            </a:endParaRPr>
          </a:p>
        </p:txBody>
      </p:sp>
      <p:sp>
        <p:nvSpPr>
          <p:cNvPr id="8" name="Arrow: Chevron 7">
            <a:extLst>
              <a:ext uri="{FF2B5EF4-FFF2-40B4-BE49-F238E27FC236}">
                <a16:creationId xmlns:a16="http://schemas.microsoft.com/office/drawing/2014/main" id="{46BA4917-433E-433C-BB6A-FDA062A7EDBA}"/>
              </a:ext>
            </a:extLst>
          </p:cNvPr>
          <p:cNvSpPr/>
          <p:nvPr/>
        </p:nvSpPr>
        <p:spPr>
          <a:xfrm>
            <a:off x="1019297" y="4467812"/>
            <a:ext cx="4685086" cy="558695"/>
          </a:xfrm>
          <a:prstGeom prst="chevron">
            <a:avLst/>
          </a:prstGeom>
          <a:effectLst>
            <a:outerShdw blurRad="40000" dist="23000" dir="5400000" rotWithShape="0">
              <a:srgbClr val="000000">
                <a:alpha val="35000"/>
              </a:srgbClr>
            </a:outerShdw>
            <a:reflection blurRad="6350" stA="50000" endA="300" endPos="55000" dir="5400000" sy="-100000" algn="bl" rotWithShape="0"/>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333333"/>
                </a:solidFill>
                <a:latin typeface="Montserrat" panose="00000500000000000000" pitchFamily="2" charset="0"/>
              </a:rPr>
              <a:t>Sử</a:t>
            </a:r>
            <a:r>
              <a:rPr lang="en-US" sz="1400" dirty="0">
                <a:solidFill>
                  <a:srgbClr val="333333"/>
                </a:solidFill>
                <a:latin typeface="Montserrat" panose="00000500000000000000" pitchFamily="2" charset="0"/>
              </a:rPr>
              <a:t> </a:t>
            </a:r>
            <a:r>
              <a:rPr lang="en-US" sz="1400" dirty="0" err="1">
                <a:solidFill>
                  <a:srgbClr val="333333"/>
                </a:solidFill>
                <a:latin typeface="Montserrat" panose="00000500000000000000" pitchFamily="2" charset="0"/>
              </a:rPr>
              <a:t>dụng</a:t>
            </a:r>
            <a:r>
              <a:rPr lang="en-US" sz="1400" dirty="0">
                <a:solidFill>
                  <a:srgbClr val="333333"/>
                </a:solidFill>
                <a:latin typeface="Montserrat" panose="00000500000000000000" pitchFamily="2" charset="0"/>
              </a:rPr>
              <a:t> data context </a:t>
            </a:r>
            <a:r>
              <a:rPr lang="en-US" sz="1400" dirty="0" err="1">
                <a:solidFill>
                  <a:srgbClr val="333333"/>
                </a:solidFill>
                <a:latin typeface="Montserrat" panose="00000500000000000000" pitchFamily="2" charset="0"/>
              </a:rPr>
              <a:t>trong</a:t>
            </a:r>
            <a:r>
              <a:rPr lang="en-US" sz="1400" dirty="0">
                <a:solidFill>
                  <a:srgbClr val="333333"/>
                </a:solidFill>
                <a:latin typeface="Montserrat" panose="00000500000000000000" pitchFamily="2" charset="0"/>
              </a:rPr>
              <a:t> component </a:t>
            </a:r>
            <a:r>
              <a:rPr lang="en-US" sz="1400" dirty="0" err="1">
                <a:solidFill>
                  <a:srgbClr val="333333"/>
                </a:solidFill>
                <a:latin typeface="Montserrat" panose="00000500000000000000" pitchFamily="2" charset="0"/>
              </a:rPr>
              <a:t>thông</a:t>
            </a:r>
            <a:r>
              <a:rPr lang="en-US" sz="1400" dirty="0">
                <a:solidFill>
                  <a:srgbClr val="333333"/>
                </a:solidFill>
                <a:latin typeface="Montserrat" panose="00000500000000000000" pitchFamily="2" charset="0"/>
              </a:rPr>
              <a:t> qua </a:t>
            </a:r>
            <a:r>
              <a:rPr lang="en-US" sz="1400" dirty="0" err="1">
                <a:solidFill>
                  <a:srgbClr val="333333"/>
                </a:solidFill>
                <a:latin typeface="Montserrat" panose="00000500000000000000" pitchFamily="2" charset="0"/>
              </a:rPr>
              <a:t>useContext</a:t>
            </a:r>
            <a:endParaRPr lang="en-US" sz="1400" dirty="0">
              <a:solidFill>
                <a:srgbClr val="333333"/>
              </a:solidFill>
              <a:latin typeface="Montserrat" panose="00000500000000000000" pitchFamily="2" charset="0"/>
            </a:endParaRPr>
          </a:p>
        </p:txBody>
      </p:sp>
      <p:grpSp>
        <p:nvGrpSpPr>
          <p:cNvPr id="31" name="Group 30">
            <a:extLst>
              <a:ext uri="{FF2B5EF4-FFF2-40B4-BE49-F238E27FC236}">
                <a16:creationId xmlns:a16="http://schemas.microsoft.com/office/drawing/2014/main" id="{DA892B46-45A5-2891-C755-C0EFD4003EF6}"/>
              </a:ext>
            </a:extLst>
          </p:cNvPr>
          <p:cNvGrpSpPr/>
          <p:nvPr/>
        </p:nvGrpSpPr>
        <p:grpSpPr>
          <a:xfrm>
            <a:off x="6617283" y="2490004"/>
            <a:ext cx="4944165" cy="3574746"/>
            <a:chOff x="6746679" y="2484931"/>
            <a:chExt cx="4944165" cy="3574746"/>
          </a:xfrm>
        </p:grpSpPr>
        <p:pic>
          <p:nvPicPr>
            <p:cNvPr id="26" name="Picture 25">
              <a:extLst>
                <a:ext uri="{FF2B5EF4-FFF2-40B4-BE49-F238E27FC236}">
                  <a16:creationId xmlns:a16="http://schemas.microsoft.com/office/drawing/2014/main" id="{D4C1EF34-3080-F9DD-91D5-B167F7E69550}"/>
                </a:ext>
              </a:extLst>
            </p:cNvPr>
            <p:cNvPicPr>
              <a:picLocks noChangeAspect="1"/>
            </p:cNvPicPr>
            <p:nvPr/>
          </p:nvPicPr>
          <p:blipFill>
            <a:blip r:embed="rId3"/>
            <a:stretch>
              <a:fillRect/>
            </a:stretch>
          </p:blipFill>
          <p:spPr>
            <a:xfrm>
              <a:off x="6746679" y="2484931"/>
              <a:ext cx="4944165" cy="2705478"/>
            </a:xfrm>
            <a:prstGeom prst="rect">
              <a:avLst/>
            </a:prstGeom>
            <a:ln>
              <a:noFill/>
            </a:ln>
            <a:effectLst>
              <a:reflection blurRad="12700" stA="30000" endPos="30000" dist="5000" dir="5400000" sy="-100000" algn="bl" rotWithShape="0"/>
            </a:effectLst>
          </p:spPr>
        </p:pic>
        <p:pic>
          <p:nvPicPr>
            <p:cNvPr id="30" name="Picture 29">
              <a:extLst>
                <a:ext uri="{FF2B5EF4-FFF2-40B4-BE49-F238E27FC236}">
                  <a16:creationId xmlns:a16="http://schemas.microsoft.com/office/drawing/2014/main" id="{14E50037-F5CD-490C-F618-8B68E1C2F9DE}"/>
                </a:ext>
              </a:extLst>
            </p:cNvPr>
            <p:cNvPicPr>
              <a:picLocks noChangeAspect="1"/>
            </p:cNvPicPr>
            <p:nvPr/>
          </p:nvPicPr>
          <p:blipFill>
            <a:blip r:embed="rId4"/>
            <a:stretch>
              <a:fillRect/>
            </a:stretch>
          </p:blipFill>
          <p:spPr>
            <a:xfrm>
              <a:off x="6746679" y="5297640"/>
              <a:ext cx="4944165" cy="762037"/>
            </a:xfrm>
            <a:prstGeom prst="rect">
              <a:avLst/>
            </a:prstGeom>
            <a:ln>
              <a:noFill/>
            </a:ln>
            <a:effectLst>
              <a:reflection blurRad="12700" stA="30000" endPos="30000" dist="5000" dir="5400000" sy="-100000" algn="bl" rotWithShape="0"/>
            </a:effectLst>
          </p:spPr>
        </p:pic>
      </p:grpSp>
    </p:spTree>
    <p:extLst>
      <p:ext uri="{BB962C8B-B14F-4D97-AF65-F5344CB8AC3E}">
        <p14:creationId xmlns:p14="http://schemas.microsoft.com/office/powerpoint/2010/main" val="177157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3196768" cy="1015663"/>
            <a:chOff x="1586204" y="631290"/>
            <a:chExt cx="3196768" cy="1015663"/>
          </a:xfrm>
        </p:grpSpPr>
        <p:sp>
          <p:nvSpPr>
            <p:cNvPr id="18" name="TextBox 17"/>
            <p:cNvSpPr txBox="1"/>
            <p:nvPr/>
          </p:nvSpPr>
          <p:spPr>
            <a:xfrm>
              <a:off x="1586204" y="631290"/>
              <a:ext cx="1184940"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07</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1896673" cy="707886"/>
            </a:xfrm>
            <a:prstGeom prst="rect">
              <a:avLst/>
            </a:prstGeom>
            <a:noFill/>
          </p:spPr>
          <p:txBody>
            <a:bodyPr wrap="none" rtlCol="0">
              <a:spAutoFit/>
            </a:bodyPr>
            <a:lstStyle/>
            <a:p>
              <a:r>
                <a:rPr kumimoji="1" lang="en-US" altLang="ja-JP" sz="4000" b="1" dirty="0">
                  <a:solidFill>
                    <a:schemeClr val="tx1">
                      <a:lumMod val="85000"/>
                      <a:lumOff val="15000"/>
                    </a:schemeClr>
                  </a:solidFill>
                  <a:latin typeface="Montserrat" panose="020B0600070205080204" charset="0"/>
                </a:rPr>
                <a:t>Redux</a:t>
              </a:r>
              <a:endParaRPr kumimoji="1" lang="ja-JP" altLang="en-US" sz="4000" b="1" dirty="0">
                <a:solidFill>
                  <a:schemeClr val="tx1">
                    <a:lumMod val="85000"/>
                    <a:lumOff val="15000"/>
                  </a:schemeClr>
                </a:solidFill>
                <a:latin typeface="Montserrat" panose="020B0600070205080204" charset="0"/>
              </a:endParaRPr>
            </a:p>
          </p:txBody>
        </p:sp>
      </p:grpSp>
      <p:grpSp>
        <p:nvGrpSpPr>
          <p:cNvPr id="2" name="Group 1">
            <a:extLst>
              <a:ext uri="{FF2B5EF4-FFF2-40B4-BE49-F238E27FC236}">
                <a16:creationId xmlns:a16="http://schemas.microsoft.com/office/drawing/2014/main" id="{C2FE7930-536D-794C-9755-940ABCC56531}"/>
              </a:ext>
            </a:extLst>
          </p:cNvPr>
          <p:cNvGrpSpPr/>
          <p:nvPr/>
        </p:nvGrpSpPr>
        <p:grpSpPr>
          <a:xfrm>
            <a:off x="852398" y="1750003"/>
            <a:ext cx="3971775" cy="4559188"/>
            <a:chOff x="852398" y="1750003"/>
            <a:chExt cx="3971775" cy="4559188"/>
          </a:xfrm>
        </p:grpSpPr>
        <p:pic>
          <p:nvPicPr>
            <p:cNvPr id="1026" name="Picture 2" descr="redux">
              <a:extLst>
                <a:ext uri="{FF2B5EF4-FFF2-40B4-BE49-F238E27FC236}">
                  <a16:creationId xmlns:a16="http://schemas.microsoft.com/office/drawing/2014/main" id="{1FA66120-FAC9-07F8-0DA1-B3E84E408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98" y="3617323"/>
              <a:ext cx="3881644" cy="26918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Diagonal Corners Rounded 8">
              <a:extLst>
                <a:ext uri="{FF2B5EF4-FFF2-40B4-BE49-F238E27FC236}">
                  <a16:creationId xmlns:a16="http://schemas.microsoft.com/office/drawing/2014/main" id="{EF3B7BD7-0287-93FE-671F-1C466E5FE992}"/>
                </a:ext>
              </a:extLst>
            </p:cNvPr>
            <p:cNvSpPr/>
            <p:nvPr/>
          </p:nvSpPr>
          <p:spPr>
            <a:xfrm>
              <a:off x="852398" y="1750003"/>
              <a:ext cx="3971774" cy="577969"/>
            </a:xfrm>
            <a:prstGeom prst="round2DiagRect">
              <a:avLst/>
            </a:prstGeom>
            <a:solidFill>
              <a:srgbClr val="FF0000"/>
            </a:solidFill>
            <a:ln>
              <a:noFill/>
            </a:ln>
            <a:effectLst>
              <a:outerShdw blurRad="127000" dist="38100" dir="2700000" algn="ctr">
                <a:srgbClr val="000000">
                  <a:alpha val="45000"/>
                </a:srgbClr>
              </a:outerShdw>
            </a:effectLst>
            <a:scene3d>
              <a:camera prst="orthographicFront"/>
              <a:lightRig rig="soft" dir="t">
                <a:rot lat="0" lon="0" rev="0"/>
              </a:lightRig>
            </a:scene3d>
            <a:sp3d prstMaterial="translucentPowder">
              <a:bevelT w="203200" h="50800" prst="softRound"/>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latin typeface="Montserrat" panose="00000500000000000000" pitchFamily="2" charset="0"/>
                </a:rPr>
                <a:t>Là</a:t>
              </a:r>
              <a:r>
                <a:rPr lang="en-US" dirty="0">
                  <a:latin typeface="Montserrat" panose="00000500000000000000" pitchFamily="2" charset="0"/>
                </a:rPr>
                <a:t> </a:t>
              </a:r>
              <a:r>
                <a:rPr lang="en-US" dirty="0" err="1">
                  <a:latin typeface="Montserrat" panose="00000500000000000000" pitchFamily="2" charset="0"/>
                </a:rPr>
                <a:t>công</a:t>
              </a:r>
              <a:r>
                <a:rPr lang="en-US" dirty="0">
                  <a:latin typeface="Montserrat" panose="00000500000000000000" pitchFamily="2" charset="0"/>
                </a:rPr>
                <a:t> </a:t>
              </a:r>
              <a:r>
                <a:rPr lang="en-US" dirty="0" err="1">
                  <a:latin typeface="Montserrat" panose="00000500000000000000" pitchFamily="2" charset="0"/>
                </a:rPr>
                <a:t>cụ</a:t>
              </a:r>
              <a:r>
                <a:rPr lang="en-US" dirty="0">
                  <a:latin typeface="Montserrat" panose="00000500000000000000" pitchFamily="2" charset="0"/>
                </a:rPr>
                <a:t> </a:t>
              </a:r>
              <a:r>
                <a:rPr lang="en-US" dirty="0" err="1">
                  <a:latin typeface="Montserrat" panose="00000500000000000000" pitchFamily="2" charset="0"/>
                </a:rPr>
                <a:t>quản</a:t>
              </a:r>
              <a:r>
                <a:rPr lang="en-US" dirty="0">
                  <a:latin typeface="Montserrat" panose="00000500000000000000" pitchFamily="2" charset="0"/>
                </a:rPr>
                <a:t> </a:t>
              </a:r>
              <a:r>
                <a:rPr lang="en-US" dirty="0" err="1">
                  <a:latin typeface="Montserrat" panose="00000500000000000000" pitchFamily="2" charset="0"/>
                </a:rPr>
                <a:t>lý</a:t>
              </a:r>
              <a:r>
                <a:rPr lang="en-US" dirty="0">
                  <a:latin typeface="Montserrat" panose="00000500000000000000" pitchFamily="2" charset="0"/>
                </a:rPr>
                <a:t> state</a:t>
              </a:r>
            </a:p>
          </p:txBody>
        </p:sp>
        <p:sp>
          <p:nvSpPr>
            <p:cNvPr id="10" name="Rectangle: Diagonal Corners Rounded 9">
              <a:extLst>
                <a:ext uri="{FF2B5EF4-FFF2-40B4-BE49-F238E27FC236}">
                  <a16:creationId xmlns:a16="http://schemas.microsoft.com/office/drawing/2014/main" id="{521B8EFC-7EE9-F447-98AB-5BD2272ED817}"/>
                </a:ext>
              </a:extLst>
            </p:cNvPr>
            <p:cNvSpPr/>
            <p:nvPr/>
          </p:nvSpPr>
          <p:spPr>
            <a:xfrm>
              <a:off x="852399" y="2662708"/>
              <a:ext cx="3971774" cy="577969"/>
            </a:xfrm>
            <a:prstGeom prst="round2DiagRect">
              <a:avLst/>
            </a:prstGeom>
            <a:solidFill>
              <a:srgbClr val="00B050"/>
            </a:solidFill>
            <a:ln>
              <a:noFill/>
            </a:ln>
            <a:effectLst>
              <a:outerShdw blurRad="127000" dist="38100" dir="2700000" algn="ctr">
                <a:srgbClr val="000000">
                  <a:alpha val="45000"/>
                </a:srgbClr>
              </a:outerShdw>
            </a:effectLst>
            <a:scene3d>
              <a:camera prst="orthographicFront"/>
              <a:lightRig rig="soft" dir="t">
                <a:rot lat="0" lon="0" rev="0"/>
              </a:lightRig>
            </a:scene3d>
            <a:sp3d prstMaterial="translucentPowder">
              <a:bevelT w="203200" h="50800" prst="softRound"/>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Montserrat" panose="00000500000000000000" pitchFamily="2" charset="0"/>
                </a:rPr>
                <a:t>3 </a:t>
              </a:r>
              <a:r>
                <a:rPr lang="en-US" dirty="0" err="1">
                  <a:latin typeface="Montserrat" panose="00000500000000000000" pitchFamily="2" charset="0"/>
                </a:rPr>
                <a:t>thành</a:t>
              </a:r>
              <a:r>
                <a:rPr lang="en-US" dirty="0">
                  <a:latin typeface="Montserrat" panose="00000500000000000000" pitchFamily="2" charset="0"/>
                </a:rPr>
                <a:t> </a:t>
              </a:r>
              <a:r>
                <a:rPr lang="en-US" dirty="0" err="1">
                  <a:latin typeface="Montserrat" panose="00000500000000000000" pitchFamily="2" charset="0"/>
                </a:rPr>
                <a:t>phần</a:t>
              </a:r>
              <a:r>
                <a:rPr lang="en-US" dirty="0">
                  <a:latin typeface="Montserrat" panose="00000500000000000000" pitchFamily="2" charset="0"/>
                </a:rPr>
                <a:t>: Action, Store, Reducers</a:t>
              </a:r>
            </a:p>
          </p:txBody>
        </p:sp>
      </p:grpSp>
      <p:grpSp>
        <p:nvGrpSpPr>
          <p:cNvPr id="13" name="Group 12">
            <a:extLst>
              <a:ext uri="{FF2B5EF4-FFF2-40B4-BE49-F238E27FC236}">
                <a16:creationId xmlns:a16="http://schemas.microsoft.com/office/drawing/2014/main" id="{3B958AA5-117A-97B7-5803-0D2C52323635}"/>
              </a:ext>
            </a:extLst>
          </p:cNvPr>
          <p:cNvGrpSpPr/>
          <p:nvPr/>
        </p:nvGrpSpPr>
        <p:grpSpPr>
          <a:xfrm>
            <a:off x="5778080" y="1777262"/>
            <a:ext cx="5318959" cy="4649418"/>
            <a:chOff x="5778080" y="1777262"/>
            <a:chExt cx="5318959" cy="4649418"/>
          </a:xfrm>
        </p:grpSpPr>
        <p:pic>
          <p:nvPicPr>
            <p:cNvPr id="11" name="Picture 2" descr="redux">
              <a:extLst>
                <a:ext uri="{FF2B5EF4-FFF2-40B4-BE49-F238E27FC236}">
                  <a16:creationId xmlns:a16="http://schemas.microsoft.com/office/drawing/2014/main" id="{83751D8B-E886-95C4-352A-02B65C1F6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080" y="2433369"/>
              <a:ext cx="5318959" cy="39933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B36A3B4-64B1-F813-CC01-648EBAA99DBA}"/>
                </a:ext>
              </a:extLst>
            </p:cNvPr>
            <p:cNvSpPr txBox="1"/>
            <p:nvPr/>
          </p:nvSpPr>
          <p:spPr>
            <a:xfrm>
              <a:off x="7191556" y="1777262"/>
              <a:ext cx="2727029" cy="369332"/>
            </a:xfrm>
            <a:prstGeom prst="rect">
              <a:avLst/>
            </a:prstGeom>
            <a:noFill/>
          </p:spPr>
          <p:txBody>
            <a:bodyPr wrap="none" rtlCol="0">
              <a:spAutoFit/>
            </a:bodyPr>
            <a:lstStyle/>
            <a:p>
              <a:r>
                <a:rPr kumimoji="1" lang="en-US" altLang="ja-JP" sz="1800" b="1" dirty="0" err="1">
                  <a:latin typeface="Montserrat" panose="020B0600070205080204" charset="0"/>
                </a:rPr>
                <a:t>Nguyên</a:t>
              </a:r>
              <a:r>
                <a:rPr kumimoji="1" lang="en-US" altLang="ja-JP" sz="1800" b="1" dirty="0">
                  <a:latin typeface="Montserrat" panose="020B0600070205080204" charset="0"/>
                </a:rPr>
                <a:t> </a:t>
              </a:r>
              <a:r>
                <a:rPr kumimoji="1" lang="en-US" altLang="ja-JP" sz="1800" b="1" dirty="0" err="1">
                  <a:latin typeface="Montserrat" panose="020B0600070205080204" charset="0"/>
                </a:rPr>
                <a:t>lý</a:t>
              </a:r>
              <a:r>
                <a:rPr kumimoji="1" lang="en-US" altLang="ja-JP" sz="1800" b="1" dirty="0">
                  <a:latin typeface="Montserrat" panose="020B0600070205080204" charset="0"/>
                </a:rPr>
                <a:t> </a:t>
              </a:r>
              <a:r>
                <a:rPr kumimoji="1" lang="en-US" altLang="ja-JP" sz="1800" b="1" dirty="0" err="1">
                  <a:latin typeface="Montserrat" panose="020B0600070205080204" charset="0"/>
                </a:rPr>
                <a:t>hoạt</a:t>
              </a:r>
              <a:r>
                <a:rPr kumimoji="1" lang="en-US" altLang="ja-JP" sz="1800" b="1" dirty="0">
                  <a:latin typeface="Montserrat" panose="020B0600070205080204" charset="0"/>
                </a:rPr>
                <a:t> </a:t>
              </a:r>
              <a:r>
                <a:rPr kumimoji="1" lang="en-US" altLang="ja-JP" sz="1800" b="1" dirty="0" err="1">
                  <a:latin typeface="Montserrat" panose="020B0600070205080204" charset="0"/>
                </a:rPr>
                <a:t>động</a:t>
              </a:r>
              <a:endParaRPr kumimoji="1" lang="ja-JP" altLang="en-US" sz="1800" b="1" dirty="0">
                <a:latin typeface="Montserrat" panose="020B0600070205080204" charset="0"/>
              </a:endParaRPr>
            </a:p>
          </p:txBody>
        </p:sp>
      </p:grpSp>
    </p:spTree>
    <p:extLst>
      <p:ext uri="{BB962C8B-B14F-4D97-AF65-F5344CB8AC3E}">
        <p14:creationId xmlns:p14="http://schemas.microsoft.com/office/powerpoint/2010/main" val="4095961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5465018" cy="1015663"/>
            <a:chOff x="1586204" y="631290"/>
            <a:chExt cx="5465018" cy="1015663"/>
          </a:xfrm>
        </p:grpSpPr>
        <p:sp>
          <p:nvSpPr>
            <p:cNvPr id="18" name="TextBox 17"/>
            <p:cNvSpPr txBox="1"/>
            <p:nvPr/>
          </p:nvSpPr>
          <p:spPr>
            <a:xfrm>
              <a:off x="1586204" y="631290"/>
              <a:ext cx="1215397"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08</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4164923" cy="707886"/>
            </a:xfrm>
            <a:prstGeom prst="rect">
              <a:avLst/>
            </a:prstGeom>
            <a:noFill/>
          </p:spPr>
          <p:txBody>
            <a:bodyPr wrap="none" rtlCol="0">
              <a:spAutoFit/>
            </a:bodyPr>
            <a:lstStyle/>
            <a:p>
              <a:r>
                <a:rPr kumimoji="1" lang="en-US" altLang="ja-JP" sz="4000" b="1" dirty="0">
                  <a:solidFill>
                    <a:schemeClr val="tx1">
                      <a:lumMod val="85000"/>
                      <a:lumOff val="15000"/>
                    </a:schemeClr>
                  </a:solidFill>
                  <a:latin typeface="Montserrat" panose="020B0600070205080204" charset="0"/>
                </a:rPr>
                <a:t>Demo Projects</a:t>
              </a:r>
              <a:endParaRPr kumimoji="1" lang="ja-JP" altLang="en-US" sz="4000" b="1" dirty="0">
                <a:solidFill>
                  <a:schemeClr val="tx1">
                    <a:lumMod val="85000"/>
                    <a:lumOff val="15000"/>
                  </a:schemeClr>
                </a:solidFill>
                <a:latin typeface="Montserrat" panose="020B0600070205080204" charset="0"/>
              </a:endParaRPr>
            </a:p>
          </p:txBody>
        </p:sp>
      </p:grpSp>
      <p:sp>
        <p:nvSpPr>
          <p:cNvPr id="2" name="TextBox 1">
            <a:extLst>
              <a:ext uri="{FF2B5EF4-FFF2-40B4-BE49-F238E27FC236}">
                <a16:creationId xmlns:a16="http://schemas.microsoft.com/office/drawing/2014/main" id="{73353E52-8325-2880-6114-0A65BD735D4D}"/>
              </a:ext>
            </a:extLst>
          </p:cNvPr>
          <p:cNvSpPr txBox="1"/>
          <p:nvPr/>
        </p:nvSpPr>
        <p:spPr>
          <a:xfrm>
            <a:off x="1793092" y="3339838"/>
            <a:ext cx="5452134" cy="369332"/>
          </a:xfrm>
          <a:prstGeom prst="rect">
            <a:avLst/>
          </a:prstGeom>
          <a:noFill/>
        </p:spPr>
        <p:txBody>
          <a:bodyPr wrap="none" rtlCol="0">
            <a:spAutoFit/>
          </a:bodyPr>
          <a:lstStyle/>
          <a:p>
            <a:r>
              <a:rPr lang="en-US" sz="1800" dirty="0">
                <a:latin typeface="Montserrat" panose="00000500000000000000" pitchFamily="2" charset="0"/>
              </a:rPr>
              <a:t>Comfy Store: </a:t>
            </a:r>
            <a:r>
              <a:rPr lang="en-US" sz="1800" dirty="0">
                <a:latin typeface="Montserrat" panose="00000500000000000000" pitchFamily="2" charset="0"/>
                <a:hlinkClick r:id="rId3"/>
              </a:rPr>
              <a:t>https://comfystore-dt.netlify.app</a:t>
            </a:r>
            <a:endParaRPr lang="en-US" sz="1800" dirty="0">
              <a:latin typeface="Montserrat" panose="00000500000000000000" pitchFamily="2" charset="0"/>
            </a:endParaRPr>
          </a:p>
        </p:txBody>
      </p:sp>
      <p:sp>
        <p:nvSpPr>
          <p:cNvPr id="3" name="TextBox 2">
            <a:extLst>
              <a:ext uri="{FF2B5EF4-FFF2-40B4-BE49-F238E27FC236}">
                <a16:creationId xmlns:a16="http://schemas.microsoft.com/office/drawing/2014/main" id="{C291A9A1-1414-DD0E-C70C-45A26E806907}"/>
              </a:ext>
            </a:extLst>
          </p:cNvPr>
          <p:cNvSpPr txBox="1"/>
          <p:nvPr/>
        </p:nvSpPr>
        <p:spPr>
          <a:xfrm>
            <a:off x="1793092" y="4051691"/>
            <a:ext cx="4370107" cy="369332"/>
          </a:xfrm>
          <a:prstGeom prst="rect">
            <a:avLst/>
          </a:prstGeom>
          <a:noFill/>
        </p:spPr>
        <p:txBody>
          <a:bodyPr wrap="none" rtlCol="0">
            <a:spAutoFit/>
          </a:bodyPr>
          <a:lstStyle/>
          <a:p>
            <a:r>
              <a:rPr lang="en-US" sz="1800" dirty="0" err="1">
                <a:latin typeface="Montserrat" panose="00000500000000000000" pitchFamily="2" charset="0"/>
              </a:rPr>
              <a:t>Jobster</a:t>
            </a:r>
            <a:r>
              <a:rPr lang="en-US" sz="1800" dirty="0">
                <a:latin typeface="Montserrat" panose="00000500000000000000" pitchFamily="2" charset="0"/>
              </a:rPr>
              <a:t>: </a:t>
            </a:r>
            <a:r>
              <a:rPr lang="en-US" sz="1800" dirty="0">
                <a:latin typeface="Montserrat" panose="00000500000000000000" pitchFamily="2" charset="0"/>
                <a:hlinkClick r:id="rId4"/>
              </a:rPr>
              <a:t>https://jobster-dt.netlify.app</a:t>
            </a:r>
            <a:endParaRPr lang="en-US" sz="1800" dirty="0">
              <a:latin typeface="Montserrat" panose="00000500000000000000" pitchFamily="2" charset="0"/>
            </a:endParaRPr>
          </a:p>
        </p:txBody>
      </p:sp>
      <p:sp>
        <p:nvSpPr>
          <p:cNvPr id="4" name="TextBox 3">
            <a:extLst>
              <a:ext uri="{FF2B5EF4-FFF2-40B4-BE49-F238E27FC236}">
                <a16:creationId xmlns:a16="http://schemas.microsoft.com/office/drawing/2014/main" id="{FD05EC76-D17F-4A78-D9AC-69E5A3904D1B}"/>
              </a:ext>
            </a:extLst>
          </p:cNvPr>
          <p:cNvSpPr txBox="1"/>
          <p:nvPr/>
        </p:nvSpPr>
        <p:spPr>
          <a:xfrm>
            <a:off x="1793092" y="2627986"/>
            <a:ext cx="5610831" cy="369332"/>
          </a:xfrm>
          <a:prstGeom prst="rect">
            <a:avLst/>
          </a:prstGeom>
          <a:noFill/>
        </p:spPr>
        <p:txBody>
          <a:bodyPr wrap="none" rtlCol="0">
            <a:spAutoFit/>
          </a:bodyPr>
          <a:lstStyle/>
          <a:p>
            <a:r>
              <a:rPr lang="en-US" sz="1800" dirty="0" err="1">
                <a:latin typeface="Montserrat" panose="00000500000000000000" pitchFamily="2" charset="0"/>
              </a:rPr>
              <a:t>Github</a:t>
            </a:r>
            <a:r>
              <a:rPr lang="en-US" sz="1800" dirty="0">
                <a:latin typeface="Montserrat" panose="00000500000000000000" pitchFamily="2" charset="0"/>
              </a:rPr>
              <a:t> Users: </a:t>
            </a:r>
            <a:r>
              <a:rPr lang="en-US" sz="1800" dirty="0">
                <a:latin typeface="Montserrat" panose="00000500000000000000" pitchFamily="2" charset="0"/>
                <a:hlinkClick r:id="rId5"/>
              </a:rPr>
              <a:t>https://githubusers-dt.netlify.app</a:t>
            </a:r>
            <a:endParaRPr lang="en-US" sz="1800" dirty="0">
              <a:latin typeface="Montserrat" panose="00000500000000000000" pitchFamily="2" charset="0"/>
            </a:endParaRPr>
          </a:p>
        </p:txBody>
      </p:sp>
    </p:spTree>
    <p:extLst>
      <p:ext uri="{BB962C8B-B14F-4D97-AF65-F5344CB8AC3E}">
        <p14:creationId xmlns:p14="http://schemas.microsoft.com/office/powerpoint/2010/main" val="35013481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5"/>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600"/>
              <a:buFont typeface="Montserrat Black"/>
              <a:buNone/>
            </a:pPr>
            <a:r>
              <a:rPr lang="en-US"/>
              <a:t>CẢM ƠN</a:t>
            </a:r>
            <a:endParaRPr/>
          </a:p>
        </p:txBody>
      </p:sp>
      <p:sp>
        <p:nvSpPr>
          <p:cNvPr id="508" name="Google Shape;508;p35"/>
          <p:cNvSpPr txBox="1">
            <a:spLocks noGrp="1"/>
          </p:cNvSpPr>
          <p:nvPr>
            <p:ph type="subTitle" idx="1"/>
          </p:nvPr>
        </p:nvSpPr>
        <p:spPr>
          <a:xfrm>
            <a:off x="2678160" y="3717161"/>
            <a:ext cx="7558961" cy="130083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1600"/>
              <a:buNone/>
            </a:pPr>
            <a:r>
              <a:rPr lang="en-US" dirty="0" err="1"/>
              <a:t>Cảm</a:t>
            </a:r>
            <a:r>
              <a:rPr lang="en-US" dirty="0"/>
              <a:t> </a:t>
            </a:r>
            <a:r>
              <a:rPr lang="en-US" dirty="0" err="1"/>
              <a:t>ơn</a:t>
            </a:r>
            <a:r>
              <a:rPr lang="en-US" dirty="0"/>
              <a:t> </a:t>
            </a:r>
            <a:r>
              <a:rPr lang="en-US" dirty="0" err="1"/>
              <a:t>các</a:t>
            </a:r>
            <a:r>
              <a:rPr lang="en-US" dirty="0"/>
              <a:t> </a:t>
            </a:r>
            <a:r>
              <a:rPr lang="en-US" dirty="0" err="1"/>
              <a:t>anh</a:t>
            </a:r>
            <a:r>
              <a:rPr lang="en-US" dirty="0"/>
              <a:t> </a:t>
            </a:r>
            <a:r>
              <a:rPr lang="en-US" dirty="0" err="1"/>
              <a:t>chị</a:t>
            </a:r>
            <a:r>
              <a:rPr lang="en-US" dirty="0"/>
              <a:t> </a:t>
            </a:r>
            <a:r>
              <a:rPr lang="en-US" dirty="0" err="1"/>
              <a:t>đã</a:t>
            </a:r>
            <a:r>
              <a:rPr lang="en-US" dirty="0"/>
              <a:t> </a:t>
            </a:r>
            <a:r>
              <a:rPr lang="en-US" dirty="0" err="1"/>
              <a:t>dành</a:t>
            </a:r>
            <a:r>
              <a:rPr lang="en-US" dirty="0"/>
              <a:t> </a:t>
            </a:r>
            <a:r>
              <a:rPr lang="en-US" dirty="0" err="1"/>
              <a:t>thời</a:t>
            </a:r>
            <a:r>
              <a:rPr lang="en-US" dirty="0"/>
              <a:t> </a:t>
            </a:r>
            <a:r>
              <a:rPr lang="en-US" dirty="0" err="1"/>
              <a:t>gian</a:t>
            </a:r>
            <a:r>
              <a:rPr lang="en-US" dirty="0"/>
              <a:t> </a:t>
            </a:r>
            <a:r>
              <a:rPr lang="en-US" dirty="0" err="1"/>
              <a:t>lắng</a:t>
            </a:r>
            <a:r>
              <a:rPr lang="en-US" dirty="0"/>
              <a:t> </a:t>
            </a:r>
            <a:r>
              <a:rPr lang="en-US" dirty="0" err="1"/>
              <a:t>nghe</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88" name="Google Shape;188;p24"/>
          <p:cNvPicPr preferRelativeResize="0"/>
          <p:nvPr/>
        </p:nvPicPr>
        <p:blipFill rotWithShape="1">
          <a:blip r:embed="rId3">
            <a:alphaModFix/>
          </a:blip>
          <a:srcRect/>
          <a:stretch/>
        </p:blipFill>
        <p:spPr>
          <a:xfrm>
            <a:off x="-1863816" y="5111676"/>
            <a:ext cx="3515280" cy="3492645"/>
          </a:xfrm>
          <a:prstGeom prst="rect">
            <a:avLst/>
          </a:prstGeom>
          <a:noFill/>
          <a:ln>
            <a:noFill/>
          </a:ln>
        </p:spPr>
      </p:pic>
      <p:sp>
        <p:nvSpPr>
          <p:cNvPr id="17" name="Google Shape;193;p25"/>
          <p:cNvSpPr txBox="1">
            <a:spLocks noGrp="1"/>
          </p:cNvSpPr>
          <p:nvPr>
            <p:ph type="title"/>
          </p:nvPr>
        </p:nvSpPr>
        <p:spPr>
          <a:xfrm>
            <a:off x="719083" y="246185"/>
            <a:ext cx="4164000" cy="16550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6000"/>
              <a:buFont typeface="Montserrat Black"/>
              <a:buNone/>
            </a:pPr>
            <a:r>
              <a:rPr lang="en-US" dirty="0" err="1"/>
              <a:t>Tổng</a:t>
            </a:r>
            <a:r>
              <a:rPr lang="en-US" dirty="0"/>
              <a:t> </a:t>
            </a:r>
            <a:r>
              <a:rPr lang="en-US" dirty="0" err="1"/>
              <a:t>quan</a:t>
            </a:r>
            <a:endParaRPr dirty="0"/>
          </a:p>
        </p:txBody>
      </p:sp>
      <p:grpSp>
        <p:nvGrpSpPr>
          <p:cNvPr id="15" name="Group 14"/>
          <p:cNvGrpSpPr/>
          <p:nvPr/>
        </p:nvGrpSpPr>
        <p:grpSpPr>
          <a:xfrm>
            <a:off x="1953756" y="2431291"/>
            <a:ext cx="2929327" cy="3022820"/>
            <a:chOff x="1522367" y="2076098"/>
            <a:chExt cx="2929327" cy="3022820"/>
          </a:xfrm>
        </p:grpSpPr>
        <p:grpSp>
          <p:nvGrpSpPr>
            <p:cNvPr id="18" name="Group 17"/>
            <p:cNvGrpSpPr/>
            <p:nvPr/>
          </p:nvGrpSpPr>
          <p:grpSpPr>
            <a:xfrm>
              <a:off x="1522367" y="2076098"/>
              <a:ext cx="2655214" cy="707886"/>
              <a:chOff x="4571999" y="2052501"/>
              <a:chExt cx="2655214" cy="707886"/>
            </a:xfrm>
          </p:grpSpPr>
          <p:sp>
            <p:nvSpPr>
              <p:cNvPr id="19" name="TextBox 18"/>
              <p:cNvSpPr txBox="1"/>
              <p:nvPr/>
            </p:nvSpPr>
            <p:spPr>
              <a:xfrm>
                <a:off x="4571999" y="2052501"/>
                <a:ext cx="753732" cy="707886"/>
              </a:xfrm>
              <a:prstGeom prst="rect">
                <a:avLst/>
              </a:prstGeom>
              <a:noFill/>
            </p:spPr>
            <p:txBody>
              <a:bodyPr wrap="none" rtlCol="0">
                <a:spAutoFit/>
              </a:bodyPr>
              <a:lstStyle/>
              <a:p>
                <a:r>
                  <a:rPr kumimoji="1" lang="en-US" altLang="ja-JP" sz="4000" b="1" dirty="0">
                    <a:solidFill>
                      <a:srgbClr val="C00000"/>
                    </a:solidFill>
                    <a:latin typeface="Montserrat" panose="020B0600070205080204" charset="0"/>
                    <a:ea typeface="Roboto Medium" panose="020B0600070205080204" charset="0"/>
                  </a:rPr>
                  <a:t>01</a:t>
                </a:r>
                <a:endParaRPr kumimoji="1" lang="ja-JP" altLang="en-US" sz="4000" b="1" dirty="0">
                  <a:solidFill>
                    <a:srgbClr val="C00000"/>
                  </a:solidFill>
                  <a:latin typeface="Montserrat" panose="020B0600070205080204" charset="0"/>
                </a:endParaRPr>
              </a:p>
            </p:txBody>
          </p:sp>
          <p:sp>
            <p:nvSpPr>
              <p:cNvPr id="20" name="TextBox 19"/>
              <p:cNvSpPr txBox="1"/>
              <p:nvPr/>
            </p:nvSpPr>
            <p:spPr>
              <a:xfrm>
                <a:off x="5423514" y="2206389"/>
                <a:ext cx="1803699" cy="400110"/>
              </a:xfrm>
              <a:prstGeom prst="rect">
                <a:avLst/>
              </a:prstGeom>
              <a:noFill/>
            </p:spPr>
            <p:txBody>
              <a:bodyPr wrap="none" rtlCol="0">
                <a:spAutoFit/>
              </a:bodyPr>
              <a:lstStyle/>
              <a:p>
                <a:r>
                  <a:rPr kumimoji="1" lang="en-US" altLang="ja-JP" sz="2000" b="1" dirty="0">
                    <a:solidFill>
                      <a:schemeClr val="tx1">
                        <a:lumMod val="85000"/>
                        <a:lumOff val="15000"/>
                      </a:schemeClr>
                    </a:solidFill>
                    <a:latin typeface="Montserrat" panose="020B0600070205080204" charset="0"/>
                    <a:ea typeface="Roboto Medium" panose="020B0600070205080204" charset="0"/>
                  </a:rPr>
                  <a:t>React </a:t>
                </a:r>
                <a:r>
                  <a:rPr kumimoji="1" lang="en-US" altLang="ja-JP" sz="2000" b="1" dirty="0" err="1">
                    <a:solidFill>
                      <a:schemeClr val="tx1">
                        <a:lumMod val="85000"/>
                        <a:lumOff val="15000"/>
                      </a:schemeClr>
                    </a:solidFill>
                    <a:latin typeface="Montserrat" panose="020B0600070205080204" charset="0"/>
                    <a:ea typeface="Roboto Medium" panose="020B0600070205080204" charset="0"/>
                  </a:rPr>
                  <a:t>là</a:t>
                </a:r>
                <a:r>
                  <a:rPr kumimoji="1" lang="en-US" altLang="ja-JP" sz="2000" b="1" dirty="0">
                    <a:solidFill>
                      <a:schemeClr val="tx1">
                        <a:lumMod val="85000"/>
                        <a:lumOff val="15000"/>
                      </a:schemeClr>
                    </a:solidFill>
                    <a:latin typeface="Montserrat" panose="020B0600070205080204" charset="0"/>
                    <a:ea typeface="Roboto Medium" panose="020B0600070205080204" charset="0"/>
                  </a:rPr>
                  <a:t> </a:t>
                </a:r>
                <a:r>
                  <a:rPr kumimoji="1" lang="en-US" altLang="ja-JP" sz="2000" b="1" dirty="0" err="1">
                    <a:solidFill>
                      <a:schemeClr val="tx1">
                        <a:lumMod val="85000"/>
                        <a:lumOff val="15000"/>
                      </a:schemeClr>
                    </a:solidFill>
                    <a:latin typeface="Montserrat" panose="020B0600070205080204" charset="0"/>
                    <a:ea typeface="Roboto Medium" panose="020B0600070205080204" charset="0"/>
                  </a:rPr>
                  <a:t>gì</a:t>
                </a:r>
                <a:r>
                  <a:rPr kumimoji="1" lang="en-US" altLang="ja-JP" sz="2000" b="1" dirty="0">
                    <a:solidFill>
                      <a:schemeClr val="tx1">
                        <a:lumMod val="85000"/>
                        <a:lumOff val="15000"/>
                      </a:schemeClr>
                    </a:solidFill>
                    <a:latin typeface="Montserrat" panose="020B0600070205080204" charset="0"/>
                    <a:ea typeface="Roboto Medium" panose="020B0600070205080204" charset="0"/>
                  </a:rPr>
                  <a:t>?</a:t>
                </a:r>
                <a:endParaRPr kumimoji="1" lang="ja-JP" altLang="en-US" sz="2000" b="1" dirty="0">
                  <a:solidFill>
                    <a:schemeClr val="tx1">
                      <a:lumMod val="85000"/>
                      <a:lumOff val="15000"/>
                    </a:schemeClr>
                  </a:solidFill>
                  <a:latin typeface="Montserrat" panose="020B0600070205080204" charset="0"/>
                </a:endParaRPr>
              </a:p>
            </p:txBody>
          </p:sp>
        </p:grpSp>
        <p:grpSp>
          <p:nvGrpSpPr>
            <p:cNvPr id="33" name="Group 32"/>
            <p:cNvGrpSpPr/>
            <p:nvPr/>
          </p:nvGrpSpPr>
          <p:grpSpPr>
            <a:xfrm>
              <a:off x="1522367" y="2860508"/>
              <a:ext cx="1547538" cy="707886"/>
              <a:chOff x="4571999" y="2052501"/>
              <a:chExt cx="1547538" cy="707886"/>
            </a:xfrm>
          </p:grpSpPr>
          <p:sp>
            <p:nvSpPr>
              <p:cNvPr id="34" name="TextBox 33"/>
              <p:cNvSpPr txBox="1"/>
              <p:nvPr/>
            </p:nvSpPr>
            <p:spPr>
              <a:xfrm>
                <a:off x="4571999" y="2052501"/>
                <a:ext cx="851515" cy="707886"/>
              </a:xfrm>
              <a:prstGeom prst="rect">
                <a:avLst/>
              </a:prstGeom>
              <a:noFill/>
            </p:spPr>
            <p:txBody>
              <a:bodyPr wrap="none" rtlCol="0">
                <a:spAutoFit/>
              </a:bodyPr>
              <a:lstStyle/>
              <a:p>
                <a:r>
                  <a:rPr kumimoji="1" lang="en-US" altLang="ja-JP" sz="4000" b="1" dirty="0">
                    <a:solidFill>
                      <a:srgbClr val="C00000"/>
                    </a:solidFill>
                    <a:latin typeface="Montserrat" panose="020B0600070205080204" charset="0"/>
                    <a:ea typeface="Roboto Medium" panose="020B0600070205080204" charset="0"/>
                  </a:rPr>
                  <a:t>02</a:t>
                </a:r>
                <a:endParaRPr kumimoji="1" lang="ja-JP" altLang="en-US" sz="4000" b="1" dirty="0">
                  <a:solidFill>
                    <a:srgbClr val="C00000"/>
                  </a:solidFill>
                  <a:latin typeface="Montserrat" panose="020B0600070205080204" charset="0"/>
                </a:endParaRPr>
              </a:p>
            </p:txBody>
          </p:sp>
          <p:sp>
            <p:nvSpPr>
              <p:cNvPr id="35" name="TextBox 34"/>
              <p:cNvSpPr txBox="1"/>
              <p:nvPr/>
            </p:nvSpPr>
            <p:spPr>
              <a:xfrm>
                <a:off x="5423513" y="2206389"/>
                <a:ext cx="696024" cy="400110"/>
              </a:xfrm>
              <a:prstGeom prst="rect">
                <a:avLst/>
              </a:prstGeom>
              <a:noFill/>
            </p:spPr>
            <p:txBody>
              <a:bodyPr wrap="none" rtlCol="0">
                <a:spAutoFit/>
              </a:bodyPr>
              <a:lstStyle/>
              <a:p>
                <a:r>
                  <a:rPr kumimoji="1" lang="en-US" altLang="ja-JP" sz="2000" b="1" dirty="0">
                    <a:solidFill>
                      <a:schemeClr val="tx1">
                        <a:lumMod val="85000"/>
                        <a:lumOff val="15000"/>
                      </a:schemeClr>
                    </a:solidFill>
                    <a:latin typeface="Montserrat" panose="020B0600070205080204" charset="0"/>
                    <a:ea typeface="Roboto Medium" panose="020B0600070205080204" charset="0"/>
                  </a:rPr>
                  <a:t>JSX</a:t>
                </a:r>
                <a:endParaRPr kumimoji="1" lang="ja-JP" altLang="en-US" sz="2000" b="1" dirty="0">
                  <a:solidFill>
                    <a:schemeClr val="tx1">
                      <a:lumMod val="85000"/>
                      <a:lumOff val="15000"/>
                    </a:schemeClr>
                  </a:solidFill>
                  <a:latin typeface="Montserrat" panose="020B0600070205080204" charset="0"/>
                </a:endParaRPr>
              </a:p>
            </p:txBody>
          </p:sp>
        </p:grpSp>
        <p:grpSp>
          <p:nvGrpSpPr>
            <p:cNvPr id="36" name="Group 35"/>
            <p:cNvGrpSpPr/>
            <p:nvPr/>
          </p:nvGrpSpPr>
          <p:grpSpPr>
            <a:xfrm>
              <a:off x="1522367" y="3630099"/>
              <a:ext cx="2807499" cy="707886"/>
              <a:chOff x="4571999" y="2052501"/>
              <a:chExt cx="2807499" cy="707886"/>
            </a:xfrm>
          </p:grpSpPr>
          <p:sp>
            <p:nvSpPr>
              <p:cNvPr id="37" name="TextBox 36"/>
              <p:cNvSpPr txBox="1"/>
              <p:nvPr/>
            </p:nvSpPr>
            <p:spPr>
              <a:xfrm>
                <a:off x="4571999" y="2052501"/>
                <a:ext cx="853119" cy="707886"/>
              </a:xfrm>
              <a:prstGeom prst="rect">
                <a:avLst/>
              </a:prstGeom>
              <a:noFill/>
            </p:spPr>
            <p:txBody>
              <a:bodyPr wrap="none" rtlCol="0">
                <a:spAutoFit/>
              </a:bodyPr>
              <a:lstStyle/>
              <a:p>
                <a:r>
                  <a:rPr kumimoji="1" lang="en-US" altLang="ja-JP" sz="4000" b="1" dirty="0">
                    <a:solidFill>
                      <a:srgbClr val="C00000"/>
                    </a:solidFill>
                    <a:latin typeface="Montserrat" panose="020B0600070205080204" charset="0"/>
                    <a:ea typeface="Roboto Medium" panose="020B0600070205080204" charset="0"/>
                  </a:rPr>
                  <a:t>03</a:t>
                </a:r>
                <a:endParaRPr kumimoji="1" lang="ja-JP" altLang="en-US" sz="4000" b="1" dirty="0">
                  <a:solidFill>
                    <a:srgbClr val="C00000"/>
                  </a:solidFill>
                  <a:latin typeface="Montserrat" panose="020B0600070205080204" charset="0"/>
                </a:endParaRPr>
              </a:p>
            </p:txBody>
          </p:sp>
          <p:sp>
            <p:nvSpPr>
              <p:cNvPr id="38" name="TextBox 37"/>
              <p:cNvSpPr txBox="1"/>
              <p:nvPr/>
            </p:nvSpPr>
            <p:spPr>
              <a:xfrm>
                <a:off x="5423513" y="2206389"/>
                <a:ext cx="1955985" cy="400110"/>
              </a:xfrm>
              <a:prstGeom prst="rect">
                <a:avLst/>
              </a:prstGeom>
              <a:noFill/>
            </p:spPr>
            <p:txBody>
              <a:bodyPr wrap="none" rtlCol="0">
                <a:spAutoFit/>
              </a:bodyPr>
              <a:lstStyle/>
              <a:p>
                <a:r>
                  <a:rPr kumimoji="1" lang="en-US" altLang="ja-JP" sz="2000" b="1" dirty="0">
                    <a:solidFill>
                      <a:schemeClr val="tx1">
                        <a:lumMod val="85000"/>
                        <a:lumOff val="15000"/>
                      </a:schemeClr>
                    </a:solidFill>
                    <a:latin typeface="Montserrat" panose="020B0600070205080204" charset="0"/>
                    <a:ea typeface="Roboto Medium" panose="020B0600070205080204" charset="0"/>
                  </a:rPr>
                  <a:t>Components</a:t>
                </a:r>
                <a:endParaRPr kumimoji="1" lang="ja-JP" altLang="en-US" sz="2000" b="1" dirty="0">
                  <a:solidFill>
                    <a:schemeClr val="tx1">
                      <a:lumMod val="85000"/>
                      <a:lumOff val="15000"/>
                    </a:schemeClr>
                  </a:solidFill>
                  <a:latin typeface="Montserrat" panose="020B0600070205080204" charset="0"/>
                </a:endParaRPr>
              </a:p>
            </p:txBody>
          </p:sp>
        </p:grpSp>
        <p:grpSp>
          <p:nvGrpSpPr>
            <p:cNvPr id="39" name="Group 38"/>
            <p:cNvGrpSpPr/>
            <p:nvPr/>
          </p:nvGrpSpPr>
          <p:grpSpPr>
            <a:xfrm>
              <a:off x="1522367" y="4391032"/>
              <a:ext cx="2929327" cy="707886"/>
              <a:chOff x="4571999" y="2052501"/>
              <a:chExt cx="2929327" cy="707886"/>
            </a:xfrm>
          </p:grpSpPr>
          <p:sp>
            <p:nvSpPr>
              <p:cNvPr id="40" name="TextBox 39"/>
              <p:cNvSpPr txBox="1"/>
              <p:nvPr/>
            </p:nvSpPr>
            <p:spPr>
              <a:xfrm>
                <a:off x="4571999" y="2052501"/>
                <a:ext cx="904415" cy="707886"/>
              </a:xfrm>
              <a:prstGeom prst="rect">
                <a:avLst/>
              </a:prstGeom>
              <a:noFill/>
            </p:spPr>
            <p:txBody>
              <a:bodyPr wrap="none" rtlCol="0">
                <a:spAutoFit/>
              </a:bodyPr>
              <a:lstStyle/>
              <a:p>
                <a:r>
                  <a:rPr kumimoji="1" lang="en-US" altLang="ja-JP" sz="4000" b="1" dirty="0">
                    <a:solidFill>
                      <a:srgbClr val="C00000"/>
                    </a:solidFill>
                    <a:latin typeface="Montserrat" panose="020B0600070205080204" charset="0"/>
                    <a:ea typeface="Roboto Medium" panose="020B0600070205080204" charset="0"/>
                  </a:rPr>
                  <a:t>04</a:t>
                </a:r>
                <a:endParaRPr kumimoji="1" lang="ja-JP" altLang="en-US" sz="4000" b="1" dirty="0">
                  <a:solidFill>
                    <a:srgbClr val="C00000"/>
                  </a:solidFill>
                  <a:latin typeface="Montserrat" panose="020B0600070205080204" charset="0"/>
                </a:endParaRPr>
              </a:p>
            </p:txBody>
          </p:sp>
          <p:sp>
            <p:nvSpPr>
              <p:cNvPr id="41" name="TextBox 40"/>
              <p:cNvSpPr txBox="1"/>
              <p:nvPr/>
            </p:nvSpPr>
            <p:spPr>
              <a:xfrm>
                <a:off x="5423513" y="2206389"/>
                <a:ext cx="2077813" cy="400110"/>
              </a:xfrm>
              <a:prstGeom prst="rect">
                <a:avLst/>
              </a:prstGeom>
              <a:noFill/>
            </p:spPr>
            <p:txBody>
              <a:bodyPr wrap="none" rtlCol="0">
                <a:spAutoFit/>
              </a:bodyPr>
              <a:lstStyle/>
              <a:p>
                <a:r>
                  <a:rPr kumimoji="1" lang="en-US" altLang="ja-JP" sz="2000" b="1" dirty="0">
                    <a:solidFill>
                      <a:schemeClr val="tx1">
                        <a:lumMod val="85000"/>
                        <a:lumOff val="15000"/>
                      </a:schemeClr>
                    </a:solidFill>
                    <a:latin typeface="Montserrat" panose="020B0600070205080204" charset="0"/>
                    <a:ea typeface="Roboto Medium" panose="020B0600070205080204" charset="0"/>
                  </a:rPr>
                  <a:t>Props &amp; State</a:t>
                </a:r>
                <a:endParaRPr kumimoji="1" lang="ja-JP" altLang="en-US" sz="2000" b="1" dirty="0">
                  <a:solidFill>
                    <a:schemeClr val="tx1">
                      <a:lumMod val="85000"/>
                      <a:lumOff val="15000"/>
                    </a:schemeClr>
                  </a:solidFill>
                  <a:latin typeface="Montserrat" panose="020B0600070205080204" charset="0"/>
                </a:endParaRPr>
              </a:p>
            </p:txBody>
          </p:sp>
        </p:grpSp>
      </p:grpSp>
      <p:grpSp>
        <p:nvGrpSpPr>
          <p:cNvPr id="46" name="Group 45"/>
          <p:cNvGrpSpPr/>
          <p:nvPr/>
        </p:nvGrpSpPr>
        <p:grpSpPr>
          <a:xfrm>
            <a:off x="6794697" y="2431291"/>
            <a:ext cx="3027110" cy="3022820"/>
            <a:chOff x="1522367" y="2076098"/>
            <a:chExt cx="3027110" cy="3022820"/>
          </a:xfrm>
        </p:grpSpPr>
        <p:grpSp>
          <p:nvGrpSpPr>
            <p:cNvPr id="47" name="Group 46"/>
            <p:cNvGrpSpPr/>
            <p:nvPr/>
          </p:nvGrpSpPr>
          <p:grpSpPr>
            <a:xfrm>
              <a:off x="1522367" y="2076098"/>
              <a:ext cx="2684068" cy="707886"/>
              <a:chOff x="4571999" y="2052501"/>
              <a:chExt cx="2684068" cy="707886"/>
            </a:xfrm>
          </p:grpSpPr>
          <p:sp>
            <p:nvSpPr>
              <p:cNvPr id="60" name="TextBox 59"/>
              <p:cNvSpPr txBox="1"/>
              <p:nvPr/>
            </p:nvSpPr>
            <p:spPr>
              <a:xfrm>
                <a:off x="4571999" y="2052501"/>
                <a:ext cx="837089" cy="707886"/>
              </a:xfrm>
              <a:prstGeom prst="rect">
                <a:avLst/>
              </a:prstGeom>
              <a:noFill/>
            </p:spPr>
            <p:txBody>
              <a:bodyPr wrap="none" rtlCol="0">
                <a:spAutoFit/>
              </a:bodyPr>
              <a:lstStyle/>
              <a:p>
                <a:r>
                  <a:rPr kumimoji="1" lang="en-US" altLang="ja-JP" sz="4000" b="1" dirty="0">
                    <a:solidFill>
                      <a:srgbClr val="C00000"/>
                    </a:solidFill>
                    <a:latin typeface="Montserrat" panose="020B0600070205080204" charset="0"/>
                    <a:ea typeface="Roboto Medium" panose="020B0600070205080204" charset="0"/>
                  </a:rPr>
                  <a:t>05</a:t>
                </a:r>
                <a:endParaRPr kumimoji="1" lang="ja-JP" altLang="en-US" sz="4000" b="1" dirty="0">
                  <a:solidFill>
                    <a:srgbClr val="C00000"/>
                  </a:solidFill>
                  <a:latin typeface="Montserrat" panose="020B0600070205080204" charset="0"/>
                </a:endParaRPr>
              </a:p>
            </p:txBody>
          </p:sp>
          <p:sp>
            <p:nvSpPr>
              <p:cNvPr id="61" name="TextBox 60"/>
              <p:cNvSpPr txBox="1"/>
              <p:nvPr/>
            </p:nvSpPr>
            <p:spPr>
              <a:xfrm>
                <a:off x="5423514" y="2206389"/>
                <a:ext cx="1832553" cy="400110"/>
              </a:xfrm>
              <a:prstGeom prst="rect">
                <a:avLst/>
              </a:prstGeom>
              <a:noFill/>
            </p:spPr>
            <p:txBody>
              <a:bodyPr wrap="none" rtlCol="0">
                <a:spAutoFit/>
              </a:bodyPr>
              <a:lstStyle/>
              <a:p>
                <a:r>
                  <a:rPr kumimoji="1" lang="en-US" altLang="ja-JP" sz="2000" b="1" dirty="0">
                    <a:solidFill>
                      <a:schemeClr val="tx1">
                        <a:lumMod val="85000"/>
                        <a:lumOff val="15000"/>
                      </a:schemeClr>
                    </a:solidFill>
                    <a:latin typeface="Montserrat" panose="020B0600070205080204" charset="0"/>
                    <a:ea typeface="Roboto Medium" panose="020B0600070205080204" charset="0"/>
                  </a:rPr>
                  <a:t>Virtual DOM</a:t>
                </a:r>
                <a:endParaRPr kumimoji="1" lang="ja-JP" altLang="en-US" sz="2000" b="1" dirty="0">
                  <a:solidFill>
                    <a:schemeClr val="tx1">
                      <a:lumMod val="85000"/>
                      <a:lumOff val="15000"/>
                    </a:schemeClr>
                  </a:solidFill>
                  <a:latin typeface="Montserrat" panose="020B0600070205080204" charset="0"/>
                </a:endParaRPr>
              </a:p>
            </p:txBody>
          </p:sp>
        </p:grpSp>
        <p:grpSp>
          <p:nvGrpSpPr>
            <p:cNvPr id="48" name="Group 47"/>
            <p:cNvGrpSpPr/>
            <p:nvPr/>
          </p:nvGrpSpPr>
          <p:grpSpPr>
            <a:xfrm>
              <a:off x="1522367" y="2860508"/>
              <a:ext cx="1893787" cy="707886"/>
              <a:chOff x="4571999" y="2052501"/>
              <a:chExt cx="1893787" cy="707886"/>
            </a:xfrm>
          </p:grpSpPr>
          <p:sp>
            <p:nvSpPr>
              <p:cNvPr id="58" name="TextBox 57"/>
              <p:cNvSpPr txBox="1"/>
              <p:nvPr/>
            </p:nvSpPr>
            <p:spPr>
              <a:xfrm>
                <a:off x="4571999" y="2052501"/>
                <a:ext cx="859531" cy="707886"/>
              </a:xfrm>
              <a:prstGeom prst="rect">
                <a:avLst/>
              </a:prstGeom>
              <a:noFill/>
            </p:spPr>
            <p:txBody>
              <a:bodyPr wrap="none" rtlCol="0">
                <a:spAutoFit/>
              </a:bodyPr>
              <a:lstStyle/>
              <a:p>
                <a:r>
                  <a:rPr kumimoji="1" lang="en-US" altLang="ja-JP" sz="4000" b="1" dirty="0">
                    <a:solidFill>
                      <a:srgbClr val="C00000"/>
                    </a:solidFill>
                    <a:latin typeface="Montserrat" panose="020B0600070205080204" charset="0"/>
                    <a:ea typeface="Roboto Medium" panose="020B0600070205080204" charset="0"/>
                  </a:rPr>
                  <a:t>06</a:t>
                </a:r>
                <a:endParaRPr kumimoji="1" lang="ja-JP" altLang="en-US" sz="4000" b="1" dirty="0">
                  <a:solidFill>
                    <a:srgbClr val="C00000"/>
                  </a:solidFill>
                  <a:latin typeface="Montserrat" panose="020B0600070205080204" charset="0"/>
                </a:endParaRPr>
              </a:p>
            </p:txBody>
          </p:sp>
          <p:sp>
            <p:nvSpPr>
              <p:cNvPr id="59" name="TextBox 58"/>
              <p:cNvSpPr txBox="1"/>
              <p:nvPr/>
            </p:nvSpPr>
            <p:spPr>
              <a:xfrm>
                <a:off x="5423513" y="2206389"/>
                <a:ext cx="1042273" cy="400110"/>
              </a:xfrm>
              <a:prstGeom prst="rect">
                <a:avLst/>
              </a:prstGeom>
              <a:noFill/>
            </p:spPr>
            <p:txBody>
              <a:bodyPr wrap="none" rtlCol="0">
                <a:spAutoFit/>
              </a:bodyPr>
              <a:lstStyle/>
              <a:p>
                <a:r>
                  <a:rPr kumimoji="1" lang="en-US" altLang="ja-JP" sz="2000" b="1" dirty="0">
                    <a:solidFill>
                      <a:schemeClr val="tx1">
                        <a:lumMod val="85000"/>
                        <a:lumOff val="15000"/>
                      </a:schemeClr>
                    </a:solidFill>
                    <a:latin typeface="Montserrat" panose="020B0600070205080204" charset="0"/>
                    <a:ea typeface="Roboto Medium" panose="020B0600070205080204" charset="0"/>
                  </a:rPr>
                  <a:t>Hooks</a:t>
                </a:r>
                <a:endParaRPr kumimoji="1" lang="ja-JP" altLang="en-US" sz="2000" b="1" dirty="0">
                  <a:solidFill>
                    <a:schemeClr val="tx1">
                      <a:lumMod val="85000"/>
                      <a:lumOff val="15000"/>
                    </a:schemeClr>
                  </a:solidFill>
                  <a:latin typeface="Montserrat" panose="020B0600070205080204" charset="0"/>
                </a:endParaRPr>
              </a:p>
            </p:txBody>
          </p:sp>
        </p:grpSp>
        <p:grpSp>
          <p:nvGrpSpPr>
            <p:cNvPr id="49" name="Group 48"/>
            <p:cNvGrpSpPr/>
            <p:nvPr/>
          </p:nvGrpSpPr>
          <p:grpSpPr>
            <a:xfrm>
              <a:off x="1522367" y="3630099"/>
              <a:ext cx="1893787" cy="707886"/>
              <a:chOff x="4571999" y="2052501"/>
              <a:chExt cx="1893787" cy="707886"/>
            </a:xfrm>
          </p:grpSpPr>
          <p:sp>
            <p:nvSpPr>
              <p:cNvPr id="56" name="TextBox 55"/>
              <p:cNvSpPr txBox="1"/>
              <p:nvPr/>
            </p:nvSpPr>
            <p:spPr>
              <a:xfrm>
                <a:off x="4571999" y="2052501"/>
                <a:ext cx="849913" cy="707886"/>
              </a:xfrm>
              <a:prstGeom prst="rect">
                <a:avLst/>
              </a:prstGeom>
              <a:noFill/>
            </p:spPr>
            <p:txBody>
              <a:bodyPr wrap="none" rtlCol="0">
                <a:spAutoFit/>
              </a:bodyPr>
              <a:lstStyle/>
              <a:p>
                <a:r>
                  <a:rPr kumimoji="1" lang="en-US" altLang="ja-JP" sz="4000" b="1" dirty="0">
                    <a:solidFill>
                      <a:srgbClr val="C00000"/>
                    </a:solidFill>
                    <a:latin typeface="Montserrat" panose="020B0600070205080204" charset="0"/>
                    <a:ea typeface="Roboto Medium" panose="020B0600070205080204" charset="0"/>
                  </a:rPr>
                  <a:t>07</a:t>
                </a:r>
                <a:endParaRPr kumimoji="1" lang="ja-JP" altLang="en-US" sz="4000" b="1" dirty="0">
                  <a:solidFill>
                    <a:srgbClr val="C00000"/>
                  </a:solidFill>
                  <a:latin typeface="Montserrat" panose="020B0600070205080204" charset="0"/>
                </a:endParaRPr>
              </a:p>
            </p:txBody>
          </p:sp>
          <p:sp>
            <p:nvSpPr>
              <p:cNvPr id="57" name="TextBox 56"/>
              <p:cNvSpPr txBox="1"/>
              <p:nvPr/>
            </p:nvSpPr>
            <p:spPr>
              <a:xfrm>
                <a:off x="5423513" y="2206389"/>
                <a:ext cx="1042273" cy="400110"/>
              </a:xfrm>
              <a:prstGeom prst="rect">
                <a:avLst/>
              </a:prstGeom>
              <a:noFill/>
            </p:spPr>
            <p:txBody>
              <a:bodyPr wrap="none" rtlCol="0">
                <a:spAutoFit/>
              </a:bodyPr>
              <a:lstStyle/>
              <a:p>
                <a:r>
                  <a:rPr kumimoji="1" lang="en-US" altLang="ja-JP" sz="2000" b="1" dirty="0">
                    <a:solidFill>
                      <a:schemeClr val="tx1">
                        <a:lumMod val="85000"/>
                        <a:lumOff val="15000"/>
                      </a:schemeClr>
                    </a:solidFill>
                    <a:latin typeface="Montserrat" panose="020B0600070205080204" charset="0"/>
                    <a:ea typeface="Roboto Medium" panose="020B0600070205080204" charset="0"/>
                  </a:rPr>
                  <a:t>Redux</a:t>
                </a:r>
                <a:endParaRPr kumimoji="1" lang="ja-JP" altLang="en-US" sz="2000" b="1" dirty="0">
                  <a:solidFill>
                    <a:schemeClr val="tx1">
                      <a:lumMod val="85000"/>
                      <a:lumOff val="15000"/>
                    </a:schemeClr>
                  </a:solidFill>
                  <a:latin typeface="Montserrat" panose="020B0600070205080204" charset="0"/>
                </a:endParaRPr>
              </a:p>
            </p:txBody>
          </p:sp>
        </p:grpSp>
        <p:grpSp>
          <p:nvGrpSpPr>
            <p:cNvPr id="50" name="Group 49"/>
            <p:cNvGrpSpPr/>
            <p:nvPr/>
          </p:nvGrpSpPr>
          <p:grpSpPr>
            <a:xfrm>
              <a:off x="1522367" y="4391032"/>
              <a:ext cx="3027110" cy="707886"/>
              <a:chOff x="4571999" y="2052501"/>
              <a:chExt cx="3027110" cy="707886"/>
            </a:xfrm>
          </p:grpSpPr>
          <p:sp>
            <p:nvSpPr>
              <p:cNvPr id="54" name="TextBox 53"/>
              <p:cNvSpPr txBox="1"/>
              <p:nvPr/>
            </p:nvSpPr>
            <p:spPr>
              <a:xfrm>
                <a:off x="4571999" y="2052501"/>
                <a:ext cx="870751" cy="707886"/>
              </a:xfrm>
              <a:prstGeom prst="rect">
                <a:avLst/>
              </a:prstGeom>
              <a:noFill/>
            </p:spPr>
            <p:txBody>
              <a:bodyPr wrap="none" rtlCol="0">
                <a:spAutoFit/>
              </a:bodyPr>
              <a:lstStyle/>
              <a:p>
                <a:r>
                  <a:rPr kumimoji="1" lang="en-US" altLang="ja-JP" sz="4000" b="1" dirty="0">
                    <a:solidFill>
                      <a:srgbClr val="C00000"/>
                    </a:solidFill>
                    <a:latin typeface="Montserrat" panose="020B0600070205080204" charset="0"/>
                    <a:ea typeface="Roboto Medium" panose="020B0600070205080204" charset="0"/>
                  </a:rPr>
                  <a:t>08</a:t>
                </a:r>
                <a:endParaRPr kumimoji="1" lang="ja-JP" altLang="en-US" sz="4000" b="1" dirty="0">
                  <a:solidFill>
                    <a:srgbClr val="C00000"/>
                  </a:solidFill>
                  <a:latin typeface="Montserrat" panose="020B0600070205080204" charset="0"/>
                </a:endParaRPr>
              </a:p>
            </p:txBody>
          </p:sp>
          <p:sp>
            <p:nvSpPr>
              <p:cNvPr id="55" name="TextBox 54"/>
              <p:cNvSpPr txBox="1"/>
              <p:nvPr/>
            </p:nvSpPr>
            <p:spPr>
              <a:xfrm>
                <a:off x="5423513" y="2206389"/>
                <a:ext cx="2175596" cy="400110"/>
              </a:xfrm>
              <a:prstGeom prst="rect">
                <a:avLst/>
              </a:prstGeom>
              <a:noFill/>
            </p:spPr>
            <p:txBody>
              <a:bodyPr wrap="none" rtlCol="0">
                <a:spAutoFit/>
              </a:bodyPr>
              <a:lstStyle/>
              <a:p>
                <a:r>
                  <a:rPr kumimoji="1" lang="en-US" altLang="ja-JP" sz="2000" b="1" dirty="0">
                    <a:solidFill>
                      <a:schemeClr val="tx1">
                        <a:lumMod val="85000"/>
                        <a:lumOff val="15000"/>
                      </a:schemeClr>
                    </a:solidFill>
                    <a:latin typeface="Montserrat" panose="020B0600070205080204" charset="0"/>
                    <a:ea typeface="Roboto Medium" panose="020B0600070205080204" charset="0"/>
                  </a:rPr>
                  <a:t>Demo Projects</a:t>
                </a:r>
                <a:endParaRPr kumimoji="1" lang="ja-JP" altLang="en-US" sz="2000" b="1" dirty="0">
                  <a:solidFill>
                    <a:schemeClr val="tx1">
                      <a:lumMod val="85000"/>
                      <a:lumOff val="15000"/>
                    </a:schemeClr>
                  </a:solidFill>
                  <a:latin typeface="Montserrat" panose="020B0600070205080204" charset="0"/>
                </a:endParaRPr>
              </a:p>
            </p:txBody>
          </p:sp>
        </p:grpSp>
      </p:gr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5" name="Group 4"/>
          <p:cNvGrpSpPr/>
          <p:nvPr/>
        </p:nvGrpSpPr>
        <p:grpSpPr>
          <a:xfrm>
            <a:off x="1586204" y="631290"/>
            <a:ext cx="4724430" cy="1015663"/>
            <a:chOff x="1586204" y="631290"/>
            <a:chExt cx="4724430" cy="1015663"/>
          </a:xfrm>
        </p:grpSpPr>
        <p:sp>
          <p:nvSpPr>
            <p:cNvPr id="22" name="TextBox 21"/>
            <p:cNvSpPr txBox="1"/>
            <p:nvPr/>
          </p:nvSpPr>
          <p:spPr>
            <a:xfrm>
              <a:off x="1586204" y="631290"/>
              <a:ext cx="1039067"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01</a:t>
              </a:r>
              <a:endParaRPr kumimoji="1" lang="ja-JP" altLang="en-US" sz="6000" b="1" dirty="0">
                <a:solidFill>
                  <a:srgbClr val="C00000"/>
                </a:solidFill>
                <a:latin typeface="Montserrat" panose="020B0600070205080204" charset="0"/>
              </a:endParaRPr>
            </a:p>
          </p:txBody>
        </p:sp>
        <p:sp>
          <p:nvSpPr>
            <p:cNvPr id="23" name="TextBox 22"/>
            <p:cNvSpPr txBox="1"/>
            <p:nvPr/>
          </p:nvSpPr>
          <p:spPr>
            <a:xfrm>
              <a:off x="2886299" y="785178"/>
              <a:ext cx="3424335" cy="707886"/>
            </a:xfrm>
            <a:prstGeom prst="rect">
              <a:avLst/>
            </a:prstGeom>
            <a:noFill/>
          </p:spPr>
          <p:txBody>
            <a:bodyPr wrap="none" rtlCol="0">
              <a:spAutoFit/>
            </a:bodyPr>
            <a:lstStyle/>
            <a:p>
              <a:r>
                <a:rPr lang="en-US" altLang="ja-JP" sz="4000" b="1" dirty="0">
                  <a:latin typeface="Montserrat" panose="020B0600070205080204" charset="0"/>
                </a:rPr>
                <a:t>React </a:t>
              </a:r>
              <a:r>
                <a:rPr lang="en-US" altLang="ja-JP" sz="4000" b="1" dirty="0" err="1">
                  <a:latin typeface="Montserrat" panose="020B0600070205080204" charset="0"/>
                </a:rPr>
                <a:t>là</a:t>
              </a:r>
              <a:r>
                <a:rPr lang="en-US" altLang="ja-JP" sz="4000" b="1" dirty="0">
                  <a:latin typeface="Montserrat" panose="020B0600070205080204" charset="0"/>
                </a:rPr>
                <a:t> </a:t>
              </a:r>
              <a:r>
                <a:rPr lang="en-US" altLang="ja-JP" sz="4000" b="1" dirty="0" err="1">
                  <a:latin typeface="Montserrat" panose="020B0600070205080204" charset="0"/>
                </a:rPr>
                <a:t>gì</a:t>
              </a:r>
              <a:r>
                <a:rPr lang="en-US" altLang="ja-JP" sz="4000" b="1" dirty="0">
                  <a:latin typeface="Montserrat" panose="020B0600070205080204" charset="0"/>
                </a:rPr>
                <a:t>?</a:t>
              </a:r>
              <a:endParaRPr kumimoji="1" lang="ja-JP" altLang="en-US" sz="4000" b="1" dirty="0">
                <a:solidFill>
                  <a:schemeClr val="tx1">
                    <a:lumMod val="85000"/>
                    <a:lumOff val="15000"/>
                  </a:schemeClr>
                </a:solidFill>
                <a:latin typeface="Montserrat" panose="020B0600070205080204" charset="0"/>
              </a:endParaRPr>
            </a:p>
          </p:txBody>
        </p:sp>
      </p:grpSp>
      <p:sp>
        <p:nvSpPr>
          <p:cNvPr id="24" name="Text Placeholder 9">
            <a:extLst>
              <a:ext uri="{FF2B5EF4-FFF2-40B4-BE49-F238E27FC236}">
                <a16:creationId xmlns:a16="http://schemas.microsoft.com/office/drawing/2014/main" id="{D210D992-6DF9-2E57-CABA-B65D5113BE58}"/>
              </a:ext>
            </a:extLst>
          </p:cNvPr>
          <p:cNvSpPr txBox="1">
            <a:spLocks/>
          </p:cNvSpPr>
          <p:nvPr/>
        </p:nvSpPr>
        <p:spPr>
          <a:xfrm>
            <a:off x="1586204" y="2366398"/>
            <a:ext cx="7593655" cy="2788307"/>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dirty="0">
                <a:latin typeface="Montserrat" panose="020B0600070205080204" charset="0"/>
                <a:ea typeface="Roboto" panose="02000000000000000000" pitchFamily="2" charset="0"/>
              </a:rPr>
              <a:t>React </a:t>
            </a:r>
            <a:r>
              <a:rPr lang="en-US" sz="1800" dirty="0" err="1">
                <a:latin typeface="Montserrat" panose="020B0600070205080204" charset="0"/>
                <a:ea typeface="Roboto" panose="02000000000000000000" pitchFamily="2" charset="0"/>
              </a:rPr>
              <a:t>là</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thư</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viện</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Javascript</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phổ</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biến</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nhất</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để</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xây</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dựng</a:t>
            </a:r>
            <a:r>
              <a:rPr lang="en-US" sz="1800" dirty="0">
                <a:latin typeface="Montserrat" panose="020B0600070205080204" charset="0"/>
                <a:ea typeface="Roboto" panose="02000000000000000000" pitchFamily="2" charset="0"/>
              </a:rPr>
              <a:t> UI, </a:t>
            </a:r>
            <a:r>
              <a:rPr lang="en-US" sz="1800" dirty="0" err="1">
                <a:latin typeface="Montserrat" panose="020B0600070205080204" charset="0"/>
                <a:ea typeface="Roboto" panose="02000000000000000000" pitchFamily="2" charset="0"/>
              </a:rPr>
              <a:t>được</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phát</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triển</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bởi</a:t>
            </a:r>
            <a:r>
              <a:rPr lang="en-US" sz="1800" dirty="0">
                <a:latin typeface="Montserrat" panose="020B0600070205080204" charset="0"/>
                <a:ea typeface="Roboto" panose="02000000000000000000" pitchFamily="2" charset="0"/>
              </a:rPr>
              <a:t> Facebook </a:t>
            </a:r>
            <a:r>
              <a:rPr lang="en-US" sz="1800" dirty="0" err="1">
                <a:latin typeface="Montserrat" panose="020B0600070205080204" charset="0"/>
                <a:ea typeface="Roboto" panose="02000000000000000000" pitchFamily="2" charset="0"/>
              </a:rPr>
              <a:t>và</a:t>
            </a:r>
            <a:r>
              <a:rPr lang="vi-VN" sz="1800" dirty="0">
                <a:latin typeface="Montserrat" panose="020B0600070205080204" charset="0"/>
                <a:ea typeface="Roboto" panose="02000000000000000000" pitchFamily="2" charset="0"/>
              </a:rPr>
              <a:t> ra mắt vào năm 2013</a:t>
            </a:r>
            <a:endParaRPr lang="en-US" sz="1800" dirty="0">
              <a:latin typeface="Montserrat" panose="020B0600070205080204" charset="0"/>
              <a:ea typeface="Roboto" panose="02000000000000000000" pitchFamily="2" charset="0"/>
            </a:endParaRPr>
          </a:p>
          <a:p>
            <a:pPr>
              <a:lnSpc>
                <a:spcPct val="150000"/>
              </a:lnSpc>
            </a:pPr>
            <a:r>
              <a:rPr lang="vi-VN" sz="1800" dirty="0">
                <a:latin typeface="Montserrat" panose="020B0600070205080204" charset="0"/>
                <a:ea typeface="Roboto" panose="02000000000000000000" pitchFamily="2" charset="0"/>
              </a:rPr>
              <a:t>React so sánh sự thay đổi giữa các giá trị của lần render này với lần render trước và cập nhật</a:t>
            </a:r>
            <a:r>
              <a:rPr lang="en-US" sz="1800" dirty="0">
                <a:latin typeface="Montserrat" panose="020B0600070205080204" charset="0"/>
                <a:ea typeface="Roboto" panose="02000000000000000000" pitchFamily="2" charset="0"/>
              </a:rPr>
              <a:t> </a:t>
            </a:r>
            <a:r>
              <a:rPr lang="en-US" sz="1800" dirty="0" err="1">
                <a:latin typeface="Montserrat" panose="020B0600070205080204" charset="0"/>
                <a:ea typeface="Roboto" panose="02000000000000000000" pitchFamily="2" charset="0"/>
              </a:rPr>
              <a:t>những</a:t>
            </a:r>
            <a:r>
              <a:rPr lang="vi-VN" sz="1800" dirty="0">
                <a:latin typeface="Montserrat" panose="020B0600070205080204" charset="0"/>
                <a:ea typeface="Roboto" panose="02000000000000000000" pitchFamily="2" charset="0"/>
              </a:rPr>
              <a:t> thay đổi trên DOM</a:t>
            </a:r>
            <a:endParaRPr lang="en-US" sz="1800" dirty="0">
              <a:latin typeface="Montserrat" panose="020B0600070205080204"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2507477" cy="1015663"/>
            <a:chOff x="1586204" y="631290"/>
            <a:chExt cx="2507477" cy="1015663"/>
          </a:xfrm>
        </p:grpSpPr>
        <p:sp>
          <p:nvSpPr>
            <p:cNvPr id="18" name="TextBox 17"/>
            <p:cNvSpPr txBox="1"/>
            <p:nvPr/>
          </p:nvSpPr>
          <p:spPr>
            <a:xfrm>
              <a:off x="1586204" y="631290"/>
              <a:ext cx="1184940"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02</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1207382" cy="707886"/>
            </a:xfrm>
            <a:prstGeom prst="rect">
              <a:avLst/>
            </a:prstGeom>
            <a:noFill/>
          </p:spPr>
          <p:txBody>
            <a:bodyPr wrap="none" rtlCol="0">
              <a:spAutoFit/>
            </a:bodyPr>
            <a:lstStyle/>
            <a:p>
              <a:r>
                <a:rPr lang="en-US" altLang="ja-JP" sz="4000" b="1" dirty="0">
                  <a:latin typeface="Montserrat" panose="020B0600070205080204" charset="0"/>
                </a:rPr>
                <a:t>JSX</a:t>
              </a:r>
              <a:endParaRPr kumimoji="1" lang="ja-JP" altLang="en-US" sz="4000" b="1" dirty="0">
                <a:solidFill>
                  <a:schemeClr val="tx1">
                    <a:lumMod val="85000"/>
                    <a:lumOff val="15000"/>
                  </a:schemeClr>
                </a:solidFill>
                <a:latin typeface="Montserrat" panose="020B0600070205080204" charset="0"/>
              </a:endParaRPr>
            </a:p>
          </p:txBody>
        </p:sp>
      </p:grpSp>
      <p:sp>
        <p:nvSpPr>
          <p:cNvPr id="5" name="TextBox 4"/>
          <p:cNvSpPr txBox="1"/>
          <p:nvPr/>
        </p:nvSpPr>
        <p:spPr>
          <a:xfrm>
            <a:off x="698181" y="4282149"/>
            <a:ext cx="3169457" cy="369332"/>
          </a:xfrm>
          <a:prstGeom prst="rect">
            <a:avLst/>
          </a:prstGeom>
          <a:noFill/>
        </p:spPr>
        <p:txBody>
          <a:bodyPr wrap="none" rtlCol="0">
            <a:spAutoFit/>
          </a:bodyPr>
          <a:lstStyle/>
          <a:p>
            <a:r>
              <a:rPr kumimoji="1" lang="en-US" altLang="ja-JP" sz="1800" b="1" dirty="0" err="1">
                <a:latin typeface="Montserrat" panose="020B0600070205080204" charset="0"/>
              </a:rPr>
              <a:t>Một</a:t>
            </a:r>
            <a:r>
              <a:rPr kumimoji="1" lang="en-US" altLang="ja-JP" sz="1800" b="1" dirty="0">
                <a:latin typeface="Montserrat" panose="020B0600070205080204" charset="0"/>
              </a:rPr>
              <a:t> </a:t>
            </a:r>
            <a:r>
              <a:rPr kumimoji="1" lang="en-US" altLang="ja-JP" sz="1800" b="1" dirty="0" err="1">
                <a:latin typeface="Montserrat" panose="020B0600070205080204" charset="0"/>
              </a:rPr>
              <a:t>số</a:t>
            </a:r>
            <a:r>
              <a:rPr kumimoji="1" lang="en-US" altLang="ja-JP" sz="1800" b="1" dirty="0">
                <a:latin typeface="Montserrat" panose="020B0600070205080204" charset="0"/>
              </a:rPr>
              <a:t> </a:t>
            </a:r>
            <a:r>
              <a:rPr kumimoji="1" lang="en-US" altLang="ja-JP" sz="1800" b="1" dirty="0" err="1">
                <a:latin typeface="Montserrat" panose="020B0600070205080204" charset="0"/>
              </a:rPr>
              <a:t>ưu</a:t>
            </a:r>
            <a:r>
              <a:rPr kumimoji="1" lang="en-US" altLang="ja-JP" sz="1800" b="1" dirty="0">
                <a:latin typeface="Montserrat" panose="020B0600070205080204" charset="0"/>
              </a:rPr>
              <a:t> </a:t>
            </a:r>
            <a:r>
              <a:rPr kumimoji="1" lang="en-US" altLang="ja-JP" sz="1800" b="1" dirty="0" err="1">
                <a:latin typeface="Montserrat" panose="020B0600070205080204" charset="0"/>
              </a:rPr>
              <a:t>điểm</a:t>
            </a:r>
            <a:r>
              <a:rPr kumimoji="1" lang="en-US" altLang="ja-JP" sz="1800" b="1" dirty="0">
                <a:latin typeface="Montserrat" panose="020B0600070205080204" charset="0"/>
              </a:rPr>
              <a:t> </a:t>
            </a:r>
            <a:r>
              <a:rPr kumimoji="1" lang="en-US" altLang="ja-JP" sz="1800" b="1" dirty="0" err="1">
                <a:latin typeface="Montserrat" panose="020B0600070205080204" charset="0"/>
              </a:rPr>
              <a:t>của</a:t>
            </a:r>
            <a:r>
              <a:rPr kumimoji="1" lang="en-US" altLang="ja-JP" sz="1800" b="1" dirty="0">
                <a:latin typeface="Montserrat" panose="020B0600070205080204" charset="0"/>
              </a:rPr>
              <a:t> JSX</a:t>
            </a:r>
            <a:endParaRPr kumimoji="1" lang="ja-JP" altLang="en-US" sz="1800" b="1" dirty="0">
              <a:latin typeface="Montserrat" panose="020B0600070205080204" charset="0"/>
            </a:endParaRPr>
          </a:p>
        </p:txBody>
      </p:sp>
      <p:grpSp>
        <p:nvGrpSpPr>
          <p:cNvPr id="11" name="Group 10">
            <a:extLst>
              <a:ext uri="{FF2B5EF4-FFF2-40B4-BE49-F238E27FC236}">
                <a16:creationId xmlns:a16="http://schemas.microsoft.com/office/drawing/2014/main" id="{ED9D0DE4-A780-1F49-4753-4F500C5BE4A8}"/>
              </a:ext>
            </a:extLst>
          </p:cNvPr>
          <p:cNvGrpSpPr/>
          <p:nvPr/>
        </p:nvGrpSpPr>
        <p:grpSpPr>
          <a:xfrm>
            <a:off x="915093" y="1244617"/>
            <a:ext cx="10604993" cy="2594274"/>
            <a:chOff x="915093" y="1244617"/>
            <a:chExt cx="10604993" cy="2594274"/>
          </a:xfrm>
        </p:grpSpPr>
        <p:pic>
          <p:nvPicPr>
            <p:cNvPr id="3" name="Picture 2"/>
            <p:cNvPicPr>
              <a:picLocks noChangeAspect="1"/>
            </p:cNvPicPr>
            <p:nvPr/>
          </p:nvPicPr>
          <p:blipFill>
            <a:blip r:embed="rId3"/>
            <a:stretch>
              <a:fillRect/>
            </a:stretch>
          </p:blipFill>
          <p:spPr>
            <a:xfrm>
              <a:off x="4097437" y="1244617"/>
              <a:ext cx="4161905" cy="933333"/>
            </a:xfrm>
            <a:prstGeom prst="rect">
              <a:avLst/>
            </a:prstGeom>
          </p:spPr>
        </p:pic>
        <p:sp>
          <p:nvSpPr>
            <p:cNvPr id="4" name="Flowchart: Terminator 3">
              <a:extLst>
                <a:ext uri="{FF2B5EF4-FFF2-40B4-BE49-F238E27FC236}">
                  <a16:creationId xmlns:a16="http://schemas.microsoft.com/office/drawing/2014/main" id="{944F2539-50B1-9049-CD71-B41575131C67}"/>
                </a:ext>
              </a:extLst>
            </p:cNvPr>
            <p:cNvSpPr/>
            <p:nvPr/>
          </p:nvSpPr>
          <p:spPr>
            <a:xfrm>
              <a:off x="915093" y="3019109"/>
              <a:ext cx="3169457" cy="819782"/>
            </a:xfrm>
            <a:prstGeom prst="flowChartTerminator">
              <a:avLst/>
            </a:prstGeom>
            <a:solidFill>
              <a:srgbClr val="002060"/>
            </a:solidFill>
            <a:ln>
              <a:solidFill>
                <a:schemeClr val="accent1">
                  <a:lumMod val="75000"/>
                </a:schemeClr>
              </a:solid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Montserrat" panose="020B0600070205080204" charset="0"/>
                </a:rPr>
                <a:t>V</a:t>
              </a:r>
              <a:r>
                <a:rPr lang="vi-VN" altLang="ja-JP" sz="1400" dirty="0">
                  <a:latin typeface="Montserrat" panose="020B0600070205080204" charset="0"/>
                </a:rPr>
                <a:t>iết tắt của JavaScript XML</a:t>
              </a:r>
              <a:endParaRPr lang="en-US" dirty="0"/>
            </a:p>
          </p:txBody>
        </p:sp>
        <p:sp>
          <p:nvSpPr>
            <p:cNvPr id="6" name="Flowchart: Terminator 5">
              <a:extLst>
                <a:ext uri="{FF2B5EF4-FFF2-40B4-BE49-F238E27FC236}">
                  <a16:creationId xmlns:a16="http://schemas.microsoft.com/office/drawing/2014/main" id="{1A4CAD32-05B7-24E3-3284-A6FCE72EE8ED}"/>
                </a:ext>
              </a:extLst>
            </p:cNvPr>
            <p:cNvSpPr/>
            <p:nvPr/>
          </p:nvSpPr>
          <p:spPr>
            <a:xfrm>
              <a:off x="4498384" y="3019109"/>
              <a:ext cx="3438411" cy="819782"/>
            </a:xfrm>
            <a:prstGeom prst="flowChartTerminator">
              <a:avLst/>
            </a:prstGeom>
            <a:solidFill>
              <a:schemeClr val="accent2">
                <a:lumMod val="50000"/>
              </a:schemeClr>
            </a:solidFill>
            <a:ln>
              <a:solidFill>
                <a:schemeClr val="accent2">
                  <a:lumMod val="75000"/>
                </a:schemeClr>
              </a:solid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Montserrat" panose="020B0600070205080204" charset="0"/>
                </a:rPr>
                <a:t>S</a:t>
              </a:r>
              <a:r>
                <a:rPr lang="vi-VN" altLang="ja-JP" dirty="0">
                  <a:latin typeface="Montserrat" panose="020B0600070205080204" charset="0"/>
                </a:rPr>
                <a:t>ử dụng JSX để tạo khuôn mẫu </a:t>
              </a:r>
              <a:endParaRPr lang="en-US" dirty="0">
                <a:latin typeface="Montserrat" panose="020B0600070205080204" charset="0"/>
              </a:endParaRPr>
            </a:p>
          </p:txBody>
        </p:sp>
        <p:sp>
          <p:nvSpPr>
            <p:cNvPr id="8" name="Flowchart: Terminator 7">
              <a:extLst>
                <a:ext uri="{FF2B5EF4-FFF2-40B4-BE49-F238E27FC236}">
                  <a16:creationId xmlns:a16="http://schemas.microsoft.com/office/drawing/2014/main" id="{0B1D4042-6047-E276-997C-441959916CF1}"/>
                </a:ext>
              </a:extLst>
            </p:cNvPr>
            <p:cNvSpPr/>
            <p:nvPr/>
          </p:nvSpPr>
          <p:spPr>
            <a:xfrm>
              <a:off x="8350629" y="3019109"/>
              <a:ext cx="3169457" cy="819782"/>
            </a:xfrm>
            <a:prstGeom prst="flowChartTerminator">
              <a:avLst/>
            </a:prstGeom>
            <a:solidFill>
              <a:schemeClr val="accent6">
                <a:lumMod val="50000"/>
              </a:schemeClr>
            </a:solidFill>
            <a:ln>
              <a:solidFill>
                <a:schemeClr val="accent6">
                  <a:lumMod val="75000"/>
                </a:schemeClr>
              </a:solidFill>
            </a:ln>
            <a:effectLst>
              <a:reflection blurRad="6350" stA="52000" endA="300" endPos="3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Montserrat" panose="020B0600070205080204" charset="0"/>
                </a:rPr>
                <a:t>Viết</a:t>
              </a:r>
              <a:r>
                <a:rPr lang="en-US" dirty="0">
                  <a:latin typeface="Montserrat" panose="020B0600070205080204" charset="0"/>
                </a:rPr>
                <a:t> </a:t>
              </a:r>
              <a:r>
                <a:rPr lang="en-US" dirty="0" err="1">
                  <a:latin typeface="Montserrat" panose="020B0600070205080204" charset="0"/>
                </a:rPr>
                <a:t>ứng</a:t>
              </a:r>
              <a:r>
                <a:rPr lang="en-US" dirty="0">
                  <a:latin typeface="Montserrat" panose="020B0600070205080204" charset="0"/>
                </a:rPr>
                <a:t> </a:t>
              </a:r>
              <a:r>
                <a:rPr lang="en-US" dirty="0" err="1">
                  <a:latin typeface="Montserrat" panose="020B0600070205080204" charset="0"/>
                </a:rPr>
                <a:t>dụng</a:t>
              </a:r>
              <a:r>
                <a:rPr lang="en-US" dirty="0">
                  <a:latin typeface="Montserrat" panose="020B0600070205080204" charset="0"/>
                </a:rPr>
                <a:t> </a:t>
              </a:r>
              <a:r>
                <a:rPr lang="en-US" dirty="0" err="1">
                  <a:latin typeface="Montserrat" panose="020B0600070205080204" charset="0"/>
                </a:rPr>
                <a:t>dễ</a:t>
              </a:r>
              <a:r>
                <a:rPr lang="en-US" dirty="0">
                  <a:latin typeface="Montserrat" panose="020B0600070205080204" charset="0"/>
                </a:rPr>
                <a:t> </a:t>
              </a:r>
              <a:r>
                <a:rPr lang="en-US" dirty="0" err="1">
                  <a:latin typeface="Montserrat" panose="020B0600070205080204" charset="0"/>
                </a:rPr>
                <a:t>dàng</a:t>
              </a:r>
              <a:r>
                <a:rPr lang="en-US" dirty="0">
                  <a:latin typeface="Montserrat" panose="020B0600070205080204" charset="0"/>
                </a:rPr>
                <a:t> </a:t>
              </a:r>
              <a:r>
                <a:rPr lang="en-US" dirty="0" err="1">
                  <a:latin typeface="Montserrat" panose="020B0600070205080204" charset="0"/>
                </a:rPr>
                <a:t>hơn</a:t>
              </a:r>
              <a:endParaRPr lang="en-US" dirty="0">
                <a:latin typeface="Montserrat" panose="020B0600070205080204" charset="0"/>
              </a:endParaRPr>
            </a:p>
          </p:txBody>
        </p:sp>
      </p:grpSp>
      <p:grpSp>
        <p:nvGrpSpPr>
          <p:cNvPr id="12" name="Group 11">
            <a:extLst>
              <a:ext uri="{FF2B5EF4-FFF2-40B4-BE49-F238E27FC236}">
                <a16:creationId xmlns:a16="http://schemas.microsoft.com/office/drawing/2014/main" id="{1AC6AB47-D58C-C82B-49FC-0A8C9AD201D4}"/>
              </a:ext>
            </a:extLst>
          </p:cNvPr>
          <p:cNvGrpSpPr/>
          <p:nvPr/>
        </p:nvGrpSpPr>
        <p:grpSpPr>
          <a:xfrm>
            <a:off x="2178141" y="5077537"/>
            <a:ext cx="8390940" cy="677472"/>
            <a:chOff x="2178141" y="5077537"/>
            <a:chExt cx="8390940" cy="677472"/>
          </a:xfrm>
        </p:grpSpPr>
        <p:sp>
          <p:nvSpPr>
            <p:cNvPr id="9" name="Rectangle 8">
              <a:extLst>
                <a:ext uri="{FF2B5EF4-FFF2-40B4-BE49-F238E27FC236}">
                  <a16:creationId xmlns:a16="http://schemas.microsoft.com/office/drawing/2014/main" id="{A7ADBC97-CE87-8773-BA8B-ED033CB9F913}"/>
                </a:ext>
              </a:extLst>
            </p:cNvPr>
            <p:cNvSpPr/>
            <p:nvPr/>
          </p:nvSpPr>
          <p:spPr>
            <a:xfrm>
              <a:off x="2178141" y="5077538"/>
              <a:ext cx="3603279" cy="67747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a:t>
              </a:r>
              <a:r>
                <a:rPr lang="vi-VN" altLang="ja-JP" b="0" dirty="0"/>
                <a:t>ốc độ nhanh hơn </a:t>
              </a:r>
              <a:endParaRPr lang="en-US" dirty="0"/>
            </a:p>
          </p:txBody>
        </p:sp>
        <p:sp>
          <p:nvSpPr>
            <p:cNvPr id="10" name="Rectangle 9">
              <a:extLst>
                <a:ext uri="{FF2B5EF4-FFF2-40B4-BE49-F238E27FC236}">
                  <a16:creationId xmlns:a16="http://schemas.microsoft.com/office/drawing/2014/main" id="{27F59DFB-1620-2D14-6CB7-B1410500CEEA}"/>
                </a:ext>
              </a:extLst>
            </p:cNvPr>
            <p:cNvSpPr/>
            <p:nvPr/>
          </p:nvSpPr>
          <p:spPr>
            <a:xfrm>
              <a:off x="6965802" y="5077537"/>
              <a:ext cx="3603279" cy="67747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t>Hầu</a:t>
              </a:r>
              <a:r>
                <a:rPr lang="en-US" altLang="ja-JP" dirty="0"/>
                <a:t> </a:t>
              </a:r>
              <a:r>
                <a:rPr lang="en-US" altLang="ja-JP" dirty="0" err="1"/>
                <a:t>hết</a:t>
              </a:r>
              <a:r>
                <a:rPr lang="en-US" altLang="ja-JP" dirty="0"/>
                <a:t> c</a:t>
              </a:r>
              <a:r>
                <a:rPr lang="vi-VN" altLang="ja-JP" b="0" dirty="0"/>
                <a:t>ác lỗi được phát hiện ngay trong quá trình biên dịch</a:t>
              </a:r>
              <a:endParaRPr lang="en-US" dirty="0"/>
            </a:p>
          </p:txBody>
        </p:sp>
      </p:grpSp>
    </p:spTree>
    <p:extLst>
      <p:ext uri="{BB962C8B-B14F-4D97-AF65-F5344CB8AC3E}">
        <p14:creationId xmlns:p14="http://schemas.microsoft.com/office/powerpoint/2010/main" val="2490125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5037015" cy="1015663"/>
            <a:chOff x="1586204" y="631290"/>
            <a:chExt cx="5037015" cy="1015663"/>
          </a:xfrm>
        </p:grpSpPr>
        <p:sp>
          <p:nvSpPr>
            <p:cNvPr id="18" name="TextBox 17"/>
            <p:cNvSpPr txBox="1"/>
            <p:nvPr/>
          </p:nvSpPr>
          <p:spPr>
            <a:xfrm>
              <a:off x="1586204" y="631290"/>
              <a:ext cx="1189749"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03</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3736920" cy="707886"/>
            </a:xfrm>
            <a:prstGeom prst="rect">
              <a:avLst/>
            </a:prstGeom>
            <a:noFill/>
          </p:spPr>
          <p:txBody>
            <a:bodyPr wrap="none" rtlCol="0">
              <a:spAutoFit/>
            </a:bodyPr>
            <a:lstStyle/>
            <a:p>
              <a:r>
                <a:rPr lang="en-US" altLang="ja-JP" sz="4000" b="1" dirty="0">
                  <a:latin typeface="Montserrat" panose="020B0600070205080204" charset="0"/>
                </a:rPr>
                <a:t>Components</a:t>
              </a:r>
              <a:endParaRPr kumimoji="1" lang="ja-JP" altLang="en-US" sz="4000" b="1" dirty="0">
                <a:solidFill>
                  <a:schemeClr val="tx1">
                    <a:lumMod val="85000"/>
                    <a:lumOff val="15000"/>
                  </a:schemeClr>
                </a:solidFill>
                <a:latin typeface="Montserrat" panose="020B0600070205080204" charset="0"/>
              </a:endParaRPr>
            </a:p>
          </p:txBody>
        </p:sp>
      </p:grpSp>
      <p:pic>
        <p:nvPicPr>
          <p:cNvPr id="3" name="Picture 2"/>
          <p:cNvPicPr>
            <a:picLocks noChangeAspect="1"/>
          </p:cNvPicPr>
          <p:nvPr/>
        </p:nvPicPr>
        <p:blipFill>
          <a:blip r:embed="rId3"/>
          <a:stretch>
            <a:fillRect/>
          </a:stretch>
        </p:blipFill>
        <p:spPr>
          <a:xfrm>
            <a:off x="6266361" y="2044460"/>
            <a:ext cx="5476766" cy="3701832"/>
          </a:xfrm>
          <a:prstGeom prst="rect">
            <a:avLst/>
          </a:prstGeom>
        </p:spPr>
      </p:pic>
      <p:sp>
        <p:nvSpPr>
          <p:cNvPr id="4" name="Rectangle: Diagonal Corners Snipped 3">
            <a:extLst>
              <a:ext uri="{FF2B5EF4-FFF2-40B4-BE49-F238E27FC236}">
                <a16:creationId xmlns:a16="http://schemas.microsoft.com/office/drawing/2014/main" id="{4044A9C6-3090-CBEA-DBA9-D107D7F8B11B}"/>
              </a:ext>
            </a:extLst>
          </p:cNvPr>
          <p:cNvSpPr/>
          <p:nvPr/>
        </p:nvSpPr>
        <p:spPr>
          <a:xfrm>
            <a:off x="1017917" y="2044460"/>
            <a:ext cx="4278702" cy="586596"/>
          </a:xfrm>
          <a:prstGeom prst="snip2DiagRect">
            <a:avLst/>
          </a:prstGeom>
          <a:solidFill>
            <a:schemeClr val="accent1">
              <a:lumMod val="50000"/>
            </a:schemeClr>
          </a:solidFill>
          <a:ln>
            <a:solidFill>
              <a:schemeClr val="accent1">
                <a:lumMod val="75000"/>
              </a:schemeClr>
            </a:solid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Montserrat" panose="020B0600070205080204" charset="0"/>
              </a:rPr>
              <a:t>L</a:t>
            </a:r>
            <a:r>
              <a:rPr lang="vi-VN" altLang="ja-JP" sz="1400" dirty="0">
                <a:latin typeface="Montserrat" panose="020B0600070205080204" charset="0"/>
              </a:rPr>
              <a:t>à những thành phần giao diện (UI)</a:t>
            </a:r>
            <a:endParaRPr lang="en-US" dirty="0"/>
          </a:p>
        </p:txBody>
      </p:sp>
      <p:sp>
        <p:nvSpPr>
          <p:cNvPr id="7" name="Rectangle: Diagonal Corners Snipped 6">
            <a:extLst>
              <a:ext uri="{FF2B5EF4-FFF2-40B4-BE49-F238E27FC236}">
                <a16:creationId xmlns:a16="http://schemas.microsoft.com/office/drawing/2014/main" id="{F77B1602-2C06-B351-4663-BA9AD4DB82D5}"/>
              </a:ext>
            </a:extLst>
          </p:cNvPr>
          <p:cNvSpPr/>
          <p:nvPr/>
        </p:nvSpPr>
        <p:spPr>
          <a:xfrm>
            <a:off x="1017917" y="3078486"/>
            <a:ext cx="4278702" cy="586596"/>
          </a:xfrm>
          <a:prstGeom prst="snip2DiagRect">
            <a:avLst/>
          </a:prstGeom>
          <a:solidFill>
            <a:schemeClr val="accent2">
              <a:lumMod val="50000"/>
            </a:schemeClr>
          </a:solidFill>
          <a:ln>
            <a:solidFill>
              <a:schemeClr val="accent2">
                <a:lumMod val="75000"/>
              </a:schemeClr>
            </a:solid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Montserrat" panose="020B0600070205080204" charset="0"/>
              </a:rPr>
              <a:t>Đ</a:t>
            </a:r>
            <a:r>
              <a:rPr lang="vi-VN" altLang="ja-JP" sz="1400" dirty="0">
                <a:latin typeface="Montserrat" panose="020B0600070205080204" charset="0"/>
              </a:rPr>
              <a:t>ịnh nghĩa độc lập, có thể tái sử </a:t>
            </a:r>
            <a:r>
              <a:rPr lang="en-US" altLang="ja-JP" sz="1400" dirty="0">
                <a:latin typeface="Montserrat" panose="020B0600070205080204" charset="0"/>
              </a:rPr>
              <a:t>d</a:t>
            </a:r>
            <a:r>
              <a:rPr lang="vi-VN" altLang="ja-JP" sz="1400" dirty="0">
                <a:latin typeface="Montserrat" panose="020B0600070205080204" charset="0"/>
              </a:rPr>
              <a:t>ụng và hoàn toàn tách biệt nhau</a:t>
            </a:r>
            <a:endParaRPr lang="en-US" dirty="0"/>
          </a:p>
        </p:txBody>
      </p:sp>
      <p:sp>
        <p:nvSpPr>
          <p:cNvPr id="8" name="Rectangle: Diagonal Corners Snipped 7">
            <a:extLst>
              <a:ext uri="{FF2B5EF4-FFF2-40B4-BE49-F238E27FC236}">
                <a16:creationId xmlns:a16="http://schemas.microsoft.com/office/drawing/2014/main" id="{BC715E3B-C00C-6964-2CB8-24102AA5B34D}"/>
              </a:ext>
            </a:extLst>
          </p:cNvPr>
          <p:cNvSpPr/>
          <p:nvPr/>
        </p:nvSpPr>
        <p:spPr>
          <a:xfrm>
            <a:off x="1017917" y="4112512"/>
            <a:ext cx="4278702" cy="586596"/>
          </a:xfrm>
          <a:prstGeom prst="snip2DiagRect">
            <a:avLst/>
          </a:prstGeom>
          <a:solidFill>
            <a:schemeClr val="accent3">
              <a:lumMod val="50000"/>
            </a:schemeClr>
          </a:solidFill>
          <a:ln>
            <a:solidFill>
              <a:schemeClr val="accent3">
                <a:lumMod val="75000"/>
              </a:schemeClr>
            </a:solid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Montserrat" panose="020B0600070205080204" charset="0"/>
              </a:rPr>
              <a:t>N</a:t>
            </a:r>
            <a:r>
              <a:rPr lang="vi-VN" altLang="ja-JP" sz="1400" dirty="0">
                <a:latin typeface="Montserrat" panose="020B0600070205080204" charset="0"/>
              </a:rPr>
              <a:t>hận bất kỳ đầu vào nào (hay còn gọi là “props“) và trả về các React elements</a:t>
            </a:r>
            <a:endParaRPr lang="en-US" dirty="0"/>
          </a:p>
        </p:txBody>
      </p:sp>
      <p:sp>
        <p:nvSpPr>
          <p:cNvPr id="9" name="Rectangle: Diagonal Corners Snipped 8">
            <a:extLst>
              <a:ext uri="{FF2B5EF4-FFF2-40B4-BE49-F238E27FC236}">
                <a16:creationId xmlns:a16="http://schemas.microsoft.com/office/drawing/2014/main" id="{93FE5108-8976-C075-3F6E-F6C8917BDF25}"/>
              </a:ext>
            </a:extLst>
          </p:cNvPr>
          <p:cNvSpPr/>
          <p:nvPr/>
        </p:nvSpPr>
        <p:spPr>
          <a:xfrm>
            <a:off x="1017917" y="5142647"/>
            <a:ext cx="4278702" cy="586596"/>
          </a:xfrm>
          <a:prstGeom prst="snip2DiagRect">
            <a:avLst/>
          </a:prstGeom>
          <a:solidFill>
            <a:schemeClr val="accent4">
              <a:lumMod val="50000"/>
            </a:schemeClr>
          </a:solidFill>
          <a:ln>
            <a:solidFill>
              <a:schemeClr val="accent4">
                <a:lumMod val="75000"/>
              </a:schemeClr>
            </a:solid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50000"/>
              </a:lnSpc>
            </a:pPr>
            <a:r>
              <a:rPr lang="en-US" altLang="ja-JP" dirty="0" err="1">
                <a:latin typeface="Montserrat" panose="020B0600070205080204" charset="0"/>
              </a:rPr>
              <a:t>Một</a:t>
            </a:r>
            <a:r>
              <a:rPr lang="en-US" altLang="ja-JP" sz="1400" dirty="0">
                <a:latin typeface="Montserrat" panose="020B0600070205080204" charset="0"/>
              </a:rPr>
              <a:t> Component </a:t>
            </a:r>
            <a:r>
              <a:rPr lang="en-US" altLang="ja-JP" sz="1400" dirty="0" err="1">
                <a:latin typeface="Montserrat" panose="020B0600070205080204" charset="0"/>
              </a:rPr>
              <a:t>có</a:t>
            </a:r>
            <a:r>
              <a:rPr lang="en-US" altLang="ja-JP" sz="1400" dirty="0">
                <a:latin typeface="Montserrat" panose="020B0600070205080204" charset="0"/>
              </a:rPr>
              <a:t> </a:t>
            </a:r>
            <a:r>
              <a:rPr lang="en-US" altLang="ja-JP" sz="1400" dirty="0" err="1">
                <a:latin typeface="Montserrat" panose="020B0600070205080204" charset="0"/>
              </a:rPr>
              <a:t>thể</a:t>
            </a:r>
            <a:r>
              <a:rPr lang="en-US" altLang="ja-JP" sz="1400" dirty="0">
                <a:latin typeface="Montserrat" panose="020B0600070205080204" charset="0"/>
              </a:rPr>
              <a:t> </a:t>
            </a:r>
            <a:r>
              <a:rPr lang="en-US" altLang="ja-JP" sz="1400" dirty="0" err="1">
                <a:latin typeface="Montserrat" panose="020B0600070205080204" charset="0"/>
              </a:rPr>
              <a:t>chứa</a:t>
            </a:r>
            <a:r>
              <a:rPr lang="en-US" altLang="ja-JP" sz="1400" dirty="0">
                <a:latin typeface="Montserrat" panose="020B0600070205080204" charset="0"/>
              </a:rPr>
              <a:t> </a:t>
            </a:r>
            <a:r>
              <a:rPr lang="en-US" altLang="ja-JP" sz="1400" dirty="0" err="1">
                <a:latin typeface="Montserrat" panose="020B0600070205080204" charset="0"/>
              </a:rPr>
              <a:t>một</a:t>
            </a:r>
            <a:r>
              <a:rPr lang="en-US" altLang="ja-JP" sz="1400" dirty="0">
                <a:latin typeface="Montserrat" panose="020B0600070205080204" charset="0"/>
              </a:rPr>
              <a:t> </a:t>
            </a:r>
            <a:r>
              <a:rPr lang="en-US" altLang="ja-JP" sz="1400" dirty="0" err="1">
                <a:latin typeface="Montserrat" panose="020B0600070205080204" charset="0"/>
              </a:rPr>
              <a:t>hoặc</a:t>
            </a:r>
            <a:r>
              <a:rPr lang="en-US" altLang="ja-JP" sz="1400" dirty="0">
                <a:latin typeface="Montserrat" panose="020B0600070205080204" charset="0"/>
              </a:rPr>
              <a:t> </a:t>
            </a:r>
            <a:r>
              <a:rPr lang="en-US" altLang="ja-JP" sz="1400" dirty="0" err="1">
                <a:latin typeface="Montserrat" panose="020B0600070205080204" charset="0"/>
              </a:rPr>
              <a:t>nhiều</a:t>
            </a:r>
            <a:r>
              <a:rPr lang="en-US" altLang="ja-JP" sz="1400" dirty="0">
                <a:latin typeface="Montserrat" panose="020B0600070205080204" charset="0"/>
              </a:rPr>
              <a:t> component </a:t>
            </a:r>
            <a:r>
              <a:rPr lang="en-US" altLang="ja-JP" sz="1400" dirty="0" err="1">
                <a:latin typeface="Montserrat" panose="020B0600070205080204" charset="0"/>
              </a:rPr>
              <a:t>khác</a:t>
            </a:r>
            <a:endParaRPr lang="ja-JP" altLang="en-US" sz="1400" dirty="0">
              <a:latin typeface="Montserrat" panose="020B0600070205080204" charset="0"/>
            </a:endParaRPr>
          </a:p>
        </p:txBody>
      </p:sp>
    </p:spTree>
    <p:extLst>
      <p:ext uri="{BB962C8B-B14F-4D97-AF65-F5344CB8AC3E}">
        <p14:creationId xmlns:p14="http://schemas.microsoft.com/office/powerpoint/2010/main" val="3299158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5037015" cy="1015663"/>
            <a:chOff x="1586204" y="631290"/>
            <a:chExt cx="5037015" cy="1015663"/>
          </a:xfrm>
        </p:grpSpPr>
        <p:sp>
          <p:nvSpPr>
            <p:cNvPr id="18" name="TextBox 17"/>
            <p:cNvSpPr txBox="1"/>
            <p:nvPr/>
          </p:nvSpPr>
          <p:spPr>
            <a:xfrm>
              <a:off x="1586204" y="631290"/>
              <a:ext cx="1189749"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03</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3736920" cy="707886"/>
            </a:xfrm>
            <a:prstGeom prst="rect">
              <a:avLst/>
            </a:prstGeom>
            <a:noFill/>
          </p:spPr>
          <p:txBody>
            <a:bodyPr wrap="none" rtlCol="0">
              <a:spAutoFit/>
            </a:bodyPr>
            <a:lstStyle/>
            <a:p>
              <a:r>
                <a:rPr lang="en-US" altLang="ja-JP" sz="4000" b="1" dirty="0">
                  <a:latin typeface="Montserrat" panose="020B0600070205080204" charset="0"/>
                </a:rPr>
                <a:t>Components</a:t>
              </a:r>
              <a:endParaRPr kumimoji="1" lang="ja-JP" altLang="en-US" sz="4000" b="1" dirty="0">
                <a:solidFill>
                  <a:schemeClr val="tx1">
                    <a:lumMod val="85000"/>
                    <a:lumOff val="15000"/>
                  </a:schemeClr>
                </a:solidFill>
                <a:latin typeface="Montserrat" panose="020B0600070205080204" charset="0"/>
              </a:endParaRPr>
            </a:p>
          </p:txBody>
        </p:sp>
      </p:grpSp>
      <p:sp>
        <p:nvSpPr>
          <p:cNvPr id="7" name="TextBox 6"/>
          <p:cNvSpPr txBox="1"/>
          <p:nvPr/>
        </p:nvSpPr>
        <p:spPr>
          <a:xfrm>
            <a:off x="4213113" y="1350400"/>
            <a:ext cx="3765774" cy="461665"/>
          </a:xfrm>
          <a:prstGeom prst="rect">
            <a:avLst/>
          </a:prstGeom>
          <a:noFill/>
        </p:spPr>
        <p:txBody>
          <a:bodyPr wrap="none" rtlCol="0">
            <a:spAutoFit/>
          </a:bodyPr>
          <a:lstStyle/>
          <a:p>
            <a:r>
              <a:rPr kumimoji="1" lang="en-US" altLang="ja-JP" sz="2400" b="1" dirty="0">
                <a:latin typeface="Montserrat" panose="020B0600070205080204" charset="0"/>
              </a:rPr>
              <a:t>Component’s lifecycle</a:t>
            </a:r>
            <a:endParaRPr kumimoji="1" lang="ja-JP" altLang="en-US" sz="2400" b="1" dirty="0">
              <a:latin typeface="Montserrat" panose="020B060007020508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46" y="2455823"/>
            <a:ext cx="5162550" cy="33432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5785" y="2196770"/>
            <a:ext cx="3929139" cy="4549901"/>
          </a:xfrm>
          <a:prstGeom prst="rect">
            <a:avLst/>
          </a:prstGeom>
        </p:spPr>
      </p:pic>
    </p:spTree>
    <p:extLst>
      <p:ext uri="{BB962C8B-B14F-4D97-AF65-F5344CB8AC3E}">
        <p14:creationId xmlns:p14="http://schemas.microsoft.com/office/powerpoint/2010/main" val="335825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style.rotation</p:attrName>
                                        </p:attrNameLst>
                                      </p:cBhvr>
                                      <p:tavLst>
                                        <p:tav tm="0">
                                          <p:val>
                                            <p:fltVal val="90"/>
                                          </p:val>
                                        </p:tav>
                                        <p:tav tm="100000">
                                          <p:val>
                                            <p:fltVal val="0"/>
                                          </p:val>
                                        </p:tav>
                                      </p:tavLst>
                                    </p:anim>
                                    <p:animEffect transition="in" filter="fade">
                                      <p:cBhvr>
                                        <p:cTn id="3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5274260" cy="1015663"/>
            <a:chOff x="1586204" y="631290"/>
            <a:chExt cx="5274260" cy="1015663"/>
          </a:xfrm>
        </p:grpSpPr>
        <p:sp>
          <p:nvSpPr>
            <p:cNvPr id="18" name="TextBox 17"/>
            <p:cNvSpPr txBox="1"/>
            <p:nvPr/>
          </p:nvSpPr>
          <p:spPr>
            <a:xfrm>
              <a:off x="1586204" y="631290"/>
              <a:ext cx="1265090"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04</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3974165" cy="707886"/>
            </a:xfrm>
            <a:prstGeom prst="rect">
              <a:avLst/>
            </a:prstGeom>
            <a:noFill/>
          </p:spPr>
          <p:txBody>
            <a:bodyPr wrap="none" rtlCol="0">
              <a:spAutoFit/>
            </a:bodyPr>
            <a:lstStyle/>
            <a:p>
              <a:r>
                <a:rPr kumimoji="1" lang="en-US" altLang="ja-JP" sz="4000" b="1" dirty="0">
                  <a:solidFill>
                    <a:schemeClr val="tx1">
                      <a:lumMod val="85000"/>
                      <a:lumOff val="15000"/>
                    </a:schemeClr>
                  </a:solidFill>
                  <a:latin typeface="Montserrat" panose="020B0600070205080204" charset="0"/>
                </a:rPr>
                <a:t>Props &amp; State</a:t>
              </a:r>
              <a:endParaRPr kumimoji="1" lang="ja-JP" altLang="en-US" sz="4000" b="1" dirty="0">
                <a:solidFill>
                  <a:schemeClr val="tx1">
                    <a:lumMod val="85000"/>
                    <a:lumOff val="15000"/>
                  </a:schemeClr>
                </a:solidFill>
                <a:latin typeface="Montserrat" panose="020B0600070205080204" charset="0"/>
              </a:endParaRPr>
            </a:p>
          </p:txBody>
        </p:sp>
      </p:grpSp>
      <p:sp>
        <p:nvSpPr>
          <p:cNvPr id="8" name="TextBox 7"/>
          <p:cNvSpPr txBox="1"/>
          <p:nvPr/>
        </p:nvSpPr>
        <p:spPr>
          <a:xfrm>
            <a:off x="2427805" y="1734000"/>
            <a:ext cx="1120820" cy="461665"/>
          </a:xfrm>
          <a:prstGeom prst="rect">
            <a:avLst/>
          </a:prstGeom>
          <a:noFill/>
        </p:spPr>
        <p:txBody>
          <a:bodyPr wrap="none" rtlCol="0">
            <a:spAutoFit/>
          </a:bodyPr>
          <a:lstStyle/>
          <a:p>
            <a:r>
              <a:rPr kumimoji="1" lang="en-US" altLang="ja-JP" sz="2400" b="1" dirty="0">
                <a:latin typeface="Montserrat" panose="020B0600070205080204" charset="0"/>
              </a:rPr>
              <a:t>Props</a:t>
            </a:r>
            <a:endParaRPr kumimoji="1" lang="ja-JP" altLang="en-US" sz="2400" b="1" dirty="0">
              <a:latin typeface="Montserrat" panose="020B0600070205080204" charset="0"/>
            </a:endParaRPr>
          </a:p>
        </p:txBody>
      </p:sp>
      <p:sp>
        <p:nvSpPr>
          <p:cNvPr id="9" name="TextBox 8"/>
          <p:cNvSpPr txBox="1"/>
          <p:nvPr/>
        </p:nvSpPr>
        <p:spPr>
          <a:xfrm>
            <a:off x="8708444" y="1734000"/>
            <a:ext cx="1032655" cy="461665"/>
          </a:xfrm>
          <a:prstGeom prst="rect">
            <a:avLst/>
          </a:prstGeom>
          <a:noFill/>
        </p:spPr>
        <p:txBody>
          <a:bodyPr wrap="none" rtlCol="0">
            <a:spAutoFit/>
          </a:bodyPr>
          <a:lstStyle/>
          <a:p>
            <a:r>
              <a:rPr kumimoji="1" lang="en-US" altLang="ja-JP" sz="2400" b="1" dirty="0">
                <a:latin typeface="Montserrat" panose="020B0600070205080204" charset="0"/>
              </a:rPr>
              <a:t>State</a:t>
            </a:r>
            <a:endParaRPr kumimoji="1" lang="ja-JP" altLang="en-US" sz="2400" b="1" dirty="0">
              <a:latin typeface="Montserrat" panose="020B0600070205080204" charset="0"/>
            </a:endParaRPr>
          </a:p>
        </p:txBody>
      </p:sp>
      <p:cxnSp>
        <p:nvCxnSpPr>
          <p:cNvPr id="5" name="Straight Connector 4"/>
          <p:cNvCxnSpPr/>
          <p:nvPr/>
        </p:nvCxnSpPr>
        <p:spPr>
          <a:xfrm>
            <a:off x="5972441" y="2589896"/>
            <a:ext cx="0" cy="3112375"/>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
        <p:nvSpPr>
          <p:cNvPr id="24" name="Chevron 23"/>
          <p:cNvSpPr/>
          <p:nvPr/>
        </p:nvSpPr>
        <p:spPr>
          <a:xfrm>
            <a:off x="7424859" y="2589896"/>
            <a:ext cx="3413871" cy="551709"/>
          </a:xfrm>
          <a:prstGeom prst="chevron">
            <a:avLst/>
          </a:prstGeom>
          <a:effectLst>
            <a:glow rad="139700">
              <a:schemeClr val="accent3">
                <a:satMod val="175000"/>
                <a:alpha val="40000"/>
              </a:schemeClr>
            </a:glow>
            <a:outerShdw blurRad="40000" dist="23000" dir="5400000" rotWithShape="0">
              <a:srgbClr val="000000">
                <a:alpha val="35000"/>
              </a:srgbClr>
            </a:outerShdw>
            <a:reflection blurRad="6350" stA="50000" endA="300" endPos="55000" dir="5400000" sy="-100000" algn="bl" rotWithShape="0"/>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err="1">
                <a:solidFill>
                  <a:schemeClr val="tx1"/>
                </a:solidFill>
                <a:latin typeface="Montserrat" panose="00000500000000000000" pitchFamily="2" charset="0"/>
              </a:rPr>
              <a:t>Chứa</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dữ</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liệu</a:t>
            </a:r>
            <a:endParaRPr kumimoji="1" lang="ja-JP" altLang="en-US" dirty="0">
              <a:solidFill>
                <a:schemeClr val="tx1"/>
              </a:solidFill>
              <a:latin typeface="Montserrat" panose="00000500000000000000" pitchFamily="2" charset="0"/>
            </a:endParaRPr>
          </a:p>
        </p:txBody>
      </p:sp>
      <p:sp>
        <p:nvSpPr>
          <p:cNvPr id="25" name="Chevron 24"/>
          <p:cNvSpPr/>
          <p:nvPr/>
        </p:nvSpPr>
        <p:spPr>
          <a:xfrm>
            <a:off x="7424859" y="3805687"/>
            <a:ext cx="3413871" cy="551709"/>
          </a:xfrm>
          <a:prstGeom prst="chevron">
            <a:avLst/>
          </a:prstGeom>
          <a:effectLst>
            <a:glow rad="139700">
              <a:schemeClr val="accent3">
                <a:satMod val="175000"/>
                <a:alpha val="40000"/>
              </a:schemeClr>
            </a:glow>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dirty="0" err="1">
                <a:solidFill>
                  <a:schemeClr val="tx1"/>
                </a:solidFill>
                <a:latin typeface="Montserrat" panose="00000500000000000000" pitchFamily="2" charset="0"/>
              </a:rPr>
              <a:t>Có</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thể</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thay</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đổi</a:t>
            </a:r>
            <a:endParaRPr kumimoji="1" lang="ja-JP" altLang="en-US" dirty="0">
              <a:solidFill>
                <a:schemeClr val="tx1"/>
              </a:solidFill>
              <a:latin typeface="Montserrat" panose="00000500000000000000" pitchFamily="2" charset="0"/>
            </a:endParaRPr>
          </a:p>
        </p:txBody>
      </p:sp>
      <p:sp>
        <p:nvSpPr>
          <p:cNvPr id="26" name="Chevron 25"/>
          <p:cNvSpPr/>
          <p:nvPr/>
        </p:nvSpPr>
        <p:spPr>
          <a:xfrm>
            <a:off x="7424859" y="5022136"/>
            <a:ext cx="3413871" cy="551709"/>
          </a:xfrm>
          <a:prstGeom prst="chevron">
            <a:avLst/>
          </a:prstGeom>
          <a:effectLst>
            <a:glow rad="139700">
              <a:schemeClr val="accent3">
                <a:satMod val="175000"/>
                <a:alpha val="40000"/>
              </a:schemeClr>
            </a:glow>
            <a:outerShdw blurRad="40000" dist="23000" dir="5400000" rotWithShape="0">
              <a:srgbClr val="000000">
                <a:alpha val="35000"/>
              </a:srgbClr>
            </a:outerShdw>
            <a:reflection blurRad="6350" stA="50000" endA="300" endPos="55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dirty="0">
                <a:solidFill>
                  <a:schemeClr val="tx1"/>
                </a:solidFill>
                <a:latin typeface="Montserrat" panose="00000500000000000000" pitchFamily="2" charset="0"/>
              </a:rPr>
              <a:t>Component con </a:t>
            </a:r>
            <a:r>
              <a:rPr kumimoji="1" lang="en-US" altLang="ja-JP" dirty="0" err="1">
                <a:solidFill>
                  <a:schemeClr val="tx1"/>
                </a:solidFill>
                <a:latin typeface="Montserrat" panose="00000500000000000000" pitchFamily="2" charset="0"/>
              </a:rPr>
              <a:t>không</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thể</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truy</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câp</a:t>
            </a:r>
            <a:endParaRPr kumimoji="1" lang="en-US" altLang="ja-JP" dirty="0">
              <a:solidFill>
                <a:schemeClr val="tx1"/>
              </a:solidFill>
              <a:latin typeface="Montserrat" panose="00000500000000000000" pitchFamily="2" charset="0"/>
            </a:endParaRPr>
          </a:p>
        </p:txBody>
      </p:sp>
      <p:sp>
        <p:nvSpPr>
          <p:cNvPr id="28" name="Chevron 27"/>
          <p:cNvSpPr/>
          <p:nvPr/>
        </p:nvSpPr>
        <p:spPr>
          <a:xfrm>
            <a:off x="1176282" y="2589896"/>
            <a:ext cx="3413871" cy="551709"/>
          </a:xfrm>
          <a:prstGeom prst="chevron">
            <a:avLst/>
          </a:prstGeom>
          <a:effectLst>
            <a:glow rad="139700">
              <a:schemeClr val="accent3">
                <a:satMod val="175000"/>
                <a:alpha val="40000"/>
              </a:schemeClr>
            </a:glow>
            <a:outerShdw blurRad="40000" dist="23000" dir="5400000" rotWithShape="0">
              <a:srgbClr val="000000">
                <a:alpha val="35000"/>
              </a:srgbClr>
            </a:outerShdw>
            <a:reflection blurRad="6350" stA="50000" endA="300" endPos="55000" dir="5400000" sy="-100000" algn="bl" rotWithShape="0"/>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err="1">
                <a:solidFill>
                  <a:schemeClr val="tx1"/>
                </a:solidFill>
                <a:latin typeface="Montserrat" panose="00000500000000000000" pitchFamily="2" charset="0"/>
              </a:rPr>
              <a:t>Truyền</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dữ</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liệu</a:t>
            </a:r>
            <a:endParaRPr kumimoji="1" lang="ja-JP" altLang="en-US" dirty="0">
              <a:solidFill>
                <a:schemeClr val="tx1"/>
              </a:solidFill>
              <a:latin typeface="Montserrat" panose="00000500000000000000" pitchFamily="2" charset="0"/>
            </a:endParaRPr>
          </a:p>
        </p:txBody>
      </p:sp>
      <p:sp>
        <p:nvSpPr>
          <p:cNvPr id="29" name="Chevron 28"/>
          <p:cNvSpPr/>
          <p:nvPr/>
        </p:nvSpPr>
        <p:spPr>
          <a:xfrm>
            <a:off x="1176282" y="3805687"/>
            <a:ext cx="3413871" cy="551709"/>
          </a:xfrm>
          <a:prstGeom prst="chevron">
            <a:avLst/>
          </a:prstGeom>
          <a:effectLst>
            <a:glow rad="139700">
              <a:schemeClr val="accent3">
                <a:satMod val="175000"/>
                <a:alpha val="40000"/>
              </a:schemeClr>
            </a:glow>
            <a:outerShdw blurRad="40000" dist="23000" dir="5400000" rotWithShape="0">
              <a:srgbClr val="000000">
                <a:alpha val="35000"/>
              </a:srgbClr>
            </a:outerShdw>
            <a:reflection blurRad="6350" stA="50000" endA="300" endPos="55000" dir="5400000" sy="-100000" algn="bl" rotWithShape="0"/>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dirty="0" err="1">
                <a:solidFill>
                  <a:schemeClr val="tx1"/>
                </a:solidFill>
                <a:latin typeface="Montserrat" panose="00000500000000000000" pitchFamily="2" charset="0"/>
              </a:rPr>
              <a:t>Không</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thể</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thay</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đổi</a:t>
            </a:r>
            <a:endParaRPr kumimoji="1" lang="ja-JP" altLang="en-US" dirty="0">
              <a:solidFill>
                <a:schemeClr val="tx1"/>
              </a:solidFill>
              <a:latin typeface="Montserrat" panose="00000500000000000000" pitchFamily="2" charset="0"/>
            </a:endParaRPr>
          </a:p>
        </p:txBody>
      </p:sp>
      <p:sp>
        <p:nvSpPr>
          <p:cNvPr id="30" name="Chevron 29"/>
          <p:cNvSpPr/>
          <p:nvPr/>
        </p:nvSpPr>
        <p:spPr>
          <a:xfrm>
            <a:off x="1176282" y="5021807"/>
            <a:ext cx="3413871" cy="551709"/>
          </a:xfrm>
          <a:prstGeom prst="chevron">
            <a:avLst/>
          </a:prstGeom>
          <a:effectLst>
            <a:glow rad="139700">
              <a:schemeClr val="accent3">
                <a:satMod val="175000"/>
                <a:alpha val="40000"/>
              </a:schemeClr>
            </a:glow>
            <a:outerShdw blurRad="40000" dist="23000" dir="5400000" rotWithShape="0">
              <a:srgbClr val="000000">
                <a:alpha val="35000"/>
              </a:srgbClr>
            </a:outerShdw>
            <a:reflection blurRad="6350" stA="50000" endA="300" endPos="55000" dir="5400000" sy="-100000" algn="bl" rotWithShape="0"/>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dirty="0">
                <a:solidFill>
                  <a:schemeClr val="tx1"/>
                </a:solidFill>
                <a:latin typeface="Montserrat" panose="00000500000000000000" pitchFamily="2" charset="0"/>
              </a:rPr>
              <a:t>Component con </a:t>
            </a:r>
            <a:r>
              <a:rPr kumimoji="1" lang="en-US" altLang="ja-JP" dirty="0" err="1">
                <a:solidFill>
                  <a:schemeClr val="tx1"/>
                </a:solidFill>
                <a:latin typeface="Montserrat" panose="00000500000000000000" pitchFamily="2" charset="0"/>
              </a:rPr>
              <a:t>có</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thể</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truy</a:t>
            </a:r>
            <a:r>
              <a:rPr kumimoji="1" lang="en-US" altLang="ja-JP" dirty="0">
                <a:solidFill>
                  <a:schemeClr val="tx1"/>
                </a:solidFill>
                <a:latin typeface="Montserrat" panose="00000500000000000000" pitchFamily="2" charset="0"/>
              </a:rPr>
              <a:t> </a:t>
            </a:r>
            <a:r>
              <a:rPr kumimoji="1" lang="en-US" altLang="ja-JP" dirty="0" err="1">
                <a:solidFill>
                  <a:schemeClr val="tx1"/>
                </a:solidFill>
                <a:latin typeface="Montserrat" panose="00000500000000000000" pitchFamily="2" charset="0"/>
              </a:rPr>
              <a:t>câp</a:t>
            </a:r>
            <a:endParaRPr kumimoji="1" lang="en-US" altLang="ja-JP"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469203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500"/>
                                        <p:tgtEl>
                                          <p:spTgt spid="2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horizontal)">
                                      <p:cBhvr>
                                        <p:cTn id="34" dur="500"/>
                                        <p:tgtEl>
                                          <p:spTgt spid="30"/>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randombar(horizontal)">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4" grpId="0" animBg="1"/>
      <p:bldP spid="25" grpId="0" animBg="1"/>
      <p:bldP spid="26" grpId="0" animBg="1"/>
      <p:bldP spid="28"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4876715" cy="1015663"/>
            <a:chOff x="1586204" y="631290"/>
            <a:chExt cx="4876715" cy="1015663"/>
          </a:xfrm>
        </p:grpSpPr>
        <p:sp>
          <p:nvSpPr>
            <p:cNvPr id="18" name="TextBox 17"/>
            <p:cNvSpPr txBox="1"/>
            <p:nvPr/>
          </p:nvSpPr>
          <p:spPr>
            <a:xfrm>
              <a:off x="1586204" y="631290"/>
              <a:ext cx="1192955"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05</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3576620" cy="707886"/>
            </a:xfrm>
            <a:prstGeom prst="rect">
              <a:avLst/>
            </a:prstGeom>
            <a:noFill/>
          </p:spPr>
          <p:txBody>
            <a:bodyPr wrap="none" rtlCol="0">
              <a:spAutoFit/>
            </a:bodyPr>
            <a:lstStyle/>
            <a:p>
              <a:r>
                <a:rPr kumimoji="1" lang="en-US" altLang="ja-JP" sz="4000" b="1" dirty="0">
                  <a:solidFill>
                    <a:schemeClr val="tx1">
                      <a:lumMod val="85000"/>
                      <a:lumOff val="15000"/>
                    </a:schemeClr>
                  </a:solidFill>
                  <a:latin typeface="Montserrat" panose="020B0600070205080204" charset="0"/>
                </a:rPr>
                <a:t>Virtual DOM</a:t>
              </a:r>
              <a:endParaRPr kumimoji="1" lang="ja-JP" altLang="en-US" sz="4000" b="1" dirty="0">
                <a:solidFill>
                  <a:schemeClr val="tx1">
                    <a:lumMod val="85000"/>
                    <a:lumOff val="15000"/>
                  </a:schemeClr>
                </a:solidFill>
                <a:latin typeface="Montserrat" panose="020B0600070205080204" charset="0"/>
              </a:endParaRPr>
            </a:p>
          </p:txBody>
        </p:sp>
      </p:grpSp>
      <p:sp>
        <p:nvSpPr>
          <p:cNvPr id="2" name="Flowchart: Alternate Process 1"/>
          <p:cNvSpPr/>
          <p:nvPr/>
        </p:nvSpPr>
        <p:spPr>
          <a:xfrm>
            <a:off x="690336" y="2907022"/>
            <a:ext cx="4495611" cy="448408"/>
          </a:xfrm>
          <a:prstGeom prst="flowChartAlternateProcess">
            <a:avLst/>
          </a:prstGeom>
          <a:effectLst>
            <a:outerShdw blurRad="40000" dist="23000" dir="5400000" rotWithShape="0">
              <a:srgbClr val="000000">
                <a:alpha val="35000"/>
              </a:srgbClr>
            </a:outerShdw>
            <a:reflection blurRad="6350" stA="50000" endA="300" endPos="55000" dir="5400000" sy="-100000" algn="bl" rotWithShape="0"/>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rtlCol="0" anchor="ctr"/>
          <a:lstStyle/>
          <a:p>
            <a:r>
              <a:rPr lang="fr-FR" altLang="ja-JP" b="1" dirty="0">
                <a:solidFill>
                  <a:schemeClr val="tx1"/>
                </a:solidFill>
                <a:latin typeface="Montserrat" panose="00000500000000000000" pitchFamily="2" charset="0"/>
              </a:rPr>
              <a:t>DOM</a:t>
            </a:r>
            <a:r>
              <a:rPr lang="fr-FR" altLang="ja-JP" dirty="0">
                <a:solidFill>
                  <a:schemeClr val="tx1"/>
                </a:solidFill>
                <a:latin typeface="Montserrat" panose="00000500000000000000" pitchFamily="2" charset="0"/>
              </a:rPr>
              <a:t> là </a:t>
            </a:r>
            <a:r>
              <a:rPr lang="fr-FR" altLang="ja-JP" dirty="0" err="1">
                <a:solidFill>
                  <a:schemeClr val="tx1"/>
                </a:solidFill>
                <a:latin typeface="Montserrat" panose="00000500000000000000" pitchFamily="2" charset="0"/>
              </a:rPr>
              <a:t>viết</a:t>
            </a:r>
            <a:r>
              <a:rPr lang="fr-FR" altLang="ja-JP" dirty="0">
                <a:solidFill>
                  <a:schemeClr val="tx1"/>
                </a:solidFill>
                <a:latin typeface="Montserrat" panose="00000500000000000000" pitchFamily="2" charset="0"/>
              </a:rPr>
              <a:t> </a:t>
            </a:r>
            <a:r>
              <a:rPr lang="fr-FR" altLang="ja-JP" dirty="0" err="1">
                <a:solidFill>
                  <a:schemeClr val="tx1"/>
                </a:solidFill>
                <a:latin typeface="Montserrat" panose="00000500000000000000" pitchFamily="2" charset="0"/>
              </a:rPr>
              <a:t>tắt</a:t>
            </a:r>
            <a:r>
              <a:rPr lang="fr-FR" altLang="ja-JP" dirty="0">
                <a:solidFill>
                  <a:schemeClr val="tx1"/>
                </a:solidFill>
                <a:latin typeface="Montserrat" panose="00000500000000000000" pitchFamily="2" charset="0"/>
              </a:rPr>
              <a:t> </a:t>
            </a:r>
            <a:r>
              <a:rPr lang="fr-FR" altLang="ja-JP" dirty="0" err="1">
                <a:solidFill>
                  <a:schemeClr val="tx1"/>
                </a:solidFill>
                <a:latin typeface="Montserrat" panose="00000500000000000000" pitchFamily="2" charset="0"/>
              </a:rPr>
              <a:t>của</a:t>
            </a:r>
            <a:r>
              <a:rPr lang="fr-FR" altLang="ja-JP" dirty="0">
                <a:solidFill>
                  <a:schemeClr val="tx1"/>
                </a:solidFill>
                <a:latin typeface="Montserrat" panose="00000500000000000000" pitchFamily="2" charset="0"/>
              </a:rPr>
              <a:t> Document Object Model</a:t>
            </a:r>
            <a:endParaRPr kumimoji="1" lang="ja-JP" altLang="en-US" dirty="0">
              <a:solidFill>
                <a:schemeClr val="tx1"/>
              </a:solidFill>
              <a:latin typeface="Montserrat" panose="00000500000000000000" pitchFamily="2" charset="0"/>
            </a:endParaRPr>
          </a:p>
        </p:txBody>
      </p:sp>
      <p:pic>
        <p:nvPicPr>
          <p:cNvPr id="1028" name="Picture 4" descr="https://images.viblo.asia/74e0e748-dff2-4790-a202-f80b2951995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896" y="1891714"/>
            <a:ext cx="6295282" cy="3445567"/>
          </a:xfrm>
          <a:prstGeom prst="rect">
            <a:avLst/>
          </a:prstGeom>
          <a:noFill/>
          <a:extLst>
            <a:ext uri="{909E8E84-426E-40DD-AFC4-6F175D3DCCD1}">
              <a14:hiddenFill xmlns:a14="http://schemas.microsoft.com/office/drawing/2010/main">
                <a:solidFill>
                  <a:srgbClr val="FFFFFF"/>
                </a:solidFill>
              </a14:hiddenFill>
            </a:ext>
          </a:extLst>
        </p:spPr>
      </p:pic>
      <p:sp>
        <p:nvSpPr>
          <p:cNvPr id="20" name="Flowchart: Alternate Process 19"/>
          <p:cNvSpPr/>
          <p:nvPr/>
        </p:nvSpPr>
        <p:spPr>
          <a:xfrm>
            <a:off x="698180" y="3999477"/>
            <a:ext cx="4495611" cy="448408"/>
          </a:xfrm>
          <a:prstGeom prst="flowChartAlternateProcess">
            <a:avLst/>
          </a:prstGeom>
          <a:effectLst>
            <a:outerShdw blurRad="40000" dist="23000" dir="5400000" rotWithShape="0">
              <a:srgbClr val="000000">
                <a:alpha val="35000"/>
              </a:srgbClr>
            </a:outerShdw>
            <a:reflection blurRad="6350" stA="50000" endA="300" endPos="55000" dir="5400000" sy="-100000" algn="bl" rotWithShape="0"/>
          </a:effectLst>
          <a:scene3d>
            <a:camera prst="orthographicFront"/>
            <a:lightRig rig="threePt" dir="t"/>
          </a:scene3d>
          <a:sp3d>
            <a:bevelT prst="angle"/>
          </a:sp3d>
        </p:spPr>
        <p:style>
          <a:lnRef idx="1">
            <a:schemeClr val="accent5"/>
          </a:lnRef>
          <a:fillRef idx="3">
            <a:schemeClr val="accent5"/>
          </a:fillRef>
          <a:effectRef idx="2">
            <a:schemeClr val="accent5"/>
          </a:effectRef>
          <a:fontRef idx="minor">
            <a:schemeClr val="lt1"/>
          </a:fontRef>
        </p:style>
        <p:txBody>
          <a:bodyPr rtlCol="0" anchor="ctr"/>
          <a:lstStyle/>
          <a:p>
            <a:r>
              <a:rPr lang="fr-FR" altLang="ja-JP" dirty="0">
                <a:solidFill>
                  <a:schemeClr val="tx1"/>
                </a:solidFill>
                <a:latin typeface="Montserrat" panose="00000500000000000000" pitchFamily="2" charset="0"/>
              </a:rPr>
              <a:t>Là </a:t>
            </a:r>
            <a:r>
              <a:rPr lang="fr-FR" altLang="ja-JP" dirty="0" err="1">
                <a:solidFill>
                  <a:schemeClr val="tx1"/>
                </a:solidFill>
                <a:latin typeface="Montserrat" panose="00000500000000000000" pitchFamily="2" charset="0"/>
              </a:rPr>
              <a:t>một</a:t>
            </a:r>
            <a:r>
              <a:rPr lang="fr-FR" altLang="ja-JP" dirty="0">
                <a:solidFill>
                  <a:schemeClr val="tx1"/>
                </a:solidFill>
                <a:latin typeface="Montserrat" panose="00000500000000000000" pitchFamily="2" charset="0"/>
              </a:rPr>
              <a:t> </a:t>
            </a:r>
            <a:r>
              <a:rPr lang="fr-FR" altLang="ja-JP" dirty="0" err="1">
                <a:solidFill>
                  <a:schemeClr val="tx1"/>
                </a:solidFill>
                <a:latin typeface="Montserrat" panose="00000500000000000000" pitchFamily="2" charset="0"/>
              </a:rPr>
              <a:t>bản</a:t>
            </a:r>
            <a:r>
              <a:rPr lang="fr-FR" altLang="ja-JP" dirty="0">
                <a:solidFill>
                  <a:schemeClr val="tx1"/>
                </a:solidFill>
                <a:latin typeface="Montserrat" panose="00000500000000000000" pitchFamily="2" charset="0"/>
              </a:rPr>
              <a:t> </a:t>
            </a:r>
            <a:r>
              <a:rPr lang="vi-VN" altLang="ja-JP" dirty="0">
                <a:solidFill>
                  <a:schemeClr val="tx1"/>
                </a:solidFill>
                <a:latin typeface="Montserrat" panose="00000500000000000000" pitchFamily="2" charset="0"/>
                <a:sym typeface="Calibri"/>
              </a:rPr>
              <a:t>“đại diện”</a:t>
            </a:r>
            <a:r>
              <a:rPr lang="en-US" altLang="ja-JP" dirty="0">
                <a:solidFill>
                  <a:schemeClr val="tx1"/>
                </a:solidFill>
                <a:latin typeface="Montserrat" panose="00000500000000000000" pitchFamily="2" charset="0"/>
                <a:sym typeface="Calibri"/>
              </a:rPr>
              <a:t> </a:t>
            </a:r>
            <a:r>
              <a:rPr lang="en-US" altLang="ja-JP" dirty="0" err="1">
                <a:solidFill>
                  <a:schemeClr val="tx1"/>
                </a:solidFill>
                <a:latin typeface="Montserrat" panose="00000500000000000000" pitchFamily="2" charset="0"/>
                <a:sym typeface="Calibri"/>
              </a:rPr>
              <a:t>cho</a:t>
            </a:r>
            <a:r>
              <a:rPr lang="en-US" altLang="ja-JP" dirty="0">
                <a:solidFill>
                  <a:schemeClr val="tx1"/>
                </a:solidFill>
                <a:latin typeface="Montserrat" panose="00000500000000000000" pitchFamily="2" charset="0"/>
                <a:sym typeface="Calibri"/>
              </a:rPr>
              <a:t> </a:t>
            </a:r>
            <a:r>
              <a:rPr lang="en-US" altLang="ja-JP" b="1" dirty="0">
                <a:solidFill>
                  <a:schemeClr val="tx1"/>
                </a:solidFill>
                <a:latin typeface="Montserrat" panose="00000500000000000000" pitchFamily="2" charset="0"/>
                <a:sym typeface="Calibri"/>
              </a:rPr>
              <a:t>DOM</a:t>
            </a:r>
            <a:r>
              <a:rPr lang="en-US" altLang="ja-JP" dirty="0">
                <a:solidFill>
                  <a:schemeClr val="tx1"/>
                </a:solidFill>
                <a:latin typeface="Montserrat" panose="00000500000000000000" pitchFamily="2" charset="0"/>
                <a:sym typeface="Calibri"/>
              </a:rPr>
              <a:t> </a:t>
            </a:r>
            <a:r>
              <a:rPr lang="en-US" altLang="ja-JP" dirty="0" err="1">
                <a:solidFill>
                  <a:schemeClr val="tx1"/>
                </a:solidFill>
                <a:latin typeface="Montserrat" panose="00000500000000000000" pitchFamily="2" charset="0"/>
                <a:sym typeface="Calibri"/>
              </a:rPr>
              <a:t>nhưng</a:t>
            </a:r>
            <a:r>
              <a:rPr lang="en-US" altLang="ja-JP" dirty="0">
                <a:solidFill>
                  <a:schemeClr val="tx1"/>
                </a:solidFill>
                <a:latin typeface="Montserrat" panose="00000500000000000000" pitchFamily="2" charset="0"/>
                <a:sym typeface="Calibri"/>
              </a:rPr>
              <a:t> </a:t>
            </a:r>
            <a:r>
              <a:rPr lang="en-US" altLang="ja-JP" dirty="0" err="1">
                <a:solidFill>
                  <a:schemeClr val="tx1"/>
                </a:solidFill>
                <a:latin typeface="Montserrat" panose="00000500000000000000" pitchFamily="2" charset="0"/>
                <a:sym typeface="Calibri"/>
              </a:rPr>
              <a:t>nhẹ</a:t>
            </a:r>
            <a:r>
              <a:rPr lang="en-US" altLang="ja-JP" dirty="0">
                <a:solidFill>
                  <a:schemeClr val="tx1"/>
                </a:solidFill>
                <a:latin typeface="Montserrat" panose="00000500000000000000" pitchFamily="2" charset="0"/>
                <a:sym typeface="Calibri"/>
              </a:rPr>
              <a:t> </a:t>
            </a:r>
            <a:r>
              <a:rPr lang="en-US" altLang="ja-JP" dirty="0" err="1">
                <a:solidFill>
                  <a:schemeClr val="tx1"/>
                </a:solidFill>
                <a:latin typeface="Montserrat" panose="00000500000000000000" pitchFamily="2" charset="0"/>
                <a:sym typeface="Calibri"/>
              </a:rPr>
              <a:t>hơn</a:t>
            </a:r>
            <a:r>
              <a:rPr lang="vi-VN" altLang="ja-JP" dirty="0">
                <a:solidFill>
                  <a:schemeClr val="tx1"/>
                </a:solidFill>
                <a:latin typeface="Montserrat" panose="00000500000000000000" pitchFamily="2" charset="0"/>
                <a:sym typeface="Calibri"/>
              </a:rPr>
              <a:t> </a:t>
            </a:r>
            <a:r>
              <a:rPr lang="fr-FR" altLang="ja-JP" dirty="0">
                <a:solidFill>
                  <a:schemeClr val="tx1"/>
                </a:solidFill>
                <a:latin typeface="Montserrat" panose="00000500000000000000" pitchFamily="2" charset="0"/>
              </a:rPr>
              <a:t> </a:t>
            </a:r>
            <a:endParaRPr lang="ja-JP" altLang="en-US"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64910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17" name="Group 16"/>
          <p:cNvGrpSpPr/>
          <p:nvPr/>
        </p:nvGrpSpPr>
        <p:grpSpPr>
          <a:xfrm>
            <a:off x="698181" y="306534"/>
            <a:ext cx="4876715" cy="1015663"/>
            <a:chOff x="1586204" y="631290"/>
            <a:chExt cx="4876715" cy="1015663"/>
          </a:xfrm>
        </p:grpSpPr>
        <p:sp>
          <p:nvSpPr>
            <p:cNvPr id="18" name="TextBox 17"/>
            <p:cNvSpPr txBox="1"/>
            <p:nvPr/>
          </p:nvSpPr>
          <p:spPr>
            <a:xfrm>
              <a:off x="1586204" y="631290"/>
              <a:ext cx="1192955" cy="1015663"/>
            </a:xfrm>
            <a:prstGeom prst="rect">
              <a:avLst/>
            </a:prstGeom>
            <a:noFill/>
          </p:spPr>
          <p:txBody>
            <a:bodyPr wrap="none" rtlCol="0">
              <a:spAutoFit/>
            </a:bodyPr>
            <a:lstStyle/>
            <a:p>
              <a:r>
                <a:rPr kumimoji="1" lang="en-US" altLang="ja-JP" sz="6000" b="1" dirty="0">
                  <a:solidFill>
                    <a:srgbClr val="C00000"/>
                  </a:solidFill>
                  <a:latin typeface="Montserrat" panose="020B0600070205080204" charset="0"/>
                  <a:ea typeface="Roboto Medium" panose="020B0600070205080204" charset="0"/>
                </a:rPr>
                <a:t>05</a:t>
              </a:r>
              <a:endParaRPr kumimoji="1" lang="ja-JP" altLang="en-US" sz="6000" b="1" dirty="0">
                <a:solidFill>
                  <a:srgbClr val="C00000"/>
                </a:solidFill>
                <a:latin typeface="Montserrat" panose="020B0600070205080204" charset="0"/>
              </a:endParaRPr>
            </a:p>
          </p:txBody>
        </p:sp>
        <p:sp>
          <p:nvSpPr>
            <p:cNvPr id="19" name="TextBox 18"/>
            <p:cNvSpPr txBox="1"/>
            <p:nvPr/>
          </p:nvSpPr>
          <p:spPr>
            <a:xfrm>
              <a:off x="2886299" y="785178"/>
              <a:ext cx="3576620" cy="707886"/>
            </a:xfrm>
            <a:prstGeom prst="rect">
              <a:avLst/>
            </a:prstGeom>
            <a:noFill/>
          </p:spPr>
          <p:txBody>
            <a:bodyPr wrap="none" rtlCol="0">
              <a:spAutoFit/>
            </a:bodyPr>
            <a:lstStyle/>
            <a:p>
              <a:r>
                <a:rPr kumimoji="1" lang="en-US" altLang="ja-JP" sz="4000" b="1" dirty="0">
                  <a:solidFill>
                    <a:schemeClr val="tx1">
                      <a:lumMod val="85000"/>
                      <a:lumOff val="15000"/>
                    </a:schemeClr>
                  </a:solidFill>
                  <a:latin typeface="Montserrat" panose="020B0600070205080204" charset="0"/>
                </a:rPr>
                <a:t>Virtual DOM</a:t>
              </a:r>
              <a:endParaRPr kumimoji="1" lang="ja-JP" altLang="en-US" sz="4000" b="1" dirty="0">
                <a:solidFill>
                  <a:schemeClr val="tx1">
                    <a:lumMod val="85000"/>
                    <a:lumOff val="15000"/>
                  </a:schemeClr>
                </a:solidFill>
                <a:latin typeface="Montserrat" panose="020B0600070205080204" charset="0"/>
              </a:endParaRPr>
            </a:p>
          </p:txBody>
        </p:sp>
      </p:grpSp>
      <p:sp>
        <p:nvSpPr>
          <p:cNvPr id="9" name="TextBox 8"/>
          <p:cNvSpPr txBox="1"/>
          <p:nvPr/>
        </p:nvSpPr>
        <p:spPr>
          <a:xfrm>
            <a:off x="4721262" y="1415738"/>
            <a:ext cx="2749471" cy="461665"/>
          </a:xfrm>
          <a:prstGeom prst="rect">
            <a:avLst/>
          </a:prstGeom>
          <a:noFill/>
        </p:spPr>
        <p:txBody>
          <a:bodyPr wrap="none" rtlCol="0">
            <a:spAutoFit/>
          </a:bodyPr>
          <a:lstStyle/>
          <a:p>
            <a:r>
              <a:rPr kumimoji="1" lang="en-US" altLang="ja-JP" sz="2400" b="1" dirty="0" err="1">
                <a:latin typeface="Montserrat" panose="020B0600070205080204" charset="0"/>
              </a:rPr>
              <a:t>Cách</a:t>
            </a:r>
            <a:r>
              <a:rPr kumimoji="1" lang="en-US" altLang="ja-JP" sz="2400" b="1" dirty="0">
                <a:latin typeface="Montserrat" panose="020B0600070205080204" charset="0"/>
              </a:rPr>
              <a:t> </a:t>
            </a:r>
            <a:r>
              <a:rPr kumimoji="1" lang="en-US" altLang="ja-JP" sz="2400" b="1" dirty="0" err="1">
                <a:latin typeface="Montserrat" panose="020B0600070205080204" charset="0"/>
              </a:rPr>
              <a:t>hoạt</a:t>
            </a:r>
            <a:r>
              <a:rPr kumimoji="1" lang="en-US" altLang="ja-JP" sz="2400" b="1" dirty="0">
                <a:latin typeface="Montserrat" panose="020B0600070205080204" charset="0"/>
              </a:rPr>
              <a:t> </a:t>
            </a:r>
            <a:r>
              <a:rPr kumimoji="1" lang="en-US" altLang="ja-JP" sz="2400" b="1" dirty="0" err="1">
                <a:latin typeface="Montserrat" panose="020B0600070205080204" charset="0"/>
              </a:rPr>
              <a:t>động</a:t>
            </a:r>
            <a:endParaRPr kumimoji="1" lang="ja-JP" altLang="en-US" sz="2400" b="1" dirty="0">
              <a:latin typeface="Montserrat" panose="020B0600070205080204" charset="0"/>
            </a:endParaRPr>
          </a:p>
        </p:txBody>
      </p:sp>
      <p:pic>
        <p:nvPicPr>
          <p:cNvPr id="2050" name="Picture 2" descr="Ví dụ về Virutal D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330" y="2308546"/>
            <a:ext cx="6401337" cy="428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507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TotalTime>
  <Words>1684</Words>
  <Application>Microsoft Office PowerPoint</Application>
  <PresentationFormat>Widescreen</PresentationFormat>
  <Paragraphs>164</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Montserrat Black</vt:lpstr>
      <vt:lpstr>Roboto</vt:lpstr>
      <vt:lpstr>Montserrat</vt:lpstr>
      <vt:lpstr>Montserrat Medium</vt:lpstr>
      <vt:lpstr>Verdana</vt:lpstr>
      <vt:lpstr>-apple-system</vt:lpstr>
      <vt:lpstr>Calibri</vt:lpstr>
      <vt:lpstr>Montserrat ExtraBold</vt:lpstr>
      <vt:lpstr>Open Sans</vt:lpstr>
      <vt:lpstr>Courier New</vt:lpstr>
      <vt:lpstr>Arial</vt:lpstr>
      <vt:lpstr>Office Theme</vt:lpstr>
      <vt:lpstr>React JS - Online Training</vt:lpstr>
      <vt:lpstr>Tổng quan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 - Online Training</dc:title>
  <cp:lastModifiedBy>Tran Dat</cp:lastModifiedBy>
  <cp:revision>38</cp:revision>
  <dcterms:modified xsi:type="dcterms:W3CDTF">2022-10-10T15:35:16Z</dcterms:modified>
</cp:coreProperties>
</file>