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10/3/2022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4588218" cy="1243584"/>
          </a:xfrm>
        </p:spPr>
        <p:txBody>
          <a:bodyPr/>
          <a:lstStyle/>
          <a:p>
            <a:r>
              <a:rPr lang="en-US" dirty="0">
                <a:latin typeface="Roboto" panose="02000000000000000000" pitchFamily="2" charset="0"/>
                <a:ea typeface="Roboto" panose="02000000000000000000" pitchFamily="2" charset="0"/>
              </a:rPr>
              <a:t>React JS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a:bodyPr>
          <a:lstStyle/>
          <a:p>
            <a:pPr marL="0" indent="0">
              <a:buNone/>
            </a:pPr>
            <a:r>
              <a:rPr lang="en-US" b="1" dirty="0">
                <a:latin typeface="Roboto" panose="02000000000000000000" pitchFamily="2" charset="0"/>
                <a:ea typeface="Roboto" panose="02000000000000000000" pitchFamily="2" charset="0"/>
              </a:rPr>
              <a:t>Online training</a:t>
            </a:r>
          </a:p>
          <a:p>
            <a:pPr marL="0" indent="0">
              <a:buNone/>
            </a:pPr>
            <a:r>
              <a:rPr lang="en-US" sz="1100" i="1" dirty="0">
                <a:latin typeface="Roboto" panose="02000000000000000000" pitchFamily="2" charset="0"/>
                <a:ea typeface="Roboto" panose="02000000000000000000" pitchFamily="2" charset="0"/>
              </a:rPr>
              <a:t>10/2022</a:t>
            </a:r>
          </a:p>
        </p:txBody>
      </p:sp>
      <p:pic>
        <p:nvPicPr>
          <p:cNvPr id="5" name="Picture 4" descr="Icon&#10;&#10;Description automatically generated">
            <a:extLst>
              <a:ext uri="{FF2B5EF4-FFF2-40B4-BE49-F238E27FC236}">
                <a16:creationId xmlns:a16="http://schemas.microsoft.com/office/drawing/2014/main" id="{9E9998BE-AA42-D80A-943B-67494C278CC1}"/>
              </a:ext>
            </a:extLst>
          </p:cNvPr>
          <p:cNvPicPr>
            <a:picLocks noChangeAspect="1"/>
          </p:cNvPicPr>
          <p:nvPr/>
        </p:nvPicPr>
        <p:blipFill>
          <a:blip r:embed="rId2"/>
          <a:stretch>
            <a:fillRect/>
          </a:stretch>
        </p:blipFill>
        <p:spPr>
          <a:xfrm>
            <a:off x="7854137" y="1798227"/>
            <a:ext cx="3381031" cy="2940027"/>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591229" y="629728"/>
            <a:ext cx="3843413" cy="854742"/>
          </a:xfrm>
        </p:spPr>
        <p:txBody>
          <a:bodyPr>
            <a:normAutofit/>
          </a:bodyPr>
          <a:lstStyle/>
          <a:p>
            <a:r>
              <a:rPr lang="en-US" dirty="0" err="1">
                <a:latin typeface="Roboto" panose="02000000000000000000" pitchFamily="2" charset="0"/>
                <a:ea typeface="Roboto" panose="02000000000000000000" pitchFamily="2" charset="0"/>
              </a:rPr>
              <a:t>Tổng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quan</a:t>
            </a:r>
            <a:endParaRPr lang="en-US" dirty="0">
              <a:latin typeface="Roboto" panose="02000000000000000000" pitchFamily="2" charset="0"/>
              <a:ea typeface="Roboto" panose="02000000000000000000" pitchFamily="2"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11" name="Picture 10" descr="Icon&#10;&#10;Description automatically generated">
            <a:extLst>
              <a:ext uri="{FF2B5EF4-FFF2-40B4-BE49-F238E27FC236}">
                <a16:creationId xmlns:a16="http://schemas.microsoft.com/office/drawing/2014/main" id="{91851BC3-0DB4-1651-B701-24E80E226044}"/>
              </a:ext>
            </a:extLst>
          </p:cNvPr>
          <p:cNvPicPr>
            <a:picLocks noChangeAspect="1"/>
          </p:cNvPicPr>
          <p:nvPr/>
        </p:nvPicPr>
        <p:blipFill>
          <a:blip r:embed="rId2"/>
          <a:stretch>
            <a:fillRect/>
          </a:stretch>
        </p:blipFill>
        <p:spPr>
          <a:xfrm>
            <a:off x="5671654" y="2825420"/>
            <a:ext cx="2416211" cy="2101053"/>
          </a:xfrm>
          <a:prstGeom prst="rect">
            <a:avLst/>
          </a:prstGeom>
        </p:spPr>
      </p:pic>
      <p:grpSp>
        <p:nvGrpSpPr>
          <p:cNvPr id="15" name="Group 14">
            <a:extLst>
              <a:ext uri="{FF2B5EF4-FFF2-40B4-BE49-F238E27FC236}">
                <a16:creationId xmlns:a16="http://schemas.microsoft.com/office/drawing/2014/main" id="{2F28C105-297A-E5DF-0553-48AEAF215F73}"/>
              </a:ext>
            </a:extLst>
          </p:cNvPr>
          <p:cNvGrpSpPr/>
          <p:nvPr/>
        </p:nvGrpSpPr>
        <p:grpSpPr>
          <a:xfrm>
            <a:off x="1282367" y="1832963"/>
            <a:ext cx="3492488" cy="461665"/>
            <a:chOff x="1282367" y="1832963"/>
            <a:chExt cx="3492488" cy="461665"/>
          </a:xfrm>
        </p:grpSpPr>
        <p:sp>
          <p:nvSpPr>
            <p:cNvPr id="13" name="Oval 12">
              <a:extLst>
                <a:ext uri="{FF2B5EF4-FFF2-40B4-BE49-F238E27FC236}">
                  <a16:creationId xmlns:a16="http://schemas.microsoft.com/office/drawing/2014/main" id="{1BFAF6A3-BBC0-05CE-199E-00A21EFD4C62}"/>
                </a:ext>
              </a:extLst>
            </p:cNvPr>
            <p:cNvSpPr/>
            <p:nvPr/>
          </p:nvSpPr>
          <p:spPr>
            <a:xfrm>
              <a:off x="1282367" y="1943632"/>
              <a:ext cx="333742" cy="333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panose="02000000000000000000" pitchFamily="2" charset="0"/>
                  <a:ea typeface="Roboto" panose="02000000000000000000" pitchFamily="2" charset="0"/>
                  <a:cs typeface="Times New Roman" panose="02020603050405020304" pitchFamily="18" charset="0"/>
                </a:rPr>
                <a:t>1</a:t>
              </a:r>
            </a:p>
          </p:txBody>
        </p:sp>
        <p:sp>
          <p:nvSpPr>
            <p:cNvPr id="14" name="TextBox 13">
              <a:extLst>
                <a:ext uri="{FF2B5EF4-FFF2-40B4-BE49-F238E27FC236}">
                  <a16:creationId xmlns:a16="http://schemas.microsoft.com/office/drawing/2014/main" id="{67308DFB-963F-D47C-CA3C-2328C4A1C76A}"/>
                </a:ext>
              </a:extLst>
            </p:cNvPr>
            <p:cNvSpPr txBox="1"/>
            <p:nvPr/>
          </p:nvSpPr>
          <p:spPr>
            <a:xfrm>
              <a:off x="1721104" y="1832963"/>
              <a:ext cx="3053751" cy="461665"/>
            </a:xfrm>
            <a:prstGeom prst="rect">
              <a:avLst/>
            </a:prstGeom>
            <a:noFill/>
          </p:spPr>
          <p:txBody>
            <a:bodyPr wrap="square" rtlCol="0">
              <a:spAutoFit/>
            </a:bodyPr>
            <a:lstStyle/>
            <a:p>
              <a:pPr>
                <a:lnSpc>
                  <a:spcPct val="150000"/>
                </a:lnSpc>
              </a:pPr>
              <a:r>
                <a:rPr lang="en-US" dirty="0">
                  <a:solidFill>
                    <a:schemeClr val="bg1"/>
                  </a:solidFill>
                  <a:latin typeface="Roboto" panose="02000000000000000000" pitchFamily="2" charset="0"/>
                  <a:ea typeface="Roboto" panose="02000000000000000000" pitchFamily="2" charset="0"/>
                </a:rPr>
                <a:t>React </a:t>
              </a:r>
              <a:r>
                <a:rPr lang="en-US" dirty="0" err="1">
                  <a:solidFill>
                    <a:schemeClr val="bg1"/>
                  </a:solidFill>
                  <a:latin typeface="Roboto" panose="02000000000000000000" pitchFamily="2" charset="0"/>
                  <a:ea typeface="Roboto" panose="02000000000000000000" pitchFamily="2" charset="0"/>
                </a:rPr>
                <a:t>là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gì</a:t>
              </a:r>
              <a:r>
                <a:rPr lang="en-US" dirty="0">
                  <a:solidFill>
                    <a:schemeClr val="bg1"/>
                  </a:solidFill>
                  <a:latin typeface="Roboto" panose="02000000000000000000" pitchFamily="2" charset="0"/>
                  <a:ea typeface="Roboto" panose="02000000000000000000" pitchFamily="2" charset="0"/>
                </a:rPr>
                <a:t>?</a:t>
              </a:r>
            </a:p>
          </p:txBody>
        </p:sp>
      </p:grpSp>
      <p:grpSp>
        <p:nvGrpSpPr>
          <p:cNvPr id="16" name="Group 15">
            <a:extLst>
              <a:ext uri="{FF2B5EF4-FFF2-40B4-BE49-F238E27FC236}">
                <a16:creationId xmlns:a16="http://schemas.microsoft.com/office/drawing/2014/main" id="{3F3A88F1-C36D-BE6D-FE7C-E9B2F1AB3B7B}"/>
              </a:ext>
            </a:extLst>
          </p:cNvPr>
          <p:cNvGrpSpPr/>
          <p:nvPr/>
        </p:nvGrpSpPr>
        <p:grpSpPr>
          <a:xfrm>
            <a:off x="1282367" y="2286001"/>
            <a:ext cx="3492489" cy="461665"/>
            <a:chOff x="1282367" y="1835466"/>
            <a:chExt cx="3492489" cy="461665"/>
          </a:xfrm>
        </p:grpSpPr>
        <p:sp>
          <p:nvSpPr>
            <p:cNvPr id="17" name="Oval 16">
              <a:extLst>
                <a:ext uri="{FF2B5EF4-FFF2-40B4-BE49-F238E27FC236}">
                  <a16:creationId xmlns:a16="http://schemas.microsoft.com/office/drawing/2014/main" id="{FC6A58A5-147B-B1DC-2CDF-956276F8D489}"/>
                </a:ext>
              </a:extLst>
            </p:cNvPr>
            <p:cNvSpPr/>
            <p:nvPr/>
          </p:nvSpPr>
          <p:spPr>
            <a:xfrm>
              <a:off x="1282367" y="1943632"/>
              <a:ext cx="333742" cy="333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panose="02000000000000000000" pitchFamily="2" charset="0"/>
                  <a:ea typeface="Roboto" panose="02000000000000000000" pitchFamily="2" charset="0"/>
                  <a:cs typeface="Times New Roman" panose="02020603050405020304" pitchFamily="18" charset="0"/>
                </a:rPr>
                <a:t>2</a:t>
              </a:r>
            </a:p>
          </p:txBody>
        </p:sp>
        <p:sp>
          <p:nvSpPr>
            <p:cNvPr id="18" name="TextBox 17">
              <a:extLst>
                <a:ext uri="{FF2B5EF4-FFF2-40B4-BE49-F238E27FC236}">
                  <a16:creationId xmlns:a16="http://schemas.microsoft.com/office/drawing/2014/main" id="{67BDFB2E-10A6-9D47-807E-91C0A775A7A5}"/>
                </a:ext>
              </a:extLst>
            </p:cNvPr>
            <p:cNvSpPr txBox="1"/>
            <p:nvPr/>
          </p:nvSpPr>
          <p:spPr>
            <a:xfrm>
              <a:off x="1721105" y="1835466"/>
              <a:ext cx="3053751" cy="461665"/>
            </a:xfrm>
            <a:prstGeom prst="rect">
              <a:avLst/>
            </a:prstGeom>
            <a:noFill/>
          </p:spPr>
          <p:txBody>
            <a:bodyPr wrap="square" rtlCol="0">
              <a:spAutoFit/>
            </a:bodyPr>
            <a:lstStyle/>
            <a:p>
              <a:pPr>
                <a:lnSpc>
                  <a:spcPct val="150000"/>
                </a:lnSpc>
              </a:pPr>
              <a:r>
                <a:rPr lang="en-US" dirty="0">
                  <a:solidFill>
                    <a:schemeClr val="bg1"/>
                  </a:solidFill>
                  <a:latin typeface="Roboto" panose="02000000000000000000" pitchFamily="2" charset="0"/>
                  <a:ea typeface="Roboto" panose="02000000000000000000" pitchFamily="2" charset="0"/>
                </a:rPr>
                <a:t>Components</a:t>
              </a:r>
            </a:p>
          </p:txBody>
        </p:sp>
      </p:grpSp>
      <p:grpSp>
        <p:nvGrpSpPr>
          <p:cNvPr id="20" name="Group 19">
            <a:extLst>
              <a:ext uri="{FF2B5EF4-FFF2-40B4-BE49-F238E27FC236}">
                <a16:creationId xmlns:a16="http://schemas.microsoft.com/office/drawing/2014/main" id="{D35A8F05-D81D-BB6F-57AD-CF989AB1D702}"/>
              </a:ext>
            </a:extLst>
          </p:cNvPr>
          <p:cNvGrpSpPr/>
          <p:nvPr/>
        </p:nvGrpSpPr>
        <p:grpSpPr>
          <a:xfrm>
            <a:off x="1282368" y="2739039"/>
            <a:ext cx="3492489" cy="461665"/>
            <a:chOff x="1282367" y="1835466"/>
            <a:chExt cx="3492489" cy="461665"/>
          </a:xfrm>
        </p:grpSpPr>
        <p:sp>
          <p:nvSpPr>
            <p:cNvPr id="21" name="Oval 20">
              <a:extLst>
                <a:ext uri="{FF2B5EF4-FFF2-40B4-BE49-F238E27FC236}">
                  <a16:creationId xmlns:a16="http://schemas.microsoft.com/office/drawing/2014/main" id="{3F7EE8F6-981D-1D93-18DE-F3AE063B9BC0}"/>
                </a:ext>
              </a:extLst>
            </p:cNvPr>
            <p:cNvSpPr/>
            <p:nvPr/>
          </p:nvSpPr>
          <p:spPr>
            <a:xfrm>
              <a:off x="1282367" y="1943632"/>
              <a:ext cx="333742" cy="333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panose="02000000000000000000" pitchFamily="2" charset="0"/>
                  <a:ea typeface="Roboto" panose="02000000000000000000" pitchFamily="2" charset="0"/>
                  <a:cs typeface="Times New Roman" panose="02020603050405020304" pitchFamily="18" charset="0"/>
                </a:rPr>
                <a:t>3</a:t>
              </a:r>
            </a:p>
          </p:txBody>
        </p:sp>
        <p:sp>
          <p:nvSpPr>
            <p:cNvPr id="22" name="TextBox 21">
              <a:extLst>
                <a:ext uri="{FF2B5EF4-FFF2-40B4-BE49-F238E27FC236}">
                  <a16:creationId xmlns:a16="http://schemas.microsoft.com/office/drawing/2014/main" id="{F2D20197-398A-FC46-730C-DE885DB12775}"/>
                </a:ext>
              </a:extLst>
            </p:cNvPr>
            <p:cNvSpPr txBox="1"/>
            <p:nvPr/>
          </p:nvSpPr>
          <p:spPr>
            <a:xfrm>
              <a:off x="1721105" y="1835466"/>
              <a:ext cx="3053751" cy="461665"/>
            </a:xfrm>
            <a:prstGeom prst="rect">
              <a:avLst/>
            </a:prstGeom>
            <a:noFill/>
          </p:spPr>
          <p:txBody>
            <a:bodyPr wrap="square" rtlCol="0">
              <a:spAutoFit/>
            </a:bodyPr>
            <a:lstStyle/>
            <a:p>
              <a:pPr>
                <a:lnSpc>
                  <a:spcPct val="150000"/>
                </a:lnSpc>
              </a:pPr>
              <a:r>
                <a:rPr lang="en-US" dirty="0">
                  <a:solidFill>
                    <a:schemeClr val="bg1"/>
                  </a:solidFill>
                  <a:latin typeface="Roboto" panose="02000000000000000000" pitchFamily="2" charset="0"/>
                  <a:ea typeface="Roboto" panose="02000000000000000000" pitchFamily="2" charset="0"/>
                </a:rPr>
                <a:t>JSX</a:t>
              </a:r>
            </a:p>
          </p:txBody>
        </p:sp>
      </p:grpSp>
      <p:grpSp>
        <p:nvGrpSpPr>
          <p:cNvPr id="23" name="Group 22">
            <a:extLst>
              <a:ext uri="{FF2B5EF4-FFF2-40B4-BE49-F238E27FC236}">
                <a16:creationId xmlns:a16="http://schemas.microsoft.com/office/drawing/2014/main" id="{881C92B6-83F5-ACB1-9C21-132A75798AB1}"/>
              </a:ext>
            </a:extLst>
          </p:cNvPr>
          <p:cNvGrpSpPr/>
          <p:nvPr/>
        </p:nvGrpSpPr>
        <p:grpSpPr>
          <a:xfrm>
            <a:off x="1282366" y="3192077"/>
            <a:ext cx="3492489" cy="461665"/>
            <a:chOff x="1282367" y="1835466"/>
            <a:chExt cx="3492489" cy="461665"/>
          </a:xfrm>
        </p:grpSpPr>
        <p:sp>
          <p:nvSpPr>
            <p:cNvPr id="24" name="Oval 23">
              <a:extLst>
                <a:ext uri="{FF2B5EF4-FFF2-40B4-BE49-F238E27FC236}">
                  <a16:creationId xmlns:a16="http://schemas.microsoft.com/office/drawing/2014/main" id="{5A4B0A39-E444-83B9-A1D9-C99CF2CD4C1E}"/>
                </a:ext>
              </a:extLst>
            </p:cNvPr>
            <p:cNvSpPr/>
            <p:nvPr/>
          </p:nvSpPr>
          <p:spPr>
            <a:xfrm>
              <a:off x="1282367" y="1943632"/>
              <a:ext cx="333742" cy="333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panose="02000000000000000000" pitchFamily="2" charset="0"/>
                  <a:ea typeface="Roboto" panose="02000000000000000000" pitchFamily="2" charset="0"/>
                  <a:cs typeface="Times New Roman" panose="02020603050405020304" pitchFamily="18" charset="0"/>
                </a:rPr>
                <a:t>4</a:t>
              </a:r>
            </a:p>
          </p:txBody>
        </p:sp>
        <p:sp>
          <p:nvSpPr>
            <p:cNvPr id="25" name="TextBox 24">
              <a:extLst>
                <a:ext uri="{FF2B5EF4-FFF2-40B4-BE49-F238E27FC236}">
                  <a16:creationId xmlns:a16="http://schemas.microsoft.com/office/drawing/2014/main" id="{410E08ED-C637-42D1-7069-BE2EAB7079AD}"/>
                </a:ext>
              </a:extLst>
            </p:cNvPr>
            <p:cNvSpPr txBox="1"/>
            <p:nvPr/>
          </p:nvSpPr>
          <p:spPr>
            <a:xfrm>
              <a:off x="1721105" y="1835466"/>
              <a:ext cx="3053751" cy="461665"/>
            </a:xfrm>
            <a:prstGeom prst="rect">
              <a:avLst/>
            </a:prstGeom>
            <a:noFill/>
          </p:spPr>
          <p:txBody>
            <a:bodyPr wrap="square" rtlCol="0">
              <a:spAutoFit/>
            </a:bodyPr>
            <a:lstStyle/>
            <a:p>
              <a:pPr>
                <a:lnSpc>
                  <a:spcPct val="150000"/>
                </a:lnSpc>
              </a:pPr>
              <a:r>
                <a:rPr lang="en-US" dirty="0">
                  <a:solidFill>
                    <a:schemeClr val="bg1"/>
                  </a:solidFill>
                  <a:latin typeface="Roboto" panose="02000000000000000000" pitchFamily="2" charset="0"/>
                  <a:ea typeface="Roboto" panose="02000000000000000000" pitchFamily="2" charset="0"/>
                </a:rPr>
                <a:t>Props &amp; State</a:t>
              </a:r>
            </a:p>
          </p:txBody>
        </p:sp>
      </p:grpSp>
      <p:grpSp>
        <p:nvGrpSpPr>
          <p:cNvPr id="26" name="Group 25">
            <a:extLst>
              <a:ext uri="{FF2B5EF4-FFF2-40B4-BE49-F238E27FC236}">
                <a16:creationId xmlns:a16="http://schemas.microsoft.com/office/drawing/2014/main" id="{D5FAA7BF-E3D8-8ABC-5FA4-92850445A2FE}"/>
              </a:ext>
            </a:extLst>
          </p:cNvPr>
          <p:cNvGrpSpPr/>
          <p:nvPr/>
        </p:nvGrpSpPr>
        <p:grpSpPr>
          <a:xfrm>
            <a:off x="1282368" y="3645115"/>
            <a:ext cx="3492489" cy="461665"/>
            <a:chOff x="1282367" y="1835466"/>
            <a:chExt cx="3492489" cy="461665"/>
          </a:xfrm>
        </p:grpSpPr>
        <p:sp>
          <p:nvSpPr>
            <p:cNvPr id="27" name="Oval 26">
              <a:extLst>
                <a:ext uri="{FF2B5EF4-FFF2-40B4-BE49-F238E27FC236}">
                  <a16:creationId xmlns:a16="http://schemas.microsoft.com/office/drawing/2014/main" id="{B7EF306F-F497-BCE1-A9B2-9CD6FDBCDDFD}"/>
                </a:ext>
              </a:extLst>
            </p:cNvPr>
            <p:cNvSpPr/>
            <p:nvPr/>
          </p:nvSpPr>
          <p:spPr>
            <a:xfrm>
              <a:off x="1282367" y="1943632"/>
              <a:ext cx="333742" cy="333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panose="02000000000000000000" pitchFamily="2" charset="0"/>
                  <a:ea typeface="Roboto" panose="02000000000000000000" pitchFamily="2" charset="0"/>
                  <a:cs typeface="Times New Roman" panose="02020603050405020304" pitchFamily="18" charset="0"/>
                </a:rPr>
                <a:t>5</a:t>
              </a:r>
            </a:p>
          </p:txBody>
        </p:sp>
        <p:sp>
          <p:nvSpPr>
            <p:cNvPr id="28" name="TextBox 27">
              <a:extLst>
                <a:ext uri="{FF2B5EF4-FFF2-40B4-BE49-F238E27FC236}">
                  <a16:creationId xmlns:a16="http://schemas.microsoft.com/office/drawing/2014/main" id="{0FEF38D5-DB19-16CB-04E2-428FE772E81D}"/>
                </a:ext>
              </a:extLst>
            </p:cNvPr>
            <p:cNvSpPr txBox="1"/>
            <p:nvPr/>
          </p:nvSpPr>
          <p:spPr>
            <a:xfrm>
              <a:off x="1721105" y="1835466"/>
              <a:ext cx="3053751" cy="461665"/>
            </a:xfrm>
            <a:prstGeom prst="rect">
              <a:avLst/>
            </a:prstGeom>
            <a:noFill/>
          </p:spPr>
          <p:txBody>
            <a:bodyPr wrap="square" rtlCol="0">
              <a:spAutoFit/>
            </a:bodyPr>
            <a:lstStyle/>
            <a:p>
              <a:pPr>
                <a:lnSpc>
                  <a:spcPct val="150000"/>
                </a:lnSpc>
              </a:pPr>
              <a:r>
                <a:rPr lang="en-US" dirty="0">
                  <a:solidFill>
                    <a:schemeClr val="bg1"/>
                  </a:solidFill>
                  <a:latin typeface="Roboto" panose="02000000000000000000" pitchFamily="2" charset="0"/>
                  <a:ea typeface="Roboto" panose="02000000000000000000" pitchFamily="2" charset="0"/>
                </a:rPr>
                <a:t>Virtual DOM</a:t>
              </a:r>
            </a:p>
          </p:txBody>
        </p:sp>
      </p:grpSp>
      <p:grpSp>
        <p:nvGrpSpPr>
          <p:cNvPr id="29" name="Group 28">
            <a:extLst>
              <a:ext uri="{FF2B5EF4-FFF2-40B4-BE49-F238E27FC236}">
                <a16:creationId xmlns:a16="http://schemas.microsoft.com/office/drawing/2014/main" id="{CE6228C3-EFBA-5296-40A3-7E94617FF830}"/>
              </a:ext>
            </a:extLst>
          </p:cNvPr>
          <p:cNvGrpSpPr/>
          <p:nvPr/>
        </p:nvGrpSpPr>
        <p:grpSpPr>
          <a:xfrm>
            <a:off x="1282368" y="4089526"/>
            <a:ext cx="3492489" cy="461665"/>
            <a:chOff x="1282367" y="1835466"/>
            <a:chExt cx="3492489" cy="461665"/>
          </a:xfrm>
        </p:grpSpPr>
        <p:sp>
          <p:nvSpPr>
            <p:cNvPr id="30" name="Oval 29">
              <a:extLst>
                <a:ext uri="{FF2B5EF4-FFF2-40B4-BE49-F238E27FC236}">
                  <a16:creationId xmlns:a16="http://schemas.microsoft.com/office/drawing/2014/main" id="{47E7F561-88C4-FE1E-F2AB-54BBA8F50CA2}"/>
                </a:ext>
              </a:extLst>
            </p:cNvPr>
            <p:cNvSpPr/>
            <p:nvPr/>
          </p:nvSpPr>
          <p:spPr>
            <a:xfrm>
              <a:off x="1282367" y="1943632"/>
              <a:ext cx="333742" cy="333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panose="02000000000000000000" pitchFamily="2" charset="0"/>
                  <a:ea typeface="Roboto" panose="02000000000000000000" pitchFamily="2" charset="0"/>
                  <a:cs typeface="Times New Roman" panose="02020603050405020304" pitchFamily="18" charset="0"/>
                </a:rPr>
                <a:t>6</a:t>
              </a:r>
            </a:p>
          </p:txBody>
        </p:sp>
        <p:sp>
          <p:nvSpPr>
            <p:cNvPr id="31" name="TextBox 30">
              <a:extLst>
                <a:ext uri="{FF2B5EF4-FFF2-40B4-BE49-F238E27FC236}">
                  <a16:creationId xmlns:a16="http://schemas.microsoft.com/office/drawing/2014/main" id="{46AAED5C-CDEA-E569-64C8-DE1FA8544008}"/>
                </a:ext>
              </a:extLst>
            </p:cNvPr>
            <p:cNvSpPr txBox="1"/>
            <p:nvPr/>
          </p:nvSpPr>
          <p:spPr>
            <a:xfrm>
              <a:off x="1721105" y="1835466"/>
              <a:ext cx="3053751" cy="461665"/>
            </a:xfrm>
            <a:prstGeom prst="rect">
              <a:avLst/>
            </a:prstGeom>
            <a:noFill/>
          </p:spPr>
          <p:txBody>
            <a:bodyPr wrap="square" rtlCol="0">
              <a:spAutoFit/>
            </a:bodyPr>
            <a:lstStyle/>
            <a:p>
              <a:pPr>
                <a:lnSpc>
                  <a:spcPct val="150000"/>
                </a:lnSpc>
              </a:pPr>
              <a:r>
                <a:rPr lang="en-US" dirty="0">
                  <a:solidFill>
                    <a:schemeClr val="bg1"/>
                  </a:solidFill>
                  <a:latin typeface="Roboto" panose="02000000000000000000" pitchFamily="2" charset="0"/>
                  <a:ea typeface="Roboto" panose="02000000000000000000" pitchFamily="2" charset="0"/>
                </a:rPr>
                <a:t>Hooks</a:t>
              </a:r>
            </a:p>
          </p:txBody>
        </p:sp>
      </p:grpSp>
      <p:grpSp>
        <p:nvGrpSpPr>
          <p:cNvPr id="32" name="Group 31">
            <a:extLst>
              <a:ext uri="{FF2B5EF4-FFF2-40B4-BE49-F238E27FC236}">
                <a16:creationId xmlns:a16="http://schemas.microsoft.com/office/drawing/2014/main" id="{19FA41F9-9E11-C151-B7FB-8C3B57038D32}"/>
              </a:ext>
            </a:extLst>
          </p:cNvPr>
          <p:cNvGrpSpPr/>
          <p:nvPr/>
        </p:nvGrpSpPr>
        <p:grpSpPr>
          <a:xfrm>
            <a:off x="1285334" y="4525310"/>
            <a:ext cx="3492489" cy="461665"/>
            <a:chOff x="1282367" y="1835466"/>
            <a:chExt cx="3492489" cy="461665"/>
          </a:xfrm>
        </p:grpSpPr>
        <p:sp>
          <p:nvSpPr>
            <p:cNvPr id="33" name="Oval 32">
              <a:extLst>
                <a:ext uri="{FF2B5EF4-FFF2-40B4-BE49-F238E27FC236}">
                  <a16:creationId xmlns:a16="http://schemas.microsoft.com/office/drawing/2014/main" id="{F935A855-9E24-606E-D456-90670676C1F8}"/>
                </a:ext>
              </a:extLst>
            </p:cNvPr>
            <p:cNvSpPr/>
            <p:nvPr/>
          </p:nvSpPr>
          <p:spPr>
            <a:xfrm>
              <a:off x="1282367" y="1943632"/>
              <a:ext cx="333742" cy="333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panose="02000000000000000000" pitchFamily="2" charset="0"/>
                  <a:ea typeface="Roboto" panose="02000000000000000000" pitchFamily="2" charset="0"/>
                  <a:cs typeface="Times New Roman" panose="02020603050405020304" pitchFamily="18" charset="0"/>
                </a:rPr>
                <a:t>7</a:t>
              </a:r>
            </a:p>
          </p:txBody>
        </p:sp>
        <p:sp>
          <p:nvSpPr>
            <p:cNvPr id="34" name="TextBox 33">
              <a:extLst>
                <a:ext uri="{FF2B5EF4-FFF2-40B4-BE49-F238E27FC236}">
                  <a16:creationId xmlns:a16="http://schemas.microsoft.com/office/drawing/2014/main" id="{AAAFC2C3-F285-7CCE-FEE8-E128BC056D49}"/>
                </a:ext>
              </a:extLst>
            </p:cNvPr>
            <p:cNvSpPr txBox="1"/>
            <p:nvPr/>
          </p:nvSpPr>
          <p:spPr>
            <a:xfrm>
              <a:off x="1721105" y="1835466"/>
              <a:ext cx="3053751" cy="461665"/>
            </a:xfrm>
            <a:prstGeom prst="rect">
              <a:avLst/>
            </a:prstGeom>
            <a:noFill/>
          </p:spPr>
          <p:txBody>
            <a:bodyPr wrap="square" rtlCol="0">
              <a:spAutoFit/>
            </a:bodyPr>
            <a:lstStyle/>
            <a:p>
              <a:pPr>
                <a:lnSpc>
                  <a:spcPct val="150000"/>
                </a:lnSpc>
              </a:pPr>
              <a:r>
                <a:rPr lang="en-US" dirty="0" err="1">
                  <a:solidFill>
                    <a:schemeClr val="bg1"/>
                  </a:solidFill>
                  <a:latin typeface="Roboto" panose="02000000000000000000" pitchFamily="2" charset="0"/>
                  <a:ea typeface="Roboto" panose="02000000000000000000" pitchFamily="2" charset="0"/>
                </a:rPr>
                <a:t>Axios</a:t>
              </a:r>
              <a:endParaRPr lang="en-US" dirty="0">
                <a:solidFill>
                  <a:schemeClr val="bg1"/>
                </a:solidFill>
                <a:latin typeface="Roboto" panose="02000000000000000000" pitchFamily="2" charset="0"/>
                <a:ea typeface="Roboto" panose="02000000000000000000" pitchFamily="2" charset="0"/>
              </a:endParaRPr>
            </a:p>
          </p:txBody>
        </p:sp>
      </p:grpSp>
      <p:grpSp>
        <p:nvGrpSpPr>
          <p:cNvPr id="35" name="Group 34">
            <a:extLst>
              <a:ext uri="{FF2B5EF4-FFF2-40B4-BE49-F238E27FC236}">
                <a16:creationId xmlns:a16="http://schemas.microsoft.com/office/drawing/2014/main" id="{C0992D5A-0C80-75E6-BCAB-BC1CCDB6AFA8}"/>
              </a:ext>
            </a:extLst>
          </p:cNvPr>
          <p:cNvGrpSpPr/>
          <p:nvPr/>
        </p:nvGrpSpPr>
        <p:grpSpPr>
          <a:xfrm>
            <a:off x="1282366" y="4995602"/>
            <a:ext cx="3492489" cy="461665"/>
            <a:chOff x="1282367" y="1835466"/>
            <a:chExt cx="3492489" cy="461665"/>
          </a:xfrm>
        </p:grpSpPr>
        <p:sp>
          <p:nvSpPr>
            <p:cNvPr id="36" name="Oval 35">
              <a:extLst>
                <a:ext uri="{FF2B5EF4-FFF2-40B4-BE49-F238E27FC236}">
                  <a16:creationId xmlns:a16="http://schemas.microsoft.com/office/drawing/2014/main" id="{2A364F67-AC55-FEA4-FE15-8D55B9A878AB}"/>
                </a:ext>
              </a:extLst>
            </p:cNvPr>
            <p:cNvSpPr/>
            <p:nvPr/>
          </p:nvSpPr>
          <p:spPr>
            <a:xfrm>
              <a:off x="1282367" y="1943632"/>
              <a:ext cx="333742" cy="333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panose="02000000000000000000" pitchFamily="2" charset="0"/>
                  <a:ea typeface="Roboto" panose="02000000000000000000" pitchFamily="2" charset="0"/>
                  <a:cs typeface="Times New Roman" panose="02020603050405020304" pitchFamily="18" charset="0"/>
                </a:rPr>
                <a:t>8</a:t>
              </a:r>
            </a:p>
          </p:txBody>
        </p:sp>
        <p:sp>
          <p:nvSpPr>
            <p:cNvPr id="37" name="TextBox 36">
              <a:extLst>
                <a:ext uri="{FF2B5EF4-FFF2-40B4-BE49-F238E27FC236}">
                  <a16:creationId xmlns:a16="http://schemas.microsoft.com/office/drawing/2014/main" id="{1F6EFB4F-366E-CDD7-4961-F099A9769778}"/>
                </a:ext>
              </a:extLst>
            </p:cNvPr>
            <p:cNvSpPr txBox="1"/>
            <p:nvPr/>
          </p:nvSpPr>
          <p:spPr>
            <a:xfrm>
              <a:off x="1721105" y="1835466"/>
              <a:ext cx="3053751" cy="461665"/>
            </a:xfrm>
            <a:prstGeom prst="rect">
              <a:avLst/>
            </a:prstGeom>
            <a:noFill/>
          </p:spPr>
          <p:txBody>
            <a:bodyPr wrap="square" rtlCol="0">
              <a:spAutoFit/>
            </a:bodyPr>
            <a:lstStyle/>
            <a:p>
              <a:pPr>
                <a:lnSpc>
                  <a:spcPct val="150000"/>
                </a:lnSpc>
              </a:pPr>
              <a:r>
                <a:rPr lang="en-US" dirty="0">
                  <a:solidFill>
                    <a:schemeClr val="bg1"/>
                  </a:solidFill>
                  <a:latin typeface="Roboto" panose="02000000000000000000" pitchFamily="2" charset="0"/>
                  <a:ea typeface="Roboto" panose="02000000000000000000" pitchFamily="2" charset="0"/>
                </a:rPr>
                <a:t>Redux</a:t>
              </a:r>
            </a:p>
          </p:txBody>
        </p:sp>
      </p:grpSp>
      <p:grpSp>
        <p:nvGrpSpPr>
          <p:cNvPr id="38" name="Group 37">
            <a:extLst>
              <a:ext uri="{FF2B5EF4-FFF2-40B4-BE49-F238E27FC236}">
                <a16:creationId xmlns:a16="http://schemas.microsoft.com/office/drawing/2014/main" id="{9F7CFABA-18B5-19B9-A060-909E07A02DB8}"/>
              </a:ext>
            </a:extLst>
          </p:cNvPr>
          <p:cNvGrpSpPr/>
          <p:nvPr/>
        </p:nvGrpSpPr>
        <p:grpSpPr>
          <a:xfrm>
            <a:off x="1282366" y="5442520"/>
            <a:ext cx="3492489" cy="461665"/>
            <a:chOff x="1282367" y="1835466"/>
            <a:chExt cx="3492489" cy="461665"/>
          </a:xfrm>
        </p:grpSpPr>
        <p:sp>
          <p:nvSpPr>
            <p:cNvPr id="39" name="Oval 38">
              <a:extLst>
                <a:ext uri="{FF2B5EF4-FFF2-40B4-BE49-F238E27FC236}">
                  <a16:creationId xmlns:a16="http://schemas.microsoft.com/office/drawing/2014/main" id="{9CCE11B8-78BB-45DA-EEAC-3DB9321B3F58}"/>
                </a:ext>
              </a:extLst>
            </p:cNvPr>
            <p:cNvSpPr/>
            <p:nvPr/>
          </p:nvSpPr>
          <p:spPr>
            <a:xfrm>
              <a:off x="1282367" y="1943632"/>
              <a:ext cx="333742" cy="3337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Roboto" panose="02000000000000000000" pitchFamily="2" charset="0"/>
                  <a:ea typeface="Roboto" panose="02000000000000000000" pitchFamily="2" charset="0"/>
                  <a:cs typeface="Times New Roman" panose="02020603050405020304" pitchFamily="18" charset="0"/>
                </a:rPr>
                <a:t>9</a:t>
              </a:r>
            </a:p>
          </p:txBody>
        </p:sp>
        <p:sp>
          <p:nvSpPr>
            <p:cNvPr id="40" name="TextBox 39">
              <a:extLst>
                <a:ext uri="{FF2B5EF4-FFF2-40B4-BE49-F238E27FC236}">
                  <a16:creationId xmlns:a16="http://schemas.microsoft.com/office/drawing/2014/main" id="{7477529B-DDB5-1F2C-B6F2-BD9247326589}"/>
                </a:ext>
              </a:extLst>
            </p:cNvPr>
            <p:cNvSpPr txBox="1"/>
            <p:nvPr/>
          </p:nvSpPr>
          <p:spPr>
            <a:xfrm>
              <a:off x="1721105" y="1835466"/>
              <a:ext cx="3053751" cy="461665"/>
            </a:xfrm>
            <a:prstGeom prst="rect">
              <a:avLst/>
            </a:prstGeom>
            <a:noFill/>
          </p:spPr>
          <p:txBody>
            <a:bodyPr wrap="square" rtlCol="0">
              <a:spAutoFit/>
            </a:bodyPr>
            <a:lstStyle/>
            <a:p>
              <a:pPr>
                <a:lnSpc>
                  <a:spcPct val="150000"/>
                </a:lnSpc>
              </a:pPr>
              <a:r>
                <a:rPr lang="en-US" dirty="0">
                  <a:solidFill>
                    <a:schemeClr val="bg1"/>
                  </a:solidFill>
                  <a:latin typeface="Roboto" panose="02000000000000000000" pitchFamily="2" charset="0"/>
                  <a:ea typeface="Roboto" panose="02000000000000000000" pitchFamily="2" charset="0"/>
                </a:rPr>
                <a:t>React Lifecycle</a:t>
              </a:r>
            </a:p>
          </p:txBody>
        </p:sp>
      </p:gr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58497" y="806570"/>
            <a:ext cx="4602024" cy="859055"/>
          </a:xfrm>
        </p:spPr>
        <p:txBody>
          <a:bodyPr>
            <a:normAutofit/>
          </a:bodyPr>
          <a:lstStyle/>
          <a:p>
            <a:r>
              <a:rPr lang="en-US" dirty="0">
                <a:latin typeface="Roboto" panose="02000000000000000000" pitchFamily="2" charset="0"/>
                <a:ea typeface="Roboto" panose="02000000000000000000" pitchFamily="2" charset="0"/>
              </a:rPr>
              <a:t>React </a:t>
            </a:r>
            <a:r>
              <a:rPr lang="en-US" dirty="0" err="1">
                <a:latin typeface="Roboto" panose="02000000000000000000" pitchFamily="2" charset="0"/>
                <a:ea typeface="Roboto" panose="02000000000000000000" pitchFamily="2" charset="0"/>
              </a:rPr>
              <a:t>là</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gì</a:t>
            </a:r>
            <a:r>
              <a:rPr lang="en-US" dirty="0">
                <a:latin typeface="Roboto" panose="02000000000000000000" pitchFamily="2" charset="0"/>
                <a:ea typeface="Roboto" panose="02000000000000000000" pitchFamily="2" charset="0"/>
              </a:rPr>
              <a: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1" name="Text Placeholder 9">
            <a:extLst>
              <a:ext uri="{FF2B5EF4-FFF2-40B4-BE49-F238E27FC236}">
                <a16:creationId xmlns:a16="http://schemas.microsoft.com/office/drawing/2014/main" id="{D210D992-6DF9-2E57-CABA-B65D5113BE58}"/>
              </a:ext>
            </a:extLst>
          </p:cNvPr>
          <p:cNvSpPr txBox="1">
            <a:spLocks/>
          </p:cNvSpPr>
          <p:nvPr/>
        </p:nvSpPr>
        <p:spPr>
          <a:xfrm>
            <a:off x="858497" y="2600170"/>
            <a:ext cx="6603283" cy="2498041"/>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dirty="0">
                <a:solidFill>
                  <a:schemeClr val="bg1"/>
                </a:solidFill>
                <a:latin typeface="Roboto" panose="02000000000000000000" pitchFamily="2" charset="0"/>
                <a:ea typeface="Roboto" panose="02000000000000000000" pitchFamily="2" charset="0"/>
              </a:rPr>
              <a:t>React </a:t>
            </a:r>
            <a:r>
              <a:rPr lang="en-US" sz="1800" dirty="0" err="1">
                <a:solidFill>
                  <a:schemeClr val="bg1"/>
                </a:solidFill>
                <a:latin typeface="Roboto" panose="02000000000000000000" pitchFamily="2" charset="0"/>
                <a:ea typeface="Roboto" panose="02000000000000000000" pitchFamily="2" charset="0"/>
              </a:rPr>
              <a:t>là</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thư</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viện</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Javascript</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phổ</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biến</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nhất</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để</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xây</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dựng</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giao</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diện</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người</a:t>
            </a:r>
            <a:r>
              <a:rPr lang="en-US" sz="1800" dirty="0">
                <a:solidFill>
                  <a:schemeClr val="bg1"/>
                </a:solidFill>
                <a:latin typeface="Roboto" panose="02000000000000000000" pitchFamily="2" charset="0"/>
                <a:ea typeface="Roboto" panose="02000000000000000000" pitchFamily="2" charset="0"/>
              </a:rPr>
              <a:t> dung (UI), </a:t>
            </a:r>
            <a:r>
              <a:rPr lang="en-US" sz="1800" dirty="0" err="1">
                <a:solidFill>
                  <a:schemeClr val="bg1"/>
                </a:solidFill>
                <a:latin typeface="Roboto" panose="02000000000000000000" pitchFamily="2" charset="0"/>
                <a:ea typeface="Roboto" panose="02000000000000000000" pitchFamily="2" charset="0"/>
              </a:rPr>
              <a:t>được</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phát</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triển</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bởi</a:t>
            </a:r>
            <a:r>
              <a:rPr lang="en-US" sz="1800" dirty="0">
                <a:solidFill>
                  <a:schemeClr val="bg1"/>
                </a:solidFill>
                <a:latin typeface="Roboto" panose="02000000000000000000" pitchFamily="2" charset="0"/>
                <a:ea typeface="Roboto" panose="02000000000000000000" pitchFamily="2" charset="0"/>
              </a:rPr>
              <a:t> Facebook </a:t>
            </a:r>
            <a:r>
              <a:rPr lang="en-US" sz="1800" dirty="0" err="1">
                <a:solidFill>
                  <a:schemeClr val="bg1"/>
                </a:solidFill>
                <a:latin typeface="Roboto" panose="02000000000000000000" pitchFamily="2" charset="0"/>
                <a:ea typeface="Roboto" panose="02000000000000000000" pitchFamily="2" charset="0"/>
              </a:rPr>
              <a:t>và</a:t>
            </a:r>
            <a:r>
              <a:rPr lang="vi-VN" sz="1800" dirty="0">
                <a:solidFill>
                  <a:schemeClr val="bg1"/>
                </a:solidFill>
                <a:latin typeface="Roboto" panose="02000000000000000000" pitchFamily="2" charset="0"/>
                <a:ea typeface="Roboto" panose="02000000000000000000" pitchFamily="2" charset="0"/>
              </a:rPr>
              <a:t> ra mắt vào năm 2013</a:t>
            </a:r>
            <a:endParaRPr lang="en-US" sz="1800" dirty="0">
              <a:solidFill>
                <a:schemeClr val="bg1"/>
              </a:solidFill>
              <a:latin typeface="Roboto" panose="02000000000000000000" pitchFamily="2" charset="0"/>
              <a:ea typeface="Roboto" panose="02000000000000000000" pitchFamily="2" charset="0"/>
            </a:endParaRPr>
          </a:p>
          <a:p>
            <a:pPr>
              <a:lnSpc>
                <a:spcPct val="150000"/>
              </a:lnSpc>
            </a:pPr>
            <a:r>
              <a:rPr lang="en-US" sz="1800" dirty="0">
                <a:solidFill>
                  <a:schemeClr val="bg1"/>
                </a:solidFill>
                <a:latin typeface="Roboto" panose="02000000000000000000" pitchFamily="2" charset="0"/>
                <a:ea typeface="Roboto" panose="02000000000000000000" pitchFamily="2" charset="0"/>
              </a:rPr>
              <a:t>React</a:t>
            </a:r>
            <a:r>
              <a:rPr lang="vi-VN" sz="1800" dirty="0">
                <a:solidFill>
                  <a:schemeClr val="bg1"/>
                </a:solidFill>
                <a:latin typeface="Roboto" panose="02000000000000000000" pitchFamily="2" charset="0"/>
                <a:ea typeface="Roboto" panose="02000000000000000000" pitchFamily="2" charset="0"/>
              </a:rPr>
              <a:t> cho tốc độ phản hồi tuyệt vời khi user nhập liệu bằng cách sử dụng phương pháp mới để render trang web.</a:t>
            </a:r>
            <a:endParaRPr lang="en-US" sz="1800" dirty="0"/>
          </a:p>
        </p:txBody>
      </p:sp>
      <p:pic>
        <p:nvPicPr>
          <p:cNvPr id="12" name="Picture 11" descr="Icon&#10;&#10;Description automatically generated">
            <a:extLst>
              <a:ext uri="{FF2B5EF4-FFF2-40B4-BE49-F238E27FC236}">
                <a16:creationId xmlns:a16="http://schemas.microsoft.com/office/drawing/2014/main" id="{209E4906-6612-16EE-7837-54F5A1A65D33}"/>
              </a:ext>
            </a:extLst>
          </p:cNvPr>
          <p:cNvPicPr>
            <a:picLocks noChangeAspect="1"/>
          </p:cNvPicPr>
          <p:nvPr/>
        </p:nvPicPr>
        <p:blipFill>
          <a:blip r:embed="rId2"/>
          <a:stretch>
            <a:fillRect/>
          </a:stretch>
        </p:blipFill>
        <p:spPr>
          <a:xfrm>
            <a:off x="7808565" y="245578"/>
            <a:ext cx="2377393" cy="2067298"/>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2437657"/>
          </a:xfrm>
        </p:spPr>
        <p:txBody>
          <a:bodyPr/>
          <a:lstStyle/>
          <a:p>
            <a:pPr>
              <a:lnSpc>
                <a:spcPct val="150000"/>
              </a:lnSpc>
            </a:pPr>
            <a:r>
              <a:rPr lang="en-US" dirty="0">
                <a:solidFill>
                  <a:schemeClr val="bg1"/>
                </a:solidFill>
                <a:latin typeface="Roboto" panose="02000000000000000000" pitchFamily="2" charset="0"/>
                <a:ea typeface="Roboto" panose="02000000000000000000" pitchFamily="2" charset="0"/>
              </a:rPr>
              <a:t>React </a:t>
            </a:r>
            <a:r>
              <a:rPr lang="en-US" dirty="0" err="1">
                <a:solidFill>
                  <a:schemeClr val="bg1"/>
                </a:solidFill>
                <a:latin typeface="Roboto" panose="02000000000000000000" pitchFamily="2" charset="0"/>
                <a:ea typeface="Roboto" panose="02000000000000000000" pitchFamily="2" charset="0"/>
              </a:rPr>
              <a:t>là</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thư</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Javascript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phổ</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biến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nhất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để</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xây</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dựng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giao</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diện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người</a:t>
            </a:r>
            <a:r>
              <a:rPr lang="en-US" dirty="0">
                <a:solidFill>
                  <a:schemeClr val="bg1"/>
                </a:solidFill>
                <a:latin typeface="Roboto" panose="02000000000000000000" pitchFamily="2" charset="0"/>
                <a:ea typeface="Roboto" panose="02000000000000000000" pitchFamily="2" charset="0"/>
              </a:rPr>
              <a:t> dung (UI), </a:t>
            </a:r>
            <a:r>
              <a:rPr lang="en-US" dirty="0" err="1">
                <a:solidFill>
                  <a:schemeClr val="bg1"/>
                </a:solidFill>
                <a:latin typeface="Roboto" panose="02000000000000000000" pitchFamily="2" charset="0"/>
                <a:ea typeface="Roboto" panose="02000000000000000000" pitchFamily="2" charset="0"/>
              </a:rPr>
              <a:t>được</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triển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bởi</a:t>
            </a:r>
            <a:r>
              <a:rPr lang="en-US" dirty="0">
                <a:solidFill>
                  <a:schemeClr val="bg1"/>
                </a:solidFill>
                <a:latin typeface="Roboto" panose="02000000000000000000" pitchFamily="2" charset="0"/>
                <a:ea typeface="Roboto" panose="02000000000000000000" pitchFamily="2" charset="0"/>
              </a:rPr>
              <a:t> Facebook, </a:t>
            </a:r>
            <a:r>
              <a:rPr lang="vi-VN" dirty="0">
                <a:solidFill>
                  <a:schemeClr val="bg1"/>
                </a:solidFill>
                <a:latin typeface="Roboto" panose="02000000000000000000" pitchFamily="2" charset="0"/>
                <a:ea typeface="Roboto" panose="02000000000000000000" pitchFamily="2" charset="0"/>
              </a:rPr>
              <a:t>được ra mắt vào năm 2013</a:t>
            </a:r>
            <a:endParaRPr lang="en-US" dirty="0">
              <a:solidFill>
                <a:schemeClr val="bg1"/>
              </a:solidFill>
              <a:latin typeface="Roboto" panose="02000000000000000000" pitchFamily="2" charset="0"/>
              <a:ea typeface="Roboto" panose="02000000000000000000" pitchFamily="2" charset="0"/>
            </a:endParaRPr>
          </a:p>
          <a:p>
            <a:pPr>
              <a:lnSpc>
                <a:spcPct val="150000"/>
              </a:lnSpc>
            </a:pPr>
            <a:r>
              <a:rPr lang="en-US" dirty="0">
                <a:solidFill>
                  <a:schemeClr val="bg1"/>
                </a:solidFill>
                <a:latin typeface="Roboto" panose="02000000000000000000" pitchFamily="2" charset="0"/>
                <a:ea typeface="Roboto" panose="02000000000000000000" pitchFamily="2" charset="0"/>
              </a:rPr>
              <a:t>React</a:t>
            </a:r>
            <a:r>
              <a:rPr lang="vi-VN" dirty="0">
                <a:solidFill>
                  <a:schemeClr val="bg1"/>
                </a:solidFill>
                <a:latin typeface="Roboto" panose="02000000000000000000" pitchFamily="2" charset="0"/>
                <a:ea typeface="Roboto" panose="02000000000000000000" pitchFamily="2" charset="0"/>
              </a:rPr>
              <a:t> cho tốc độ phản hồi tuyệt vời khi user nhập liệu bằng cách sử dụng phương pháp mới để render trang web.</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3" name="Picture 2" descr="Icon&#10;&#10;Description automatically generated">
            <a:extLst>
              <a:ext uri="{FF2B5EF4-FFF2-40B4-BE49-F238E27FC236}">
                <a16:creationId xmlns:a16="http://schemas.microsoft.com/office/drawing/2014/main" id="{E2EE4F05-0C4A-0534-3089-26CB551B3675}"/>
              </a:ext>
            </a:extLst>
          </p:cNvPr>
          <p:cNvPicPr>
            <a:picLocks noChangeAspect="1"/>
          </p:cNvPicPr>
          <p:nvPr/>
        </p:nvPicPr>
        <p:blipFill>
          <a:blip r:embed="rId2"/>
          <a:stretch>
            <a:fillRect/>
          </a:stretch>
        </p:blipFill>
        <p:spPr>
          <a:xfrm>
            <a:off x="9576980" y="116182"/>
            <a:ext cx="2377393" cy="2067298"/>
          </a:xfrm>
          <a:prstGeom prst="rect">
            <a:avLst/>
          </a:prstGeom>
        </p:spPr>
      </p:pic>
      <p:sp>
        <p:nvSpPr>
          <p:cNvPr id="6" name="Title 3">
            <a:extLst>
              <a:ext uri="{FF2B5EF4-FFF2-40B4-BE49-F238E27FC236}">
                <a16:creationId xmlns:a16="http://schemas.microsoft.com/office/drawing/2014/main" id="{6E2F8ADD-80EE-E2E6-F683-AC9DCB978FA9}"/>
              </a:ext>
            </a:extLst>
          </p:cNvPr>
          <p:cNvSpPr>
            <a:spLocks noGrp="1"/>
          </p:cNvSpPr>
          <p:nvPr>
            <p:ph type="title"/>
          </p:nvPr>
        </p:nvSpPr>
        <p:spPr>
          <a:xfrm>
            <a:off x="616957" y="602055"/>
            <a:ext cx="4602024" cy="786798"/>
          </a:xfrm>
        </p:spPr>
        <p:txBody>
          <a:bodyPr vert="horz" lIns="91440" tIns="45720" rIns="91440" bIns="45720" rtlCol="0" anchor="b">
            <a:normAutofit fontScale="90000"/>
          </a:bodyPr>
          <a:lstStyle/>
          <a:p>
            <a:r>
              <a:rPr lang="en-US" sz="5400" dirty="0">
                <a:latin typeface="Roboto" panose="02000000000000000000" pitchFamily="2" charset="0"/>
                <a:ea typeface="Roboto" panose="02000000000000000000" pitchFamily="2" charset="0"/>
              </a:rPr>
              <a:t>Components</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62</TotalTime>
  <Words>450</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Trade Gothic LT Pro</vt:lpstr>
      <vt:lpstr>Trebuchet MS</vt:lpstr>
      <vt:lpstr>Office Theme</vt:lpstr>
      <vt:lpstr>React JS</vt:lpstr>
      <vt:lpstr>Tổng quan</vt:lpstr>
      <vt:lpstr>React là gì?</vt:lpstr>
      <vt:lpstr>Components</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Tran Dat</dc:creator>
  <cp:lastModifiedBy>Tran Dat</cp:lastModifiedBy>
  <cp:revision>9</cp:revision>
  <dcterms:created xsi:type="dcterms:W3CDTF">2022-10-03T14:59:55Z</dcterms:created>
  <dcterms:modified xsi:type="dcterms:W3CDTF">2022-10-03T16:07:11Z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