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2" r:id="rId3"/>
    <p:sldId id="266" r:id="rId4"/>
    <p:sldId id="257" r:id="rId5"/>
    <p:sldId id="258" r:id="rId6"/>
    <p:sldId id="260" r:id="rId7"/>
    <p:sldId id="259" r:id="rId8"/>
    <p:sldId id="261" r:id="rId9"/>
    <p:sldId id="264" r:id="rId10"/>
    <p:sldId id="268" r:id="rId11"/>
    <p:sldId id="267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0C2F-4712-4BDF-B08B-2C7022B17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566EE-157B-4551-B80D-BF233FC0A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7B5F8-F8C5-4B53-8D1C-DEC6D4A0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4713-AEB4-4902-8B19-59879CD93C5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7E9E9-907B-4BD3-9E65-95CF3EE1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DE9EB-FBE5-4454-8D2E-B35B0AFF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270A-4E1E-49E2-B17B-1780F17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2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A964-0794-4061-B524-72F0907F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DFA74-87B8-4171-87E0-461AD71FF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4A5B6-73E6-45B1-9D09-0000925D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4713-AEB4-4902-8B19-59879CD93C5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9155D-2755-4CA5-8F34-F3CC69F1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905BA-1D43-42E6-83A4-B0A811ED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270A-4E1E-49E2-B17B-1780F17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2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46757-F0CC-40AD-93CA-9A23CEA36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0B1CD-1C7E-4BDD-80FB-D9682DE6C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C06DF-E72A-4EF4-B29D-5A7B5B9E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4713-AEB4-4902-8B19-59879CD93C5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5A8C2-2F98-40E2-8081-C2D98A38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7CF41-02F2-4456-B68F-77177076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270A-4E1E-49E2-B17B-1780F17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153A-4E49-4BE4-8A41-587F971E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8FD41-3703-41CB-A7BC-8A8C40A6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74B2A-80CB-4904-B522-A5B3C010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4713-AEB4-4902-8B19-59879CD93C5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7D21A-14B3-4EB6-B982-2F9B4D7B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D5162-81AB-4B33-825F-263CD1DF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270A-4E1E-49E2-B17B-1780F17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3157-6379-4B1C-8A0D-3B221994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17635-09C8-4B9D-B487-667BB05FB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87504-B4C6-401B-B5C9-6919232C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4713-AEB4-4902-8B19-59879CD93C5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8CC22-2238-4273-91F7-00C5894A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FAC16-6293-42F8-8B59-13D9D6AB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270A-4E1E-49E2-B17B-1780F17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1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4DAB-2AEF-4116-8728-D74B66D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E44A5-9026-4BA8-BA53-29F9029CF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ECC7F-934D-4321-A210-BAB3BCD09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9D51B-E467-46F6-8BF7-66858C1C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4713-AEB4-4902-8B19-59879CD93C5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DEF42-7D7F-4777-AB0F-3C88C0B6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736D0-57D0-4789-AD70-139124D6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270A-4E1E-49E2-B17B-1780F17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3B8C-4D2C-4B3E-98B2-E3371B28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5F46D-6F01-4574-A52C-1933DC4B2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FFEFF-D636-4103-8456-A2595509D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9CB3C-E1E3-4EDA-BB74-17079780C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3BA6D-00B5-4366-A39B-E0AB6FC3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9749A-F5A2-4C35-B6E3-C4E1AE92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4713-AEB4-4902-8B19-59879CD93C5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78984-ADFB-4499-B432-046BA261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89FFB-A01C-48A1-AFF3-0EF9C1A1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270A-4E1E-49E2-B17B-1780F17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3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334C-6F73-4B39-BD4A-932BEF15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BF20D-643B-4A2F-8FCE-EAE0D50D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4713-AEB4-4902-8B19-59879CD93C5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1295D-F72F-4D93-8574-DA16F40D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6BF3B-F80B-4278-A5BE-A97D6CA9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270A-4E1E-49E2-B17B-1780F17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0C29C-1CEF-4A1D-A20B-098E8BD6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4713-AEB4-4902-8B19-59879CD93C5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5C0DB-57C3-4AB3-86EC-110372A9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3185D-0EB0-4F5B-88A7-E55FB565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270A-4E1E-49E2-B17B-1780F17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9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1978-2D8A-40A6-8E19-7A4DE703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D04C6-A2FA-4BA4-8FD0-BFEFD4332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FA734-94B4-4F7F-B058-07F8B3813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D2B98-E81F-4BCE-860B-5A3FE58C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4713-AEB4-4902-8B19-59879CD93C5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C1DB6-854F-43EF-8988-803EA8FE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EA549-3BEE-46F7-BBFD-EA00EDD7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270A-4E1E-49E2-B17B-1780F17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3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EF94-5CBC-4144-B080-54FB23BE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75BB6-897E-4AA8-BB87-276634237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A6D7F-E07F-4EC0-94ED-FC56F18F0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FCA83-D5BF-48B1-AA27-E2087FD8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4713-AEB4-4902-8B19-59879CD93C5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04141-8D78-457C-8E59-BE0A92EE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99513-FF0C-4AA1-8D1E-9F4541F6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270A-4E1E-49E2-B17B-1780F17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4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29E88-B6AF-45BA-9664-32AF07E2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02D30-F190-4303-A4BE-31AC5E52A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3BC63-0987-4D71-9884-8BBF0C737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54713-AEB4-4902-8B19-59879CD93C5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1098F-CC9E-4036-A415-6D75B247A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DAB7-38BB-4658-85FA-4B9C1C2D5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270A-4E1E-49E2-B17B-1780F175E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5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F60D-80C0-4E56-97AF-2E57A3A45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3504F-1E39-4C1D-B3DB-6AA6F900F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0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DFB1-D036-4E79-AEC5-62C9557B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52E64-8091-4108-8B8E-47112CA2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 approaches to constrain Riverine ratios</a:t>
            </a:r>
          </a:p>
          <a:p>
            <a:pPr lvl="1"/>
            <a:r>
              <a:rPr lang="en-US" dirty="0"/>
              <a:t>granite – basalt mixing</a:t>
            </a:r>
          </a:p>
          <a:p>
            <a:pPr lvl="1"/>
            <a:r>
              <a:rPr lang="en-US" dirty="0"/>
              <a:t>metamorphic rocks</a:t>
            </a:r>
          </a:p>
          <a:p>
            <a:pPr lvl="2"/>
            <a:r>
              <a:rPr lang="en-US" dirty="0"/>
              <a:t>more radiogenic </a:t>
            </a:r>
            <a:r>
              <a:rPr lang="en-US" dirty="0">
                <a:sym typeface="Wingdings" panose="05000000000000000000" pitchFamily="2" charset="2"/>
              </a:rPr>
              <a:t> Sr incorporation during metamorphism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river water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less radiogenic than expected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Riverine flux?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Laurentian source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Conwell et al model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A3CC29-7FD6-4C50-B1E9-27A841C2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Riverine flux ??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DD2AE-CCFA-4A25-A1AC-568EECA99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4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FB6E-6FD0-411F-8394-4F9A3A74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CBB6-2090-4E3A-8439-8934A0396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7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D8CE-C892-4DA2-A346-77821F07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459BF-5032-46EA-A905-EE552E955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BC489-2E01-41EF-BE63-A27372D3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0" y="0"/>
            <a:ext cx="1189101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56EEC2-DE6C-423B-92E1-89439D8952D7}"/>
              </a:ext>
            </a:extLst>
          </p:cNvPr>
          <p:cNvSpPr/>
          <p:nvPr/>
        </p:nvSpPr>
        <p:spPr>
          <a:xfrm>
            <a:off x="2841523" y="681037"/>
            <a:ext cx="427703" cy="5811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3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A707-0FAD-42A0-BECD-C37BD231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127586"/>
            <a:ext cx="5346290" cy="1325563"/>
          </a:xfrm>
        </p:spPr>
        <p:txBody>
          <a:bodyPr/>
          <a:lstStyle/>
          <a:p>
            <a:r>
              <a:rPr lang="en-US" b="1" dirty="0"/>
              <a:t>Constraining Fr and Rr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A3AC8-82E9-48FB-903D-C28043E2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632" y="2263494"/>
            <a:ext cx="6664735" cy="3770132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78D857E-DFE1-45DC-BDAD-D4EAB5369562}"/>
              </a:ext>
            </a:extLst>
          </p:cNvPr>
          <p:cNvSpPr/>
          <p:nvPr/>
        </p:nvSpPr>
        <p:spPr>
          <a:xfrm>
            <a:off x="6184490" y="2861187"/>
            <a:ext cx="3057833" cy="1681316"/>
          </a:xfrm>
          <a:custGeom>
            <a:avLst/>
            <a:gdLst>
              <a:gd name="connsiteX0" fmla="*/ 0 w 3057833"/>
              <a:gd name="connsiteY0" fmla="*/ 1681316 h 1681316"/>
              <a:gd name="connsiteX1" fmla="*/ 1130710 w 3057833"/>
              <a:gd name="connsiteY1" fmla="*/ 801329 h 1681316"/>
              <a:gd name="connsiteX2" fmla="*/ 2227007 w 3057833"/>
              <a:gd name="connsiteY2" fmla="*/ 447368 h 1681316"/>
              <a:gd name="connsiteX3" fmla="*/ 3057833 w 3057833"/>
              <a:gd name="connsiteY3" fmla="*/ 0 h 168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7833" h="1681316">
                <a:moveTo>
                  <a:pt x="0" y="1681316"/>
                </a:moveTo>
                <a:cubicBezTo>
                  <a:pt x="379771" y="1344151"/>
                  <a:pt x="759542" y="1006987"/>
                  <a:pt x="1130710" y="801329"/>
                </a:cubicBezTo>
                <a:cubicBezTo>
                  <a:pt x="1501878" y="595671"/>
                  <a:pt x="1905820" y="580923"/>
                  <a:pt x="2227007" y="447368"/>
                </a:cubicBezTo>
                <a:cubicBezTo>
                  <a:pt x="2548194" y="313813"/>
                  <a:pt x="2803013" y="156906"/>
                  <a:pt x="3057833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AB295-DAA6-4696-B410-D61A0478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780" y="546753"/>
            <a:ext cx="5153025" cy="20955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A3014-21BB-4001-A9CE-D240CB9B99FD}"/>
              </a:ext>
            </a:extLst>
          </p:cNvPr>
          <p:cNvSpPr/>
          <p:nvPr/>
        </p:nvSpPr>
        <p:spPr>
          <a:xfrm>
            <a:off x="1897626" y="4729316"/>
            <a:ext cx="2846439" cy="892336"/>
          </a:xfrm>
          <a:custGeom>
            <a:avLst/>
            <a:gdLst>
              <a:gd name="connsiteX0" fmla="*/ 2846439 w 2846439"/>
              <a:gd name="connsiteY0" fmla="*/ 0 h 892336"/>
              <a:gd name="connsiteX1" fmla="*/ 2197509 w 2846439"/>
              <a:gd name="connsiteY1" fmla="*/ 766916 h 892336"/>
              <a:gd name="connsiteX2" fmla="*/ 983226 w 2846439"/>
              <a:gd name="connsiteY2" fmla="*/ 835742 h 892336"/>
              <a:gd name="connsiteX3" fmla="*/ 0 w 2846439"/>
              <a:gd name="connsiteY3" fmla="*/ 201561 h 89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9" h="892336">
                <a:moveTo>
                  <a:pt x="2846439" y="0"/>
                </a:moveTo>
                <a:cubicBezTo>
                  <a:pt x="2677241" y="313813"/>
                  <a:pt x="2508044" y="627626"/>
                  <a:pt x="2197509" y="766916"/>
                </a:cubicBezTo>
                <a:cubicBezTo>
                  <a:pt x="1886974" y="906206"/>
                  <a:pt x="1349478" y="929968"/>
                  <a:pt x="983226" y="835742"/>
                </a:cubicBezTo>
                <a:cubicBezTo>
                  <a:pt x="616974" y="741516"/>
                  <a:pt x="308487" y="471538"/>
                  <a:pt x="0" y="20156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BAD2C-F62D-4BF6-9BBD-8D79BD1F941B}"/>
              </a:ext>
            </a:extLst>
          </p:cNvPr>
          <p:cNvSpPr txBox="1"/>
          <p:nvPr/>
        </p:nvSpPr>
        <p:spPr>
          <a:xfrm>
            <a:off x="1445343" y="4404851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11064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B88A77-A4F0-421B-B02D-97608DA2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Riverine Ratio ??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30DB2-4FE5-49BC-8805-9007EAA10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Sr Isotopic Ratios of Archean and Grenvillian Rocks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3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64B767-46DD-46AE-B5D3-3C3A3A5E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5" y="145179"/>
            <a:ext cx="11601372" cy="63195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F98023-C3CE-447D-AA6A-00EA7E77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497" y="109486"/>
            <a:ext cx="10515600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Approach #1</a:t>
            </a:r>
          </a:p>
        </p:txBody>
      </p:sp>
    </p:spTree>
    <p:extLst>
      <p:ext uri="{BB962C8B-B14F-4D97-AF65-F5344CB8AC3E}">
        <p14:creationId xmlns:p14="http://schemas.microsoft.com/office/powerpoint/2010/main" val="182667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9119-B5B5-4B34-BD72-559328D6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Approach #2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224766-CB6B-4AE6-B29E-08C88D23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929" y="262398"/>
            <a:ext cx="6381227" cy="14282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C6214-FE84-4F78-B042-341069AFA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07" y="1993184"/>
            <a:ext cx="5400675" cy="4248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3C57FF-3DBA-4796-8E52-C26129998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270" y="2197663"/>
            <a:ext cx="5292907" cy="39376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C02E38E-4A29-49BD-824C-F6AB6025C7D2}"/>
              </a:ext>
            </a:extLst>
          </p:cNvPr>
          <p:cNvSpPr/>
          <p:nvPr/>
        </p:nvSpPr>
        <p:spPr>
          <a:xfrm>
            <a:off x="9291484" y="6361431"/>
            <a:ext cx="2511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(Krogh and Hurley, 1968)</a:t>
            </a:r>
          </a:p>
        </p:txBody>
      </p:sp>
    </p:spTree>
    <p:extLst>
      <p:ext uri="{BB962C8B-B14F-4D97-AF65-F5344CB8AC3E}">
        <p14:creationId xmlns:p14="http://schemas.microsoft.com/office/powerpoint/2010/main" val="97470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C1A6F0-AE3E-4B2A-AB2C-222951A1A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32971"/>
            <a:ext cx="9623016" cy="32076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A9119-B5B5-4B34-BD72-559328D6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Approach #2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7B1A7-9A3A-4EF9-BEFB-D0633166A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553" y="28351"/>
            <a:ext cx="4678926" cy="2605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B84D4A-70D6-4902-8859-2EA377E70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016" y="3770057"/>
            <a:ext cx="1533525" cy="133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8AC3D2-A75A-4F43-97F7-13DB18238BD1}"/>
              </a:ext>
            </a:extLst>
          </p:cNvPr>
          <p:cNvSpPr/>
          <p:nvPr/>
        </p:nvSpPr>
        <p:spPr>
          <a:xfrm>
            <a:off x="9291484" y="6361431"/>
            <a:ext cx="2511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(Krogh and Hurley, 1968)</a:t>
            </a:r>
          </a:p>
        </p:txBody>
      </p:sp>
    </p:spTree>
    <p:extLst>
      <p:ext uri="{BB962C8B-B14F-4D97-AF65-F5344CB8AC3E}">
        <p14:creationId xmlns:p14="http://schemas.microsoft.com/office/powerpoint/2010/main" val="394580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9BCF5F-0DDF-492E-B330-0C78C15B0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3980"/>
            <a:ext cx="9645531" cy="3215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A05C37-57BF-474A-B6C3-4F7C77A5E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531" y="3779582"/>
            <a:ext cx="1552575" cy="1323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A716A3-8961-481C-A5EA-F481FFFFF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620" y="51156"/>
            <a:ext cx="4545814" cy="25825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A9119-B5B5-4B34-BD72-559328D6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Approach #2 cont’d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AC3D2-A75A-4F43-97F7-13DB18238BD1}"/>
              </a:ext>
            </a:extLst>
          </p:cNvPr>
          <p:cNvSpPr/>
          <p:nvPr/>
        </p:nvSpPr>
        <p:spPr>
          <a:xfrm>
            <a:off x="9291484" y="6361431"/>
            <a:ext cx="2511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(Krogh and Hurley, 1968)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109139-C1D2-493E-A81E-3BA0C36E2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737" y="3212445"/>
            <a:ext cx="2192901" cy="5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6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57AB5A-989A-42D0-BD48-6D7414BBE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247" y="227371"/>
            <a:ext cx="699135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3DE4C-A3E0-4AB2-8EB6-1C0BE82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318DF-64C8-4673-BA81-48AA60C78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93" y="2483536"/>
            <a:ext cx="3028181" cy="2477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1326F2-51E6-4140-BACF-7E462F216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749" y="2078844"/>
            <a:ext cx="7892296" cy="45517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5F2387-832A-4E07-9C18-899D8EF253B5}"/>
              </a:ext>
            </a:extLst>
          </p:cNvPr>
          <p:cNvSpPr/>
          <p:nvPr/>
        </p:nvSpPr>
        <p:spPr>
          <a:xfrm>
            <a:off x="781203" y="5294360"/>
            <a:ext cx="2467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Millot</a:t>
            </a:r>
            <a:r>
              <a:rPr lang="en-US" dirty="0"/>
              <a:t> et al., </a:t>
            </a:r>
            <a:r>
              <a:rPr lang="en-US" i="1" dirty="0"/>
              <a:t>EPSL</a:t>
            </a:r>
            <a:r>
              <a:rPr lang="en-US" dirty="0"/>
              <a:t>,2002)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164765-1F0B-4F24-AC8B-85EC1367A70F}"/>
              </a:ext>
            </a:extLst>
          </p:cNvPr>
          <p:cNvSpPr txBox="1"/>
          <p:nvPr/>
        </p:nvSpPr>
        <p:spPr>
          <a:xfrm>
            <a:off x="1278193" y="1321356"/>
            <a:ext cx="16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River Chemistry</a:t>
            </a:r>
          </a:p>
        </p:txBody>
      </p:sp>
    </p:spTree>
    <p:extLst>
      <p:ext uri="{BB962C8B-B14F-4D97-AF65-F5344CB8AC3E}">
        <p14:creationId xmlns:p14="http://schemas.microsoft.com/office/powerpoint/2010/main" val="301056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034C-5DA8-4DDF-B4A1-BBC55A00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8C111B-7B25-4132-9E74-53C1085E3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833562"/>
            <a:ext cx="9172575" cy="3190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B78FCF-94E1-4486-8123-C24BCF00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144" y="5167311"/>
            <a:ext cx="1562100" cy="1371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1070C9-98FE-4ED6-A55B-F344C8C01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762" y="5269629"/>
            <a:ext cx="1466850" cy="13430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C84769-C0E4-4C9F-B49F-9CE739DB1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4351" y="5162548"/>
            <a:ext cx="1504950" cy="138112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4B4CAF-77BD-46B0-82DA-1D7E2C2FE1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230" y="5186361"/>
            <a:ext cx="1533525" cy="135255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772C58-31DB-4B11-8525-6BF51D637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692" y="2387192"/>
            <a:ext cx="2192901" cy="5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8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106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Constraining Fr and Rr</vt:lpstr>
      <vt:lpstr>Riverine Ratio ??</vt:lpstr>
      <vt:lpstr>Approach #1</vt:lpstr>
      <vt:lpstr>Approach #2</vt:lpstr>
      <vt:lpstr>Approach #2</vt:lpstr>
      <vt:lpstr>Approach #2 cont’d</vt:lpstr>
      <vt:lpstr>Approach #3</vt:lpstr>
      <vt:lpstr>Approach #3</vt:lpstr>
      <vt:lpstr>Summary</vt:lpstr>
      <vt:lpstr>Riverine flux ??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 Isotopic Ratios of Archean and Grenvillian Rocks</dc:title>
  <dc:creator>Datu Adiatma</dc:creator>
  <cp:lastModifiedBy>Datu Adiatma</cp:lastModifiedBy>
  <cp:revision>16</cp:revision>
  <dcterms:created xsi:type="dcterms:W3CDTF">2020-12-11T05:26:27Z</dcterms:created>
  <dcterms:modified xsi:type="dcterms:W3CDTF">2020-12-11T19:08:59Z</dcterms:modified>
</cp:coreProperties>
</file>