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2"/>
  </p:notesMasterIdLst>
  <p:sldIdLst>
    <p:sldId id="256" r:id="rId2"/>
    <p:sldId id="323" r:id="rId3"/>
    <p:sldId id="324" r:id="rId4"/>
    <p:sldId id="261" r:id="rId5"/>
    <p:sldId id="257" r:id="rId6"/>
    <p:sldId id="327" r:id="rId7"/>
    <p:sldId id="330" r:id="rId8"/>
    <p:sldId id="331" r:id="rId9"/>
    <p:sldId id="332" r:id="rId10"/>
    <p:sldId id="333" r:id="rId11"/>
    <p:sldId id="334" r:id="rId12"/>
    <p:sldId id="335" r:id="rId13"/>
    <p:sldId id="336" r:id="rId14"/>
    <p:sldId id="328" r:id="rId15"/>
    <p:sldId id="339" r:id="rId16"/>
    <p:sldId id="341" r:id="rId17"/>
    <p:sldId id="337" r:id="rId18"/>
    <p:sldId id="338" r:id="rId19"/>
    <p:sldId id="329" r:id="rId20"/>
    <p:sldId id="340" r:id="rId21"/>
  </p:sldIdLst>
  <p:sldSz cx="9144000" cy="5143500" type="screen16x9"/>
  <p:notesSz cx="6858000" cy="9144000"/>
  <p:embeddedFontLst>
    <p:embeddedFont>
      <p:font typeface="Aldrich" panose="020B0604020202020204" charset="0"/>
      <p:regular r:id="rId23"/>
    </p:embeddedFont>
    <p:embeddedFont>
      <p:font typeface="Century Gothic" panose="020B0502020202020204" pitchFamily="34" charset="0"/>
      <p:regular r:id="rId24"/>
      <p:bold r:id="rId25"/>
      <p:italic r:id="rId26"/>
      <p:boldItalic r:id="rId27"/>
    </p:embeddedFont>
    <p:embeddedFont>
      <p:font typeface="Commissioner" panose="020B0604020202020204" charset="0"/>
      <p:regular r:id="rId28"/>
      <p:bold r:id="rId29"/>
    </p:embeddedFont>
    <p:embeddedFont>
      <p:font typeface="Didact Gothic" panose="00000500000000000000" pitchFamily="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C523D2-8047-4508-BB91-16B33C9A2C96}">
  <a:tblStyle styleId="{72C523D2-8047-4508-BB91-16B33C9A2C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194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562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67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322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47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a71291a826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a71291a826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401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a71291a826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a71291a826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178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a71291a826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a71291a826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027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a71291a826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a71291a826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81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8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a71291a826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a71291a826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87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0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00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21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55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786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59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593150" y="849350"/>
            <a:ext cx="59577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 name="Google Shape;110;p3"/>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5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11" name="Google Shape;111;p3"/>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3"/>
          <p:cNvSpPr txBox="1">
            <a:spLocks noGrp="1"/>
          </p:cNvSpPr>
          <p:nvPr>
            <p:ph type="title" idx="2" hasCustomPrompt="1"/>
          </p:nvPr>
        </p:nvSpPr>
        <p:spPr>
          <a:xfrm>
            <a:off x="2492100" y="1483386"/>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7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722375" y="1104850"/>
            <a:ext cx="7699200" cy="3498900"/>
          </a:xfrm>
          <a:prstGeom prst="rect">
            <a:avLst/>
          </a:prstGeom>
        </p:spPr>
        <p:txBody>
          <a:bodyPr spcFirstLastPara="1" wrap="square" lIns="91425" tIns="91425" rIns="91425" bIns="91425" anchor="t" anchorCtr="0">
            <a:noAutofit/>
          </a:bodyPr>
          <a:lstStyle>
            <a:lvl1pPr marL="457200" lvl="0" indent="-368300">
              <a:lnSpc>
                <a:spcPct val="100000"/>
              </a:lnSpc>
              <a:spcBef>
                <a:spcPts val="0"/>
              </a:spcBef>
              <a:spcAft>
                <a:spcPts val="0"/>
              </a:spcAft>
              <a:buSzPts val="22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5" name="Google Shape;115;p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6" name="Google Shape;116;p4"/>
          <p:cNvGrpSpPr/>
          <p:nvPr/>
        </p:nvGrpSpPr>
        <p:grpSpPr>
          <a:xfrm>
            <a:off x="8264864" y="2136847"/>
            <a:ext cx="1179753" cy="2854241"/>
            <a:chOff x="7907551" y="-114309"/>
            <a:chExt cx="1908059" cy="4616272"/>
          </a:xfrm>
        </p:grpSpPr>
        <p:sp>
          <p:nvSpPr>
            <p:cNvPr id="117" name="Google Shape;117;p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4"/>
          <p:cNvSpPr/>
          <p:nvPr/>
        </p:nvSpPr>
        <p:spPr>
          <a:xfrm>
            <a:off x="806725"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4"/>
          <p:cNvCxnSpPr/>
          <p:nvPr/>
        </p:nvCxnSpPr>
        <p:spPr>
          <a:xfrm rot="10800000">
            <a:off x="7381950" y="4895850"/>
            <a:ext cx="1133400" cy="0"/>
          </a:xfrm>
          <a:prstGeom prst="straightConnector1">
            <a:avLst/>
          </a:prstGeom>
          <a:noFill/>
          <a:ln w="28575" cap="flat" cmpd="sng">
            <a:solidFill>
              <a:schemeClr val="accent5"/>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26"/>
        <p:cNvGrpSpPr/>
        <p:nvPr/>
      </p:nvGrpSpPr>
      <p:grpSpPr>
        <a:xfrm>
          <a:off x="0" y="0"/>
          <a:ext cx="0" cy="0"/>
          <a:chOff x="0" y="0"/>
          <a:chExt cx="0" cy="0"/>
        </a:xfrm>
      </p:grpSpPr>
      <p:grpSp>
        <p:nvGrpSpPr>
          <p:cNvPr id="327" name="Google Shape;327;p17"/>
          <p:cNvGrpSpPr/>
          <p:nvPr/>
        </p:nvGrpSpPr>
        <p:grpSpPr>
          <a:xfrm>
            <a:off x="-9513" y="2"/>
            <a:ext cx="9177947" cy="5143510"/>
            <a:chOff x="-9513" y="2"/>
            <a:chExt cx="9177947" cy="5143510"/>
          </a:xfrm>
        </p:grpSpPr>
        <p:sp>
          <p:nvSpPr>
            <p:cNvPr id="328" name="Google Shape;328;p17"/>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7"/>
          <p:cNvGrpSpPr/>
          <p:nvPr/>
        </p:nvGrpSpPr>
        <p:grpSpPr>
          <a:xfrm>
            <a:off x="4281415" y="75177"/>
            <a:ext cx="581170" cy="125403"/>
            <a:chOff x="4685288" y="186288"/>
            <a:chExt cx="419375" cy="90485"/>
          </a:xfrm>
        </p:grpSpPr>
        <p:sp>
          <p:nvSpPr>
            <p:cNvPr id="334" name="Google Shape;334;p1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17"/>
            <p:cNvGrpSpPr/>
            <p:nvPr/>
          </p:nvGrpSpPr>
          <p:grpSpPr>
            <a:xfrm>
              <a:off x="4685288" y="186300"/>
              <a:ext cx="419375" cy="90473"/>
              <a:chOff x="4390000" y="182175"/>
              <a:chExt cx="419375" cy="90473"/>
            </a:xfrm>
          </p:grpSpPr>
          <p:sp>
            <p:nvSpPr>
              <p:cNvPr id="336" name="Google Shape;336;p1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8" name="Google Shape;338;p17"/>
          <p:cNvSpPr txBox="1">
            <a:spLocks noGrp="1"/>
          </p:cNvSpPr>
          <p:nvPr>
            <p:ph type="subTitle" idx="1"/>
          </p:nvPr>
        </p:nvSpPr>
        <p:spPr>
          <a:xfrm>
            <a:off x="2117765" y="3228984"/>
            <a:ext cx="1398600" cy="40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r" rtl="0">
              <a:lnSpc>
                <a:spcPct val="100000"/>
              </a:lnSpc>
              <a:spcBef>
                <a:spcPts val="0"/>
              </a:spcBef>
              <a:spcAft>
                <a:spcPts val="0"/>
              </a:spcAft>
              <a:buNone/>
              <a:defRPr b="1">
                <a:solidFill>
                  <a:schemeClr val="accent5"/>
                </a:solidFill>
                <a:latin typeface="Aldrich"/>
                <a:ea typeface="Aldrich"/>
                <a:cs typeface="Aldrich"/>
                <a:sym typeface="Aldrich"/>
              </a:defRPr>
            </a:lvl2pPr>
            <a:lvl3pPr lvl="2" algn="r" rtl="0">
              <a:lnSpc>
                <a:spcPct val="100000"/>
              </a:lnSpc>
              <a:spcBef>
                <a:spcPts val="0"/>
              </a:spcBef>
              <a:spcAft>
                <a:spcPts val="0"/>
              </a:spcAft>
              <a:buNone/>
              <a:defRPr b="1">
                <a:solidFill>
                  <a:schemeClr val="accent5"/>
                </a:solidFill>
                <a:latin typeface="Aldrich"/>
                <a:ea typeface="Aldrich"/>
                <a:cs typeface="Aldrich"/>
                <a:sym typeface="Aldrich"/>
              </a:defRPr>
            </a:lvl3pPr>
            <a:lvl4pPr lvl="3" algn="r" rtl="0">
              <a:lnSpc>
                <a:spcPct val="100000"/>
              </a:lnSpc>
              <a:spcBef>
                <a:spcPts val="0"/>
              </a:spcBef>
              <a:spcAft>
                <a:spcPts val="0"/>
              </a:spcAft>
              <a:buNone/>
              <a:defRPr b="1">
                <a:solidFill>
                  <a:schemeClr val="accent5"/>
                </a:solidFill>
                <a:latin typeface="Aldrich"/>
                <a:ea typeface="Aldrich"/>
                <a:cs typeface="Aldrich"/>
                <a:sym typeface="Aldrich"/>
              </a:defRPr>
            </a:lvl4pPr>
            <a:lvl5pPr lvl="4" algn="r" rtl="0">
              <a:lnSpc>
                <a:spcPct val="100000"/>
              </a:lnSpc>
              <a:spcBef>
                <a:spcPts val="0"/>
              </a:spcBef>
              <a:spcAft>
                <a:spcPts val="0"/>
              </a:spcAft>
              <a:buNone/>
              <a:defRPr b="1">
                <a:solidFill>
                  <a:schemeClr val="accent5"/>
                </a:solidFill>
                <a:latin typeface="Aldrich"/>
                <a:ea typeface="Aldrich"/>
                <a:cs typeface="Aldrich"/>
                <a:sym typeface="Aldrich"/>
              </a:defRPr>
            </a:lvl5pPr>
            <a:lvl6pPr lvl="5" algn="r" rtl="0">
              <a:lnSpc>
                <a:spcPct val="100000"/>
              </a:lnSpc>
              <a:spcBef>
                <a:spcPts val="0"/>
              </a:spcBef>
              <a:spcAft>
                <a:spcPts val="0"/>
              </a:spcAft>
              <a:buNone/>
              <a:defRPr b="1">
                <a:solidFill>
                  <a:schemeClr val="accent5"/>
                </a:solidFill>
                <a:latin typeface="Aldrich"/>
                <a:ea typeface="Aldrich"/>
                <a:cs typeface="Aldrich"/>
                <a:sym typeface="Aldrich"/>
              </a:defRPr>
            </a:lvl6pPr>
            <a:lvl7pPr lvl="6" algn="r" rtl="0">
              <a:lnSpc>
                <a:spcPct val="100000"/>
              </a:lnSpc>
              <a:spcBef>
                <a:spcPts val="0"/>
              </a:spcBef>
              <a:spcAft>
                <a:spcPts val="0"/>
              </a:spcAft>
              <a:buNone/>
              <a:defRPr b="1">
                <a:solidFill>
                  <a:schemeClr val="accent5"/>
                </a:solidFill>
                <a:latin typeface="Aldrich"/>
                <a:ea typeface="Aldrich"/>
                <a:cs typeface="Aldrich"/>
                <a:sym typeface="Aldrich"/>
              </a:defRPr>
            </a:lvl7pPr>
            <a:lvl8pPr lvl="7" algn="r" rtl="0">
              <a:lnSpc>
                <a:spcPct val="100000"/>
              </a:lnSpc>
              <a:spcBef>
                <a:spcPts val="0"/>
              </a:spcBef>
              <a:spcAft>
                <a:spcPts val="0"/>
              </a:spcAft>
              <a:buNone/>
              <a:defRPr b="1">
                <a:solidFill>
                  <a:schemeClr val="accent5"/>
                </a:solidFill>
                <a:latin typeface="Aldrich"/>
                <a:ea typeface="Aldrich"/>
                <a:cs typeface="Aldrich"/>
                <a:sym typeface="Aldrich"/>
              </a:defRPr>
            </a:lvl8pPr>
            <a:lvl9pPr lvl="8" algn="r"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39" name="Google Shape;339;p17"/>
          <p:cNvSpPr txBox="1">
            <a:spLocks noGrp="1"/>
          </p:cNvSpPr>
          <p:nvPr>
            <p:ph type="subTitle" idx="2"/>
          </p:nvPr>
        </p:nvSpPr>
        <p:spPr>
          <a:xfrm>
            <a:off x="5627635" y="3228984"/>
            <a:ext cx="1398600" cy="40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40" name="Google Shape;340;p17"/>
          <p:cNvSpPr txBox="1">
            <a:spLocks noGrp="1"/>
          </p:cNvSpPr>
          <p:nvPr>
            <p:ph type="subTitle" idx="3"/>
          </p:nvPr>
        </p:nvSpPr>
        <p:spPr>
          <a:xfrm>
            <a:off x="1297865" y="3645247"/>
            <a:ext cx="2218500" cy="45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1" name="Google Shape;341;p17"/>
          <p:cNvSpPr txBox="1">
            <a:spLocks noGrp="1"/>
          </p:cNvSpPr>
          <p:nvPr>
            <p:ph type="subTitle" idx="4"/>
          </p:nvPr>
        </p:nvSpPr>
        <p:spPr>
          <a:xfrm>
            <a:off x="5627635" y="3645247"/>
            <a:ext cx="2218500" cy="45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2" name="Google Shape;342;p17"/>
          <p:cNvSpPr txBox="1">
            <a:spLocks noGrp="1"/>
          </p:cNvSpPr>
          <p:nvPr>
            <p:ph type="subTitle" idx="5"/>
          </p:nvPr>
        </p:nvSpPr>
        <p:spPr>
          <a:xfrm>
            <a:off x="2117765" y="1709641"/>
            <a:ext cx="1398600" cy="40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r" rtl="0">
              <a:lnSpc>
                <a:spcPct val="100000"/>
              </a:lnSpc>
              <a:spcBef>
                <a:spcPts val="0"/>
              </a:spcBef>
              <a:spcAft>
                <a:spcPts val="0"/>
              </a:spcAft>
              <a:buNone/>
              <a:defRPr b="1">
                <a:solidFill>
                  <a:schemeClr val="accent5"/>
                </a:solidFill>
                <a:latin typeface="Aldrich"/>
                <a:ea typeface="Aldrich"/>
                <a:cs typeface="Aldrich"/>
                <a:sym typeface="Aldrich"/>
              </a:defRPr>
            </a:lvl2pPr>
            <a:lvl3pPr lvl="2" algn="r" rtl="0">
              <a:lnSpc>
                <a:spcPct val="100000"/>
              </a:lnSpc>
              <a:spcBef>
                <a:spcPts val="0"/>
              </a:spcBef>
              <a:spcAft>
                <a:spcPts val="0"/>
              </a:spcAft>
              <a:buNone/>
              <a:defRPr b="1">
                <a:solidFill>
                  <a:schemeClr val="accent5"/>
                </a:solidFill>
                <a:latin typeface="Aldrich"/>
                <a:ea typeface="Aldrich"/>
                <a:cs typeface="Aldrich"/>
                <a:sym typeface="Aldrich"/>
              </a:defRPr>
            </a:lvl3pPr>
            <a:lvl4pPr lvl="3" algn="r" rtl="0">
              <a:lnSpc>
                <a:spcPct val="100000"/>
              </a:lnSpc>
              <a:spcBef>
                <a:spcPts val="0"/>
              </a:spcBef>
              <a:spcAft>
                <a:spcPts val="0"/>
              </a:spcAft>
              <a:buNone/>
              <a:defRPr b="1">
                <a:solidFill>
                  <a:schemeClr val="accent5"/>
                </a:solidFill>
                <a:latin typeface="Aldrich"/>
                <a:ea typeface="Aldrich"/>
                <a:cs typeface="Aldrich"/>
                <a:sym typeface="Aldrich"/>
              </a:defRPr>
            </a:lvl4pPr>
            <a:lvl5pPr lvl="4" algn="r" rtl="0">
              <a:lnSpc>
                <a:spcPct val="100000"/>
              </a:lnSpc>
              <a:spcBef>
                <a:spcPts val="0"/>
              </a:spcBef>
              <a:spcAft>
                <a:spcPts val="0"/>
              </a:spcAft>
              <a:buNone/>
              <a:defRPr b="1">
                <a:solidFill>
                  <a:schemeClr val="accent5"/>
                </a:solidFill>
                <a:latin typeface="Aldrich"/>
                <a:ea typeface="Aldrich"/>
                <a:cs typeface="Aldrich"/>
                <a:sym typeface="Aldrich"/>
              </a:defRPr>
            </a:lvl5pPr>
            <a:lvl6pPr lvl="5" algn="r" rtl="0">
              <a:lnSpc>
                <a:spcPct val="100000"/>
              </a:lnSpc>
              <a:spcBef>
                <a:spcPts val="0"/>
              </a:spcBef>
              <a:spcAft>
                <a:spcPts val="0"/>
              </a:spcAft>
              <a:buNone/>
              <a:defRPr b="1">
                <a:solidFill>
                  <a:schemeClr val="accent5"/>
                </a:solidFill>
                <a:latin typeface="Aldrich"/>
                <a:ea typeface="Aldrich"/>
                <a:cs typeface="Aldrich"/>
                <a:sym typeface="Aldrich"/>
              </a:defRPr>
            </a:lvl6pPr>
            <a:lvl7pPr lvl="6" algn="r" rtl="0">
              <a:lnSpc>
                <a:spcPct val="100000"/>
              </a:lnSpc>
              <a:spcBef>
                <a:spcPts val="0"/>
              </a:spcBef>
              <a:spcAft>
                <a:spcPts val="0"/>
              </a:spcAft>
              <a:buNone/>
              <a:defRPr b="1">
                <a:solidFill>
                  <a:schemeClr val="accent5"/>
                </a:solidFill>
                <a:latin typeface="Aldrich"/>
                <a:ea typeface="Aldrich"/>
                <a:cs typeface="Aldrich"/>
                <a:sym typeface="Aldrich"/>
              </a:defRPr>
            </a:lvl7pPr>
            <a:lvl8pPr lvl="7" algn="r" rtl="0">
              <a:lnSpc>
                <a:spcPct val="100000"/>
              </a:lnSpc>
              <a:spcBef>
                <a:spcPts val="0"/>
              </a:spcBef>
              <a:spcAft>
                <a:spcPts val="0"/>
              </a:spcAft>
              <a:buNone/>
              <a:defRPr b="1">
                <a:solidFill>
                  <a:schemeClr val="accent5"/>
                </a:solidFill>
                <a:latin typeface="Aldrich"/>
                <a:ea typeface="Aldrich"/>
                <a:cs typeface="Aldrich"/>
                <a:sym typeface="Aldrich"/>
              </a:defRPr>
            </a:lvl8pPr>
            <a:lvl9pPr lvl="8" algn="r"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43" name="Google Shape;343;p17"/>
          <p:cNvSpPr txBox="1">
            <a:spLocks noGrp="1"/>
          </p:cNvSpPr>
          <p:nvPr>
            <p:ph type="subTitle" idx="6"/>
          </p:nvPr>
        </p:nvSpPr>
        <p:spPr>
          <a:xfrm>
            <a:off x="5627635" y="1709641"/>
            <a:ext cx="1398600" cy="40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a:endParaRPr/>
          </a:p>
        </p:txBody>
      </p:sp>
      <p:sp>
        <p:nvSpPr>
          <p:cNvPr id="344" name="Google Shape;344;p17"/>
          <p:cNvSpPr txBox="1">
            <a:spLocks noGrp="1"/>
          </p:cNvSpPr>
          <p:nvPr>
            <p:ph type="subTitle" idx="7"/>
          </p:nvPr>
        </p:nvSpPr>
        <p:spPr>
          <a:xfrm>
            <a:off x="1297865" y="2125989"/>
            <a:ext cx="2218500" cy="45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5" name="Google Shape;345;p17"/>
          <p:cNvSpPr txBox="1">
            <a:spLocks noGrp="1"/>
          </p:cNvSpPr>
          <p:nvPr>
            <p:ph type="subTitle" idx="8"/>
          </p:nvPr>
        </p:nvSpPr>
        <p:spPr>
          <a:xfrm>
            <a:off x="5627635" y="2125989"/>
            <a:ext cx="2218500" cy="45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a:endParaRPr/>
          </a:p>
        </p:txBody>
      </p:sp>
      <p:sp>
        <p:nvSpPr>
          <p:cNvPr id="346" name="Google Shape;346;p17"/>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47" name="Google Shape;347;p17"/>
          <p:cNvGrpSpPr/>
          <p:nvPr/>
        </p:nvGrpSpPr>
        <p:grpSpPr>
          <a:xfrm rot="10308110">
            <a:off x="7728626" y="741469"/>
            <a:ext cx="1385958" cy="2705306"/>
            <a:chOff x="409722" y="228600"/>
            <a:chExt cx="1385931" cy="2705253"/>
          </a:xfrm>
        </p:grpSpPr>
        <p:grpSp>
          <p:nvGrpSpPr>
            <p:cNvPr id="348" name="Google Shape;348;p17"/>
            <p:cNvGrpSpPr/>
            <p:nvPr/>
          </p:nvGrpSpPr>
          <p:grpSpPr>
            <a:xfrm rot="-617154" flipH="1">
              <a:off x="575967" y="402323"/>
              <a:ext cx="1053440" cy="2450002"/>
              <a:chOff x="3817855" y="1437512"/>
              <a:chExt cx="541146" cy="1128254"/>
            </a:xfrm>
          </p:grpSpPr>
          <p:sp>
            <p:nvSpPr>
              <p:cNvPr id="349" name="Google Shape;349;p17"/>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7"/>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7"/>
          <p:cNvGrpSpPr/>
          <p:nvPr/>
        </p:nvGrpSpPr>
        <p:grpSpPr>
          <a:xfrm rot="-2972274">
            <a:off x="538275" y="2810662"/>
            <a:ext cx="1386048" cy="2705483"/>
            <a:chOff x="409722" y="228600"/>
            <a:chExt cx="1385931" cy="2705253"/>
          </a:xfrm>
        </p:grpSpPr>
        <p:grpSp>
          <p:nvGrpSpPr>
            <p:cNvPr id="353" name="Google Shape;353;p17"/>
            <p:cNvGrpSpPr/>
            <p:nvPr/>
          </p:nvGrpSpPr>
          <p:grpSpPr>
            <a:xfrm rot="-617154" flipH="1">
              <a:off x="575967" y="402323"/>
              <a:ext cx="1053440" cy="2450002"/>
              <a:chOff x="3817855" y="1437512"/>
              <a:chExt cx="541146" cy="1128254"/>
            </a:xfrm>
          </p:grpSpPr>
          <p:sp>
            <p:nvSpPr>
              <p:cNvPr id="354" name="Google Shape;354;p17"/>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7"/>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9" r:id="rId4"/>
    <p:sldLayoutId id="2147483663" r:id="rId5"/>
    <p:sldLayoutId id="2147483668"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96"/>
        <p:cNvGrpSpPr/>
        <p:nvPr/>
      </p:nvGrpSpPr>
      <p:grpSpPr>
        <a:xfrm>
          <a:off x="0" y="0"/>
          <a:ext cx="0" cy="0"/>
          <a:chOff x="0" y="0"/>
          <a:chExt cx="0" cy="0"/>
        </a:xfrm>
      </p:grpSpPr>
      <p:sp>
        <p:nvSpPr>
          <p:cNvPr id="497" name="Google Shape;497;p27"/>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accent5"/>
                </a:solidFill>
                <a:latin typeface="Century Gothic"/>
                <a:ea typeface="Century Gothic"/>
                <a:cs typeface="Century Gothic"/>
                <a:sym typeface="Century Gothic"/>
              </a:rPr>
              <a:t>Nhóm 2</a:t>
            </a:r>
          </a:p>
          <a:p>
            <a:pPr marL="0" lvl="0" indent="0" algn="ctr" rtl="0">
              <a:spcBef>
                <a:spcPts val="0"/>
              </a:spcBef>
              <a:spcAft>
                <a:spcPts val="0"/>
              </a:spcAft>
              <a:buNone/>
            </a:pPr>
            <a:r>
              <a:rPr lang="en" sz="2000" b="1" dirty="0">
                <a:latin typeface="Century Gothic"/>
                <a:ea typeface="Century Gothic"/>
                <a:cs typeface="Century Gothic"/>
                <a:sym typeface="Century Gothic"/>
              </a:rPr>
              <a:t>GVHD: Nguyễn Tấn Hoàng Phước</a:t>
            </a:r>
            <a:r>
              <a:rPr lang="en" sz="2000" b="1" dirty="0">
                <a:solidFill>
                  <a:schemeClr val="accent5"/>
                </a:solidFill>
                <a:latin typeface="Century Gothic"/>
                <a:ea typeface="Century Gothic"/>
                <a:cs typeface="Century Gothic"/>
                <a:sym typeface="Century Gothic"/>
              </a:rPr>
              <a:t> </a:t>
            </a:r>
            <a:endParaRPr sz="2000" b="1" dirty="0">
              <a:solidFill>
                <a:schemeClr val="accent5"/>
              </a:solidFill>
              <a:latin typeface="Century Gothic"/>
              <a:ea typeface="Century Gothic"/>
              <a:cs typeface="Century Gothic"/>
              <a:sym typeface="Century Gothic"/>
            </a:endParaRPr>
          </a:p>
        </p:txBody>
      </p:sp>
      <p:sp>
        <p:nvSpPr>
          <p:cNvPr id="498" name="Google Shape;498;p27"/>
          <p:cNvSpPr txBox="1">
            <a:spLocks noGrp="1"/>
          </p:cNvSpPr>
          <p:nvPr>
            <p:ph type="ctrTitle"/>
          </p:nvPr>
        </p:nvSpPr>
        <p:spPr>
          <a:xfrm>
            <a:off x="1896300" y="1379374"/>
            <a:ext cx="5351400" cy="15725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b="1" dirty="0"/>
              <a:t>SOFTWARE DEFINED RADIO FLIGHT </a:t>
            </a:r>
            <a:br>
              <a:rPr lang="en" sz="3200" b="1" dirty="0"/>
            </a:br>
            <a:r>
              <a:rPr lang="en" sz="3200" b="1" dirty="0"/>
              <a:t>TRACKING SYSTEM</a:t>
            </a:r>
            <a:endParaRPr sz="3200" b="1" dirty="0"/>
          </a:p>
        </p:txBody>
      </p:sp>
      <p:grpSp>
        <p:nvGrpSpPr>
          <p:cNvPr id="499" name="Google Shape;499;p27"/>
          <p:cNvGrpSpPr/>
          <p:nvPr/>
        </p:nvGrpSpPr>
        <p:grpSpPr>
          <a:xfrm flipH="1">
            <a:off x="1783208" y="704857"/>
            <a:ext cx="864824" cy="693028"/>
            <a:chOff x="10049025" y="922900"/>
            <a:chExt cx="537625" cy="430800"/>
          </a:xfrm>
        </p:grpSpPr>
        <p:sp>
          <p:nvSpPr>
            <p:cNvPr id="500" name="Google Shape;500;p27"/>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7"/>
          <p:cNvGrpSpPr/>
          <p:nvPr/>
        </p:nvGrpSpPr>
        <p:grpSpPr>
          <a:xfrm rot="1628208">
            <a:off x="6677278" y="3040846"/>
            <a:ext cx="587736" cy="781797"/>
            <a:chOff x="3600400" y="2783875"/>
            <a:chExt cx="402275" cy="535100"/>
          </a:xfrm>
        </p:grpSpPr>
        <p:sp>
          <p:nvSpPr>
            <p:cNvPr id="533" name="Google Shape;533;p27"/>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a:noFill/>
          <a:ln>
            <a:noFill/>
          </a:ln>
        </p:spPr>
        <p:txBody>
          <a:bodyPr spcFirstLastPara="1" wrap="square" lIns="0" tIns="0" rIns="0" bIns="0" anchor="b" anchorCtr="0">
            <a:noAutofit/>
          </a:bodyPr>
          <a:lstStyle/>
          <a:p>
            <a:pPr algn="ctr">
              <a:buSzPts val="8000"/>
            </a:pPr>
            <a:r>
              <a:rPr lang="en" sz="3200" dirty="0">
                <a:latin typeface="Commissioner"/>
              </a:rPr>
              <a:t>SDR – Ứng dụng</a:t>
            </a:r>
            <a:endParaRPr sz="3200" dirty="0">
              <a:latin typeface="Commissioner"/>
            </a:endParaRPr>
          </a:p>
        </p:txBody>
      </p:sp>
      <p:sp>
        <p:nvSpPr>
          <p:cNvPr id="26" name="Google Shape;544;p28">
            <a:extLst>
              <a:ext uri="{FF2B5EF4-FFF2-40B4-BE49-F238E27FC236}">
                <a16:creationId xmlns:a16="http://schemas.microsoft.com/office/drawing/2014/main" id="{648812E2-C796-38E7-25FA-E8AB456522A0}"/>
              </a:ext>
            </a:extLst>
          </p:cNvPr>
          <p:cNvSpPr txBox="1">
            <a:spLocks/>
          </p:cNvSpPr>
          <p:nvPr/>
        </p:nvSpPr>
        <p:spPr>
          <a:xfrm>
            <a:off x="722375" y="1103450"/>
            <a:ext cx="7699200" cy="349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5"/>
              </a:buClr>
              <a:buSzPts val="2200"/>
              <a:buFont typeface="Didact Gothic"/>
              <a:buNone/>
              <a:defRPr sz="2000">
                <a:solidFill>
                  <a:schemeClr val="accent5"/>
                </a:solidFill>
                <a:latin typeface="SVM Viet Sach"/>
                <a:ea typeface="Century Gothic"/>
                <a:cs typeface="Century Gothic"/>
                <a:sym typeface="Didact Gothic"/>
              </a:defRPr>
            </a:lvl1pPr>
            <a:lvl2pPr marL="914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pPr marL="342900" marR="0" indent="-342900">
              <a:buFont typeface="Arial" panose="020B0604020202020204" pitchFamily="34" charset="0"/>
              <a:buChar char="•"/>
            </a:pPr>
            <a:r>
              <a:rPr lang="en-US" sz="2500" dirty="0">
                <a:effectLst/>
                <a:latin typeface="UVM Viet Sach"/>
                <a:ea typeface="Calibri" panose="020F0502020204030204" pitchFamily="34" charset="0"/>
                <a:cs typeface="Times New Roman" panose="02020603050405020304" pitchFamily="18" charset="0"/>
              </a:rPr>
              <a:t>Theo </a:t>
            </a:r>
            <a:r>
              <a:rPr lang="en-US" sz="2500" dirty="0" err="1">
                <a:effectLst/>
                <a:latin typeface="UVM Viet Sach"/>
                <a:ea typeface="Calibri" panose="020F0502020204030204" pitchFamily="34" charset="0"/>
                <a:cs typeface="Times New Roman" panose="02020603050405020304" pitchFamily="18" charset="0"/>
              </a:rPr>
              <a:t>dõi</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vị</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trí</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máy</a:t>
            </a:r>
            <a:r>
              <a:rPr lang="en-US" sz="2500" dirty="0">
                <a:effectLst/>
                <a:latin typeface="UVM Viet Sach"/>
                <a:ea typeface="Calibri" panose="020F0502020204030204" pitchFamily="34" charset="0"/>
                <a:cs typeface="Times New Roman" panose="02020603050405020304" pitchFamily="18" charset="0"/>
              </a:rPr>
              <a:t> bay </a:t>
            </a:r>
          </a:p>
          <a:p>
            <a:pPr marL="342900" marR="0" indent="-342900">
              <a:buFont typeface="Arial" panose="020B0604020202020204" pitchFamily="34" charset="0"/>
              <a:buChar char="•"/>
            </a:pPr>
            <a:endParaRPr lang="en-US" sz="2500" dirty="0">
              <a:latin typeface="UVM Viet Sach"/>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500" dirty="0" err="1">
                <a:effectLst/>
                <a:latin typeface="UVM Viet Sach"/>
                <a:ea typeface="Calibri" panose="020F0502020204030204" pitchFamily="34" charset="0"/>
                <a:cs typeface="Times New Roman" panose="02020603050405020304" pitchFamily="18" charset="0"/>
              </a:rPr>
              <a:t>Xem</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truyền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hình</a:t>
            </a:r>
            <a:r>
              <a:rPr lang="en-US" sz="2500" dirty="0">
                <a:effectLst/>
                <a:latin typeface="UVM Viet Sach"/>
                <a:ea typeface="Calibri" panose="020F0502020204030204" pitchFamily="34" charset="0"/>
                <a:cs typeface="Times New Roman" panose="02020603050405020304" pitchFamily="18" charset="0"/>
              </a:rPr>
              <a:t> analog</a:t>
            </a:r>
          </a:p>
          <a:p>
            <a:pPr marL="342900" marR="0" indent="-342900">
              <a:buFont typeface="Arial" panose="020B0604020202020204" pitchFamily="34" charset="0"/>
              <a:buChar char="•"/>
            </a:pPr>
            <a:endParaRPr lang="en-US" sz="2500" dirty="0">
              <a:latin typeface="UVM Viet Sach"/>
              <a:ea typeface="Calibri" panose="020F0502020204030204" pitchFamily="34" charset="0"/>
              <a:cs typeface="Times New Roman" panose="02020603050405020304" pitchFamily="18" charset="0"/>
            </a:endParaRPr>
          </a:p>
          <a:p>
            <a:pPr marL="342900" marR="0" indent="-342900">
              <a:buFont typeface="Arial" panose="020B0604020202020204" pitchFamily="34" charset="0"/>
              <a:buChar char="•"/>
            </a:pPr>
            <a:r>
              <a:rPr lang="en-US" sz="2500" dirty="0">
                <a:effectLst/>
                <a:latin typeface="UVM Viet Sach"/>
                <a:ea typeface="Calibri" panose="020F0502020204030204" pitchFamily="34" charset="0"/>
                <a:cs typeface="Times New Roman" panose="02020603050405020304" pitchFamily="18" charset="0"/>
              </a:rPr>
              <a:t>Thu </a:t>
            </a:r>
            <a:r>
              <a:rPr lang="en-US" sz="2500" dirty="0" err="1">
                <a:effectLst/>
                <a:latin typeface="UVM Viet Sach"/>
                <a:ea typeface="Calibri" panose="020F0502020204030204" pitchFamily="34" charset="0"/>
                <a:cs typeface="Times New Roman" panose="02020603050405020304" pitchFamily="18" charset="0"/>
              </a:rPr>
              <a:t>nhận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thông</a:t>
            </a:r>
            <a:r>
              <a:rPr lang="en-US" sz="2500" dirty="0">
                <a:effectLst/>
                <a:latin typeface="UVM Viet Sach"/>
                <a:ea typeface="Calibri" panose="020F0502020204030204" pitchFamily="34" charset="0"/>
                <a:cs typeface="Times New Roman" panose="02020603050405020304" pitchFamily="18" charset="0"/>
              </a:rPr>
              <a:t> tin </a:t>
            </a:r>
            <a:r>
              <a:rPr lang="en-US" sz="2500" dirty="0" err="1">
                <a:effectLst/>
                <a:latin typeface="UVM Viet Sach"/>
                <a:ea typeface="Calibri" panose="020F0502020204030204" pitchFamily="34" charset="0"/>
                <a:cs typeface="Times New Roman" panose="02020603050405020304" pitchFamily="18" charset="0"/>
              </a:rPr>
              <a:t>thời</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tiết</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từ</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vệ</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tinh</a:t>
            </a:r>
            <a:endParaRPr lang="en-US" sz="2500" dirty="0">
              <a:effectLst/>
              <a:latin typeface="UVM Viet Sach"/>
              <a:ea typeface="Calibri" panose="020F0502020204030204" pitchFamily="34" charset="0"/>
              <a:cs typeface="Times New Roman" panose="02020603050405020304" pitchFamily="18" charset="0"/>
            </a:endParaRPr>
          </a:p>
          <a:p>
            <a:pPr marL="342900" marR="0" indent="-342900">
              <a:buFont typeface="Arial" panose="020B0604020202020204" pitchFamily="34" charset="0"/>
              <a:buChar char="•"/>
            </a:pPr>
            <a:endParaRPr lang="en-US" sz="2500" dirty="0">
              <a:latin typeface="UVM Viet Sach"/>
              <a:ea typeface="Calibri" panose="020F0502020204030204" pitchFamily="34" charset="0"/>
              <a:cs typeface="Times New Roman" panose="02020603050405020304" pitchFamily="18" charset="0"/>
            </a:endParaRPr>
          </a:p>
          <a:p>
            <a:pPr marL="342900" marR="0" indent="-342900">
              <a:buFont typeface="Arial" panose="020B0604020202020204" pitchFamily="34" charset="0"/>
              <a:buChar char="•"/>
            </a:pPr>
            <a:r>
              <a:rPr lang="en-US" sz="2500" dirty="0" err="1">
                <a:effectLst/>
                <a:latin typeface="UVM Viet Sach"/>
                <a:ea typeface="Calibri" panose="020F0502020204030204" pitchFamily="34" charset="0"/>
                <a:cs typeface="Times New Roman" panose="02020603050405020304" pitchFamily="18" charset="0"/>
              </a:rPr>
              <a:t>Tấn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công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các</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thiết</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bị</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sử</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dụng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sóng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vô</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tuyến</a:t>
            </a:r>
            <a:endParaRPr lang="en-US" sz="2500" dirty="0">
              <a:effectLst/>
              <a:latin typeface="UVM Viet Sach"/>
              <a:ea typeface="Calibri" panose="020F0502020204030204" pitchFamily="34" charset="0"/>
              <a:cs typeface="Times New Roman" panose="02020603050405020304" pitchFamily="18" charset="0"/>
            </a:endParaRPr>
          </a:p>
          <a:p>
            <a:pPr marL="342900" marR="0" indent="-342900">
              <a:buFont typeface="Arial" panose="020B0604020202020204" pitchFamily="34" charset="0"/>
              <a:buChar char="•"/>
            </a:pPr>
            <a:endParaRPr lang="en-US" sz="2500" dirty="0">
              <a:latin typeface="UVM Viet Sach"/>
              <a:ea typeface="Calibri" panose="020F0502020204030204" pitchFamily="34" charset="0"/>
              <a:cs typeface="Times New Roman" panose="02020603050405020304" pitchFamily="18" charset="0"/>
            </a:endParaRPr>
          </a:p>
          <a:p>
            <a:pPr marR="0"/>
            <a:r>
              <a:rPr lang="en-US" sz="2500" dirty="0" err="1">
                <a:effectLst/>
                <a:latin typeface="UVM Viet Sach"/>
                <a:ea typeface="Calibri" panose="020F0502020204030204" pitchFamily="34" charset="0"/>
                <a:cs typeface="Times New Roman" panose="02020603050405020304" pitchFamily="18" charset="0"/>
              </a:rPr>
              <a:t>Và</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còn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rất</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nhiều</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ứng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dụng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khác</a:t>
            </a:r>
            <a:r>
              <a:rPr lang="en-US" sz="2500" dirty="0">
                <a:effectLst/>
                <a:latin typeface="UVM Viet Sach"/>
                <a:ea typeface="Calibri" panose="020F0502020204030204" pitchFamily="34" charset="0"/>
                <a:cs typeface="Times New Roman" panose="02020603050405020304" pitchFamily="18" charset="0"/>
              </a:rPr>
              <a:t>…</a:t>
            </a:r>
          </a:p>
          <a:p>
            <a:pPr marL="342900" marR="0" indent="-342900">
              <a:buFont typeface="Arial" panose="020B0604020202020204" pitchFamily="34" charset="0"/>
              <a:buChar char="•"/>
            </a:pPr>
            <a:endParaRPr lang="en-US" sz="1800" dirty="0">
              <a:latin typeface="UVM Viet Sach"/>
              <a:ea typeface="Calibri" panose="020F0502020204030204" pitchFamily="34" charset="0"/>
              <a:cs typeface="Times New Roman" panose="02020603050405020304" pitchFamily="18" charset="0"/>
            </a:endParaRPr>
          </a:p>
          <a:p>
            <a:pPr marL="342900" marR="0" indent="-342900">
              <a:buFont typeface="Arial" panose="020B0604020202020204" pitchFamily="34" charset="0"/>
              <a:buChar char="•"/>
            </a:pPr>
            <a:endParaRPr lang="en-US" sz="2500" dirty="0">
              <a:effectLst/>
              <a:latin typeface="UVM Viet Sach"/>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376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a:noFill/>
          <a:ln>
            <a:noFill/>
          </a:ln>
        </p:spPr>
        <p:txBody>
          <a:bodyPr spcFirstLastPara="1" wrap="square" lIns="0" tIns="0" rIns="0" bIns="0" anchor="b" anchorCtr="0">
            <a:noAutofit/>
          </a:bodyPr>
          <a:lstStyle/>
          <a:p>
            <a:pPr algn="ctr">
              <a:buSzPts val="8000"/>
            </a:pPr>
            <a:r>
              <a:rPr lang="en" sz="3200" dirty="0">
                <a:latin typeface="Commissioner"/>
              </a:rPr>
              <a:t>USRP</a:t>
            </a:r>
            <a:endParaRPr sz="3200" dirty="0">
              <a:latin typeface="Commissioner"/>
            </a:endParaRPr>
          </a:p>
        </p:txBody>
      </p:sp>
      <p:sp>
        <p:nvSpPr>
          <p:cNvPr id="26" name="Google Shape;544;p28">
            <a:extLst>
              <a:ext uri="{FF2B5EF4-FFF2-40B4-BE49-F238E27FC236}">
                <a16:creationId xmlns:a16="http://schemas.microsoft.com/office/drawing/2014/main" id="{648812E2-C796-38E7-25FA-E8AB456522A0}"/>
              </a:ext>
            </a:extLst>
          </p:cNvPr>
          <p:cNvSpPr txBox="1">
            <a:spLocks/>
          </p:cNvSpPr>
          <p:nvPr/>
        </p:nvSpPr>
        <p:spPr>
          <a:xfrm>
            <a:off x="722375" y="1103450"/>
            <a:ext cx="7699200" cy="349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5"/>
              </a:buClr>
              <a:buSzPts val="2200"/>
              <a:buFont typeface="Didact Gothic"/>
              <a:buNone/>
              <a:defRPr sz="2000">
                <a:solidFill>
                  <a:schemeClr val="accent5"/>
                </a:solidFill>
                <a:latin typeface="SVM Viet Sach"/>
                <a:ea typeface="Century Gothic"/>
                <a:cs typeface="Century Gothic"/>
                <a:sym typeface="Didact Gothic"/>
              </a:defRPr>
            </a:lvl1pPr>
            <a:lvl2pPr marL="914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pPr marR="0"/>
            <a:r>
              <a:rPr lang="vi-VN" sz="2500" dirty="0">
                <a:effectLst/>
                <a:latin typeface="UVM Viet Sach"/>
                <a:ea typeface="Calibri" panose="020F0502020204030204" pitchFamily="34" charset="0"/>
                <a:cs typeface="Times New Roman" panose="02020603050405020304" pitchFamily="18" charset="0"/>
              </a:rPr>
              <a:t>USRP là một nền tảng SDR (Software Defined Radio) mạnh của National Instruments (trước đây là Ettus Research)</a:t>
            </a:r>
            <a:r>
              <a:rPr lang="en-US" sz="2500" dirty="0">
                <a:effectLst/>
                <a:latin typeface="UVM Viet Sach"/>
                <a:ea typeface="Calibri" panose="020F0502020204030204" pitchFamily="34" charset="0"/>
                <a:cs typeface="Times New Roman" panose="02020603050405020304" pitchFamily="18" charset="0"/>
              </a:rPr>
              <a:t>.</a:t>
            </a:r>
          </a:p>
          <a:p>
            <a:pPr marR="0"/>
            <a:endParaRPr lang="en-US" sz="2500" dirty="0">
              <a:latin typeface="UVM Viet Sach"/>
              <a:ea typeface="Calibri" panose="020F0502020204030204" pitchFamily="34" charset="0"/>
              <a:cs typeface="Times New Roman" panose="02020603050405020304" pitchFamily="18" charset="0"/>
            </a:endParaRPr>
          </a:p>
          <a:p>
            <a:pPr marR="0"/>
            <a:r>
              <a:rPr lang="en-US" sz="2500" dirty="0">
                <a:effectLst/>
                <a:latin typeface="UVM Viet Sach"/>
                <a:ea typeface="Calibri" panose="020F0502020204030204" pitchFamily="34" charset="0"/>
                <a:cs typeface="Times New Roman" panose="02020603050405020304" pitchFamily="18" charset="0"/>
              </a:rPr>
              <a:t>Đ</a:t>
            </a:r>
            <a:r>
              <a:rPr lang="vi-VN" sz="2500" dirty="0">
                <a:effectLst/>
                <a:latin typeface="UVM Viet Sach"/>
                <a:ea typeface="Calibri" panose="020F0502020204030204" pitchFamily="34" charset="0"/>
                <a:cs typeface="Times New Roman" panose="02020603050405020304" pitchFamily="18" charset="0"/>
              </a:rPr>
              <a:t>ược áp dụng cho rất nhiều ứng dụng và nghiên cứu khác nhau. Một trong những ứng dụng phổ biến là theo dõi máy bay xung quanh bằng cách theo dõi tín hiệu ADS-B của chúng</a:t>
            </a:r>
            <a:r>
              <a:rPr lang="en-US" sz="2500" dirty="0">
                <a:effectLst/>
                <a:latin typeface="UVM Viet Sach"/>
                <a:ea typeface="Calibri" panose="020F0502020204030204" pitchFamily="34" charset="0"/>
                <a:cs typeface="Times New Roman" panose="02020603050405020304" pitchFamily="18" charset="0"/>
              </a:rPr>
              <a:t>.</a:t>
            </a:r>
            <a:endParaRPr lang="en-US" sz="1800" dirty="0">
              <a:latin typeface="UVM Viet Sach"/>
              <a:ea typeface="Calibri" panose="020F0502020204030204" pitchFamily="34" charset="0"/>
              <a:cs typeface="Times New Roman" panose="02020603050405020304" pitchFamily="18" charset="0"/>
            </a:endParaRPr>
          </a:p>
          <a:p>
            <a:pPr marL="342900" marR="0" indent="-342900">
              <a:buFont typeface="Arial" panose="020B0604020202020204" pitchFamily="34" charset="0"/>
              <a:buChar char="•"/>
            </a:pPr>
            <a:endParaRPr lang="en-US" sz="2500" dirty="0">
              <a:effectLst/>
              <a:latin typeface="UVM Viet Sach"/>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527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a:noFill/>
          <a:ln>
            <a:noFill/>
          </a:ln>
        </p:spPr>
        <p:txBody>
          <a:bodyPr spcFirstLastPara="1" wrap="square" lIns="0" tIns="0" rIns="0" bIns="0" anchor="b" anchorCtr="0">
            <a:noAutofit/>
          </a:bodyPr>
          <a:lstStyle/>
          <a:p>
            <a:pPr algn="ctr">
              <a:buSzPts val="8000"/>
            </a:pPr>
            <a:r>
              <a:rPr lang="en" sz="3200" dirty="0">
                <a:latin typeface="Commissioner"/>
              </a:rPr>
              <a:t>USRP B200mini</a:t>
            </a:r>
            <a:endParaRPr sz="3200" dirty="0">
              <a:latin typeface="Commissioner"/>
            </a:endParaRPr>
          </a:p>
        </p:txBody>
      </p:sp>
      <p:sp>
        <p:nvSpPr>
          <p:cNvPr id="26" name="Google Shape;544;p28">
            <a:extLst>
              <a:ext uri="{FF2B5EF4-FFF2-40B4-BE49-F238E27FC236}">
                <a16:creationId xmlns:a16="http://schemas.microsoft.com/office/drawing/2014/main" id="{648812E2-C796-38E7-25FA-E8AB456522A0}"/>
              </a:ext>
            </a:extLst>
          </p:cNvPr>
          <p:cNvSpPr txBox="1">
            <a:spLocks/>
          </p:cNvSpPr>
          <p:nvPr/>
        </p:nvSpPr>
        <p:spPr>
          <a:xfrm>
            <a:off x="722375" y="1103450"/>
            <a:ext cx="4384317" cy="349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5"/>
              </a:buClr>
              <a:buSzPts val="2200"/>
              <a:buFont typeface="Didact Gothic"/>
              <a:buNone/>
              <a:defRPr sz="2000">
                <a:solidFill>
                  <a:schemeClr val="accent5"/>
                </a:solidFill>
                <a:latin typeface="SVM Viet Sach"/>
                <a:ea typeface="Century Gothic"/>
                <a:cs typeface="Century Gothic"/>
                <a:sym typeface="Didact Gothic"/>
              </a:defRPr>
            </a:lvl1pPr>
            <a:lvl2pPr marL="914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pPr marR="0"/>
            <a:r>
              <a:rPr lang="vi-VN" sz="2500" dirty="0">
                <a:effectLst/>
                <a:latin typeface="UVM Viet Sach"/>
                <a:ea typeface="Calibri" panose="020F0502020204030204" pitchFamily="34" charset="0"/>
                <a:cs typeface="Times New Roman" panose="02020603050405020304" pitchFamily="18" charset="0"/>
              </a:rPr>
              <a:t>USRP B200mini là một trong những dòng thiết bị từ USRP, có kích thước nhỏ gọn</a:t>
            </a:r>
            <a:r>
              <a:rPr lang="en-US" sz="2500" dirty="0">
                <a:effectLst/>
                <a:latin typeface="UVM Viet Sach"/>
                <a:ea typeface="Calibri" panose="020F0502020204030204" pitchFamily="34" charset="0"/>
                <a:cs typeface="Times New Roman" panose="02020603050405020304" pitchFamily="18" charset="0"/>
              </a:rPr>
              <a:t>.</a:t>
            </a:r>
          </a:p>
          <a:p>
            <a:pPr marR="0"/>
            <a:endParaRPr lang="en-US" sz="2500" dirty="0">
              <a:effectLst/>
              <a:latin typeface="UVM Viet Sach"/>
              <a:ea typeface="Calibri" panose="020F0502020204030204" pitchFamily="34" charset="0"/>
              <a:cs typeface="Times New Roman" panose="02020603050405020304" pitchFamily="18" charset="0"/>
            </a:endParaRPr>
          </a:p>
          <a:p>
            <a:pPr marR="0"/>
            <a:r>
              <a:rPr lang="en-US" sz="2500" dirty="0">
                <a:effectLst/>
                <a:latin typeface="UVM Viet Sach"/>
                <a:ea typeface="Calibri" panose="020F0502020204030204" pitchFamily="34" charset="0"/>
                <a:cs typeface="Times New Roman" panose="02020603050405020304" pitchFamily="18" charset="0"/>
              </a:rPr>
              <a:t>USRP </a:t>
            </a:r>
            <a:r>
              <a:rPr lang="en-US" sz="2500" dirty="0" err="1">
                <a:effectLst/>
                <a:latin typeface="UVM Viet Sach"/>
                <a:ea typeface="Calibri" panose="020F0502020204030204" pitchFamily="34" charset="0"/>
                <a:cs typeface="Times New Roman" panose="02020603050405020304" pitchFamily="18" charset="0"/>
              </a:rPr>
              <a:t>này</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hoạt</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động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trên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dải</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tần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số</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rộng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từ</a:t>
            </a:r>
            <a:r>
              <a:rPr lang="en-US" sz="2500" dirty="0">
                <a:effectLst/>
                <a:latin typeface="UVM Viet Sach"/>
                <a:ea typeface="Calibri" panose="020F0502020204030204" pitchFamily="34" charset="0"/>
                <a:cs typeface="Times New Roman" panose="02020603050405020304" pitchFamily="18" charset="0"/>
              </a:rPr>
              <a:t> 70MHz </a:t>
            </a:r>
            <a:r>
              <a:rPr lang="en-US" sz="2500" dirty="0" err="1">
                <a:effectLst/>
                <a:latin typeface="UVM Viet Sach"/>
                <a:ea typeface="Calibri" panose="020F0502020204030204" pitchFamily="34" charset="0"/>
                <a:cs typeface="Times New Roman" panose="02020603050405020304" pitchFamily="18" charset="0"/>
              </a:rPr>
              <a:t>đến</a:t>
            </a:r>
            <a:r>
              <a:rPr lang="en-US" sz="2500" dirty="0">
                <a:effectLst/>
                <a:latin typeface="UVM Viet Sach"/>
                <a:ea typeface="Calibri" panose="020F0502020204030204" pitchFamily="34" charset="0"/>
                <a:cs typeface="Times New Roman" panose="02020603050405020304" pitchFamily="18" charset="0"/>
              </a:rPr>
              <a:t> 6GHz, </a:t>
            </a:r>
            <a:r>
              <a:rPr lang="en-US" sz="2500" dirty="0" err="1">
                <a:effectLst/>
                <a:latin typeface="UVM Viet Sach"/>
                <a:ea typeface="Calibri" panose="020F0502020204030204" pitchFamily="34" charset="0"/>
                <a:cs typeface="Times New Roman" panose="02020603050405020304" pitchFamily="18" charset="0"/>
              </a:rPr>
              <a:t>cung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cấp</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một</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bộ</a:t>
            </a:r>
            <a:r>
              <a:rPr lang="en-US" sz="2500" dirty="0">
                <a:effectLst/>
                <a:latin typeface="UVM Viet Sach"/>
                <a:ea typeface="Calibri" panose="020F0502020204030204" pitchFamily="34" charset="0"/>
                <a:cs typeface="Times New Roman" panose="02020603050405020304" pitchFamily="18" charset="0"/>
              </a:rPr>
              <a:t> kit Xilinx Spartan-6 XC6SLX75 FPGA </a:t>
            </a:r>
            <a:r>
              <a:rPr lang="en-US" sz="2500" dirty="0" err="1">
                <a:effectLst/>
                <a:latin typeface="UVM Viet Sach"/>
                <a:ea typeface="Calibri" panose="020F0502020204030204" pitchFamily="34" charset="0"/>
                <a:cs typeface="Times New Roman" panose="02020603050405020304" pitchFamily="18" charset="0"/>
              </a:rPr>
              <a:t>có</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khả</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năng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lập</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trình</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trên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đó</a:t>
            </a:r>
            <a:r>
              <a:rPr lang="en-US" sz="2500" dirty="0">
                <a:latin typeface="UVM Viet Sach"/>
                <a:ea typeface="Calibri" panose="020F0502020204030204" pitchFamily="34" charset="0"/>
                <a:cs typeface="Times New Roman" panose="02020603050405020304" pitchFamily="18" charset="0"/>
              </a:rPr>
              <a:t>.</a:t>
            </a:r>
            <a:endParaRPr lang="en-US" sz="2500" dirty="0">
              <a:effectLst/>
              <a:latin typeface="UVM Viet Sach"/>
              <a:ea typeface="Calibri" panose="020F0502020204030204" pitchFamily="34" charset="0"/>
              <a:cs typeface="Times New Roman" panose="02020603050405020304" pitchFamily="18" charset="0"/>
            </a:endParaRPr>
          </a:p>
        </p:txBody>
      </p:sp>
      <p:pic>
        <p:nvPicPr>
          <p:cNvPr id="2" name="Picture 1" descr="A picture containing text, electronics&#10;&#10;Description automatically generated">
            <a:extLst>
              <a:ext uri="{FF2B5EF4-FFF2-40B4-BE49-F238E27FC236}">
                <a16:creationId xmlns:a16="http://schemas.microsoft.com/office/drawing/2014/main" id="{E73D2D2B-ECDE-E22D-D22D-85F9371D7C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3801" y="1586586"/>
            <a:ext cx="2882438" cy="2373284"/>
          </a:xfrm>
          <a:prstGeom prst="rect">
            <a:avLst/>
          </a:prstGeom>
          <a:noFill/>
          <a:ln>
            <a:noFill/>
          </a:ln>
        </p:spPr>
      </p:pic>
    </p:spTree>
    <p:extLst>
      <p:ext uri="{BB962C8B-B14F-4D97-AF65-F5344CB8AC3E}">
        <p14:creationId xmlns:p14="http://schemas.microsoft.com/office/powerpoint/2010/main" val="1318675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468756"/>
            <a:ext cx="7699200" cy="572700"/>
          </a:xfrm>
          <a:prstGeom prst="rect">
            <a:avLst/>
          </a:prstGeom>
          <a:noFill/>
          <a:ln>
            <a:noFill/>
          </a:ln>
        </p:spPr>
        <p:txBody>
          <a:bodyPr spcFirstLastPara="1" wrap="square" lIns="0" tIns="0" rIns="0" bIns="0" anchor="b" anchorCtr="0">
            <a:noAutofit/>
          </a:bodyPr>
          <a:lstStyle/>
          <a:p>
            <a:pPr algn="ctr">
              <a:buSzPts val="8000"/>
            </a:pPr>
            <a:r>
              <a:rPr lang="en" sz="3200" dirty="0">
                <a:latin typeface="Commissioner"/>
              </a:rPr>
              <a:t>GNU Radio</a:t>
            </a:r>
            <a:endParaRPr sz="3200" dirty="0">
              <a:latin typeface="Commissioner"/>
            </a:endParaRPr>
          </a:p>
        </p:txBody>
      </p:sp>
      <p:sp>
        <p:nvSpPr>
          <p:cNvPr id="26" name="Google Shape;544;p28">
            <a:extLst>
              <a:ext uri="{FF2B5EF4-FFF2-40B4-BE49-F238E27FC236}">
                <a16:creationId xmlns:a16="http://schemas.microsoft.com/office/drawing/2014/main" id="{648812E2-C796-38E7-25FA-E8AB456522A0}"/>
              </a:ext>
            </a:extLst>
          </p:cNvPr>
          <p:cNvSpPr txBox="1">
            <a:spLocks/>
          </p:cNvSpPr>
          <p:nvPr/>
        </p:nvSpPr>
        <p:spPr>
          <a:xfrm>
            <a:off x="722375" y="1095700"/>
            <a:ext cx="7699200" cy="349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5"/>
              </a:buClr>
              <a:buSzPts val="2200"/>
              <a:buFont typeface="Didact Gothic"/>
              <a:buNone/>
              <a:defRPr sz="2000">
                <a:solidFill>
                  <a:schemeClr val="accent5"/>
                </a:solidFill>
                <a:latin typeface="SVM Viet Sach"/>
                <a:ea typeface="Century Gothic"/>
                <a:cs typeface="Century Gothic"/>
                <a:sym typeface="Didact Gothic"/>
              </a:defRPr>
            </a:lvl1pPr>
            <a:lvl2pPr marL="914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pPr marR="0"/>
            <a:r>
              <a:rPr lang="vi-VN" sz="2500" dirty="0">
                <a:effectLst/>
                <a:latin typeface="UVM Viet Sach"/>
                <a:ea typeface="Calibri" panose="020F0502020204030204" pitchFamily="34" charset="0"/>
                <a:cs typeface="Times New Roman" panose="02020603050405020304" pitchFamily="18" charset="0"/>
              </a:rPr>
              <a:t>GNU Radio là một bộ công cụ phát triển phần mềm mã nguồn mở, cung cấp khối xử lý tín hiệu radio để lập trình các phần mềm vô tuyến thông qua SDR</a:t>
            </a:r>
            <a:r>
              <a:rPr lang="en-US" sz="2500" dirty="0">
                <a:effectLst/>
                <a:latin typeface="UVM Viet Sach"/>
                <a:ea typeface="Calibri" panose="020F0502020204030204" pitchFamily="34" charset="0"/>
                <a:cs typeface="Times New Roman" panose="02020603050405020304" pitchFamily="18" charset="0"/>
              </a:rPr>
              <a:t>.</a:t>
            </a:r>
          </a:p>
          <a:p>
            <a:pPr marR="0"/>
            <a:endParaRPr lang="en-US" sz="2500" dirty="0">
              <a:latin typeface="UVM Viet Sach"/>
              <a:ea typeface="Calibri" panose="020F0502020204030204" pitchFamily="34" charset="0"/>
              <a:cs typeface="Times New Roman" panose="02020603050405020304" pitchFamily="18" charset="0"/>
            </a:endParaRPr>
          </a:p>
          <a:p>
            <a:pPr marR="0"/>
            <a:r>
              <a:rPr lang="en-US" sz="2500" dirty="0">
                <a:latin typeface="UVM Viet Sach"/>
                <a:ea typeface="Calibri" panose="020F0502020204030204" pitchFamily="34" charset="0"/>
                <a:cs typeface="Times New Roman" panose="02020603050405020304" pitchFamily="18" charset="0"/>
              </a:rPr>
              <a:t>S</a:t>
            </a:r>
            <a:r>
              <a:rPr lang="vi-VN" sz="2500" dirty="0">
                <a:effectLst/>
                <a:latin typeface="UVM Viet Sach"/>
                <a:ea typeface="Calibri" panose="020F0502020204030204" pitchFamily="34" charset="0"/>
                <a:cs typeface="Times New Roman" panose="02020603050405020304" pitchFamily="18" charset="0"/>
              </a:rPr>
              <a:t>ử dụng rộng rãi trong nghiên cứu học thuật, các giải pháp thương mại cũng như trong hệ thống vô tuyến dân sự, quân sự</a:t>
            </a:r>
            <a:endParaRPr lang="en-US" sz="2500" dirty="0">
              <a:effectLst/>
              <a:latin typeface="UVM Viet Sach"/>
              <a:ea typeface="Calibri" panose="020F0502020204030204" pitchFamily="34" charset="0"/>
              <a:cs typeface="Times New Roman" panose="02020603050405020304" pitchFamily="18" charset="0"/>
            </a:endParaRPr>
          </a:p>
        </p:txBody>
      </p:sp>
      <p:pic>
        <p:nvPicPr>
          <p:cNvPr id="2" name="Picture 1" descr="Logo, company name&#10;&#10;Description automatically generated">
            <a:extLst>
              <a:ext uri="{FF2B5EF4-FFF2-40B4-BE49-F238E27FC236}">
                <a16:creationId xmlns:a16="http://schemas.microsoft.com/office/drawing/2014/main" id="{E77F0EF4-A155-E264-5F41-07A71E1660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1787" y="3737350"/>
            <a:ext cx="3000375" cy="857250"/>
          </a:xfrm>
          <a:prstGeom prst="rect">
            <a:avLst/>
          </a:prstGeom>
          <a:noFill/>
          <a:ln>
            <a:noFill/>
          </a:ln>
        </p:spPr>
      </p:pic>
    </p:spTree>
    <p:extLst>
      <p:ext uri="{BB962C8B-B14F-4D97-AF65-F5344CB8AC3E}">
        <p14:creationId xmlns:p14="http://schemas.microsoft.com/office/powerpoint/2010/main" val="2714450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2"/>
          <p:cNvSpPr txBox="1">
            <a:spLocks noGrp="1"/>
          </p:cNvSpPr>
          <p:nvPr>
            <p:ph type="ctrTitle"/>
          </p:nvPr>
        </p:nvSpPr>
        <p:spPr>
          <a:xfrm>
            <a:off x="1768048" y="2123474"/>
            <a:ext cx="5970589" cy="1224159"/>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200" dirty="0">
                <a:latin typeface="Commissioner"/>
              </a:rPr>
              <a:t>MÔ HÌNH HOẠT ĐỘNG</a:t>
            </a:r>
            <a:endParaRPr sz="4200" dirty="0">
              <a:latin typeface="Commissioner"/>
            </a:endParaRPr>
          </a:p>
        </p:txBody>
      </p:sp>
      <p:sp>
        <p:nvSpPr>
          <p:cNvPr id="581" name="Google Shape;581;p32"/>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582" name="Google Shape;582;p32"/>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32"/>
          <p:cNvGrpSpPr/>
          <p:nvPr/>
        </p:nvGrpSpPr>
        <p:grpSpPr>
          <a:xfrm rot="10667963">
            <a:off x="7458206" y="1380526"/>
            <a:ext cx="1385983" cy="2705355"/>
            <a:chOff x="409722" y="228600"/>
            <a:chExt cx="1385931" cy="2705253"/>
          </a:xfrm>
        </p:grpSpPr>
        <p:grpSp>
          <p:nvGrpSpPr>
            <p:cNvPr id="584" name="Google Shape;584;p32"/>
            <p:cNvGrpSpPr/>
            <p:nvPr/>
          </p:nvGrpSpPr>
          <p:grpSpPr>
            <a:xfrm rot="-617154" flipH="1">
              <a:off x="575967" y="402323"/>
              <a:ext cx="1053440" cy="2450002"/>
              <a:chOff x="3817855" y="1437512"/>
              <a:chExt cx="541146" cy="1128254"/>
            </a:xfrm>
          </p:grpSpPr>
          <p:sp>
            <p:nvSpPr>
              <p:cNvPr id="585" name="Google Shape;585;p3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32"/>
          <p:cNvGrpSpPr/>
          <p:nvPr/>
        </p:nvGrpSpPr>
        <p:grpSpPr>
          <a:xfrm rot="-230834">
            <a:off x="262018" y="1063686"/>
            <a:ext cx="1386005" cy="2705399"/>
            <a:chOff x="409722" y="228600"/>
            <a:chExt cx="1385931" cy="2705253"/>
          </a:xfrm>
        </p:grpSpPr>
        <p:grpSp>
          <p:nvGrpSpPr>
            <p:cNvPr id="589" name="Google Shape;589;p32"/>
            <p:cNvGrpSpPr/>
            <p:nvPr/>
          </p:nvGrpSpPr>
          <p:grpSpPr>
            <a:xfrm rot="-617154" flipH="1">
              <a:off x="575967" y="402323"/>
              <a:ext cx="1053440" cy="2450002"/>
              <a:chOff x="3817855" y="1437512"/>
              <a:chExt cx="541146" cy="1128254"/>
            </a:xfrm>
          </p:grpSpPr>
          <p:sp>
            <p:nvSpPr>
              <p:cNvPr id="590" name="Google Shape;590;p3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3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Oval 1">
            <a:extLst>
              <a:ext uri="{FF2B5EF4-FFF2-40B4-BE49-F238E27FC236}">
                <a16:creationId xmlns:a16="http://schemas.microsoft.com/office/drawing/2014/main" id="{026AEF40-7B43-4298-8E7D-B8156C4217FB}"/>
              </a:ext>
            </a:extLst>
          </p:cNvPr>
          <p:cNvSpPr/>
          <p:nvPr/>
        </p:nvSpPr>
        <p:spPr>
          <a:xfrm>
            <a:off x="6749512" y="3301914"/>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0766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32" name="Google Shape;932;p50"/>
          <p:cNvSpPr txBox="1">
            <a:spLocks noGrp="1"/>
          </p:cNvSpPr>
          <p:nvPr>
            <p:ph type="title"/>
          </p:nvPr>
        </p:nvSpPr>
        <p:spPr>
          <a:xfrm>
            <a:off x="722375" y="530750"/>
            <a:ext cx="7699200" cy="572700"/>
          </a:xfrm>
          <a:prstGeom prst="rect">
            <a:avLst/>
          </a:prstGeom>
          <a:noFill/>
          <a:ln>
            <a:noFill/>
          </a:ln>
        </p:spPr>
        <p:txBody>
          <a:bodyPr spcFirstLastPara="1" wrap="square" lIns="0" tIns="0" rIns="0" bIns="0" anchor="b" anchorCtr="0">
            <a:noAutofit/>
          </a:bodyPr>
          <a:lstStyle/>
          <a:p>
            <a:pPr>
              <a:buSzPts val="8000"/>
            </a:pPr>
            <a:r>
              <a:rPr lang="en" sz="3200" dirty="0">
                <a:latin typeface="Commissioner"/>
              </a:rPr>
              <a:t>Mô hình ADS-B</a:t>
            </a:r>
            <a:endParaRPr sz="3200" dirty="0">
              <a:latin typeface="Commissioner"/>
            </a:endParaRPr>
          </a:p>
        </p:txBody>
      </p:sp>
      <p:sp>
        <p:nvSpPr>
          <p:cNvPr id="2" name="Google Shape;544;p28">
            <a:extLst>
              <a:ext uri="{FF2B5EF4-FFF2-40B4-BE49-F238E27FC236}">
                <a16:creationId xmlns:a16="http://schemas.microsoft.com/office/drawing/2014/main" id="{99CB3949-5DDD-E64D-287B-F7A22F1EBA66}"/>
              </a:ext>
            </a:extLst>
          </p:cNvPr>
          <p:cNvSpPr txBox="1">
            <a:spLocks/>
          </p:cNvSpPr>
          <p:nvPr/>
        </p:nvSpPr>
        <p:spPr>
          <a:xfrm>
            <a:off x="722376" y="1379349"/>
            <a:ext cx="7081022" cy="27199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5"/>
              </a:buClr>
              <a:buSzPts val="2200"/>
              <a:buFont typeface="Didact Gothic"/>
              <a:buNone/>
              <a:defRPr sz="2000">
                <a:solidFill>
                  <a:schemeClr val="accent5"/>
                </a:solidFill>
                <a:latin typeface="SVM Viet Sach"/>
                <a:ea typeface="Century Gothic"/>
                <a:cs typeface="Century Gothic"/>
                <a:sym typeface="Didact Gothic"/>
              </a:defRPr>
            </a:lvl1pPr>
            <a:lvl2pPr marL="914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pPr marR="0"/>
            <a:r>
              <a:rPr lang="vi-VN" sz="2500" dirty="0">
                <a:effectLst/>
                <a:latin typeface="UVM Viet Sach"/>
                <a:ea typeface="Calibri" panose="020F0502020204030204" pitchFamily="34" charset="0"/>
                <a:cs typeface="Times New Roman" panose="02020603050405020304" pitchFamily="18" charset="0"/>
              </a:rPr>
              <a:t>Công nghệ giám sát tự động phụ thuộc quảng bá (ADS-B) là một hệ thống giám sát mà t</a:t>
            </a:r>
            <a:r>
              <a:rPr lang="en-US" sz="2500" dirty="0">
                <a:latin typeface="UVM Viet Sach"/>
                <a:ea typeface="Calibri" panose="020F0502020204030204" pitchFamily="34" charset="0"/>
                <a:cs typeface="Times New Roman" panose="02020603050405020304" pitchFamily="18" charset="0"/>
              </a:rPr>
              <a:t>à</a:t>
            </a:r>
            <a:r>
              <a:rPr lang="vi-VN" sz="2500" dirty="0">
                <a:effectLst/>
                <a:latin typeface="UVM Viet Sach"/>
                <a:ea typeface="Calibri" panose="020F0502020204030204" pitchFamily="34" charset="0"/>
                <a:cs typeface="Times New Roman" panose="02020603050405020304" pitchFamily="18" charset="0"/>
              </a:rPr>
              <a:t>u bay/phương tiện xác định vị trí của nó dựa trên thông tin từ các hệ thống định vị (thường là GPS). </a:t>
            </a:r>
          </a:p>
        </p:txBody>
      </p:sp>
    </p:spTree>
    <p:extLst>
      <p:ext uri="{BB962C8B-B14F-4D97-AF65-F5344CB8AC3E}">
        <p14:creationId xmlns:p14="http://schemas.microsoft.com/office/powerpoint/2010/main" val="126454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32" name="Google Shape;932;p50"/>
          <p:cNvSpPr txBox="1">
            <a:spLocks noGrp="1"/>
          </p:cNvSpPr>
          <p:nvPr>
            <p:ph type="title"/>
          </p:nvPr>
        </p:nvSpPr>
        <p:spPr>
          <a:xfrm>
            <a:off x="722375" y="530750"/>
            <a:ext cx="7699200" cy="572700"/>
          </a:xfrm>
          <a:prstGeom prst="rect">
            <a:avLst/>
          </a:prstGeom>
          <a:noFill/>
          <a:ln>
            <a:noFill/>
          </a:ln>
        </p:spPr>
        <p:txBody>
          <a:bodyPr spcFirstLastPara="1" wrap="square" lIns="0" tIns="0" rIns="0" bIns="0" anchor="b" anchorCtr="0">
            <a:noAutofit/>
          </a:bodyPr>
          <a:lstStyle/>
          <a:p>
            <a:pPr>
              <a:buSzPts val="8000"/>
            </a:pPr>
            <a:r>
              <a:rPr lang="en" sz="3200" dirty="0">
                <a:latin typeface="Commissioner"/>
              </a:rPr>
              <a:t>Mô hình ADS-B</a:t>
            </a:r>
            <a:endParaRPr sz="3200" dirty="0">
              <a:latin typeface="Commissioner"/>
            </a:endParaRPr>
          </a:p>
        </p:txBody>
      </p:sp>
      <p:sp>
        <p:nvSpPr>
          <p:cNvPr id="2" name="Google Shape;544;p28">
            <a:extLst>
              <a:ext uri="{FF2B5EF4-FFF2-40B4-BE49-F238E27FC236}">
                <a16:creationId xmlns:a16="http://schemas.microsoft.com/office/drawing/2014/main" id="{99CB3949-5DDD-E64D-287B-F7A22F1EBA66}"/>
              </a:ext>
            </a:extLst>
          </p:cNvPr>
          <p:cNvSpPr txBox="1">
            <a:spLocks/>
          </p:cNvSpPr>
          <p:nvPr/>
        </p:nvSpPr>
        <p:spPr>
          <a:xfrm>
            <a:off x="722376" y="1185620"/>
            <a:ext cx="7081022" cy="29136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5"/>
              </a:buClr>
              <a:buSzPts val="2200"/>
              <a:buFont typeface="Didact Gothic"/>
              <a:buNone/>
              <a:defRPr sz="2000">
                <a:solidFill>
                  <a:schemeClr val="accent5"/>
                </a:solidFill>
                <a:latin typeface="SVM Viet Sach"/>
                <a:ea typeface="Century Gothic"/>
                <a:cs typeface="Century Gothic"/>
                <a:sym typeface="Didact Gothic"/>
              </a:defRPr>
            </a:lvl1pPr>
            <a:lvl2pPr marL="914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pPr marR="0"/>
            <a:r>
              <a:rPr lang="vi-VN" sz="2500" dirty="0">
                <a:effectLst/>
                <a:latin typeface="UVM Viet Sach"/>
                <a:ea typeface="Calibri" panose="020F0502020204030204" pitchFamily="34" charset="0"/>
                <a:cs typeface="Times New Roman" panose="02020603050405020304" pitchFamily="18" charset="0"/>
              </a:rPr>
              <a:t>Thông tin vị trí bao gồm tọa độ vị trí và chỉ số chất lượng của thông tin vị trí được phát quảng bá định kỳ cùng các thông tin khác của t</a:t>
            </a:r>
            <a:r>
              <a:rPr lang="en-US" sz="2500" dirty="0">
                <a:latin typeface="UVM Viet Sach"/>
                <a:ea typeface="Calibri" panose="020F0502020204030204" pitchFamily="34" charset="0"/>
                <a:cs typeface="Times New Roman" panose="02020603050405020304" pitchFamily="18" charset="0"/>
              </a:rPr>
              <a:t>à</a:t>
            </a:r>
            <a:r>
              <a:rPr lang="vi-VN" sz="2500" dirty="0">
                <a:effectLst/>
                <a:latin typeface="UVM Viet Sach"/>
                <a:ea typeface="Calibri" panose="020F0502020204030204" pitchFamily="34" charset="0"/>
                <a:cs typeface="Times New Roman" panose="02020603050405020304" pitchFamily="18" charset="0"/>
              </a:rPr>
              <a:t>u bay. </a:t>
            </a:r>
            <a:endParaRPr lang="en-US" sz="2500" dirty="0">
              <a:effectLst/>
              <a:latin typeface="UVM Viet Sach"/>
              <a:ea typeface="Calibri" panose="020F0502020204030204" pitchFamily="34" charset="0"/>
              <a:cs typeface="Times New Roman" panose="02020603050405020304" pitchFamily="18" charset="0"/>
            </a:endParaRPr>
          </a:p>
          <a:p>
            <a:pPr marR="0"/>
            <a:endParaRPr lang="en-US" sz="2500" dirty="0">
              <a:latin typeface="UVM Viet Sach"/>
              <a:ea typeface="Calibri" panose="020F0502020204030204" pitchFamily="34" charset="0"/>
              <a:cs typeface="Times New Roman" panose="02020603050405020304" pitchFamily="18" charset="0"/>
            </a:endParaRPr>
          </a:p>
          <a:p>
            <a:pPr marR="0"/>
            <a:r>
              <a:rPr lang="vi-VN" sz="2500" dirty="0">
                <a:effectLst/>
                <a:latin typeface="UVM Viet Sach"/>
                <a:ea typeface="Calibri" panose="020F0502020204030204" pitchFamily="34" charset="0"/>
                <a:cs typeface="Times New Roman" panose="02020603050405020304" pitchFamily="18" charset="0"/>
              </a:rPr>
              <a:t>Các thông tin này có thể được thu bởi các trạm ADS-B sử dụng cho mục đích kiểm soát không lưu hoặc được thu bởi các tầu bay khác giúp tổ lái nhận biết tình huống không lưu và tự phân cách.</a:t>
            </a:r>
          </a:p>
        </p:txBody>
      </p:sp>
    </p:spTree>
    <p:extLst>
      <p:ext uri="{BB962C8B-B14F-4D97-AF65-F5344CB8AC3E}">
        <p14:creationId xmlns:p14="http://schemas.microsoft.com/office/powerpoint/2010/main" val="2266079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32" name="Google Shape;932;p50"/>
          <p:cNvSpPr txBox="1">
            <a:spLocks noGrp="1"/>
          </p:cNvSpPr>
          <p:nvPr>
            <p:ph type="title"/>
          </p:nvPr>
        </p:nvSpPr>
        <p:spPr>
          <a:xfrm>
            <a:off x="722375" y="530750"/>
            <a:ext cx="7699200" cy="572700"/>
          </a:xfrm>
          <a:prstGeom prst="rect">
            <a:avLst/>
          </a:prstGeom>
          <a:noFill/>
          <a:ln>
            <a:noFill/>
          </a:ln>
        </p:spPr>
        <p:txBody>
          <a:bodyPr spcFirstLastPara="1" wrap="square" lIns="0" tIns="0" rIns="0" bIns="0" anchor="b" anchorCtr="0">
            <a:noAutofit/>
          </a:bodyPr>
          <a:lstStyle/>
          <a:p>
            <a:pPr>
              <a:buSzPts val="8000"/>
            </a:pPr>
            <a:r>
              <a:rPr lang="en" sz="3200" dirty="0">
                <a:latin typeface="Commissioner"/>
              </a:rPr>
              <a:t>Mô hình ADS-B</a:t>
            </a:r>
            <a:endParaRPr sz="3200" dirty="0">
              <a:latin typeface="Commissioner"/>
            </a:endParaRPr>
          </a:p>
        </p:txBody>
      </p:sp>
      <p:pic>
        <p:nvPicPr>
          <p:cNvPr id="18" name="Picture 17" descr="What is the difference between Mode S and ADS B? - Quora">
            <a:extLst>
              <a:ext uri="{FF2B5EF4-FFF2-40B4-BE49-F238E27FC236}">
                <a16:creationId xmlns:a16="http://schemas.microsoft.com/office/drawing/2014/main" id="{FF048B59-F3B8-4F75-B1BC-B8BFC53A8F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0798" y="1237090"/>
            <a:ext cx="4587240" cy="3375660"/>
          </a:xfrm>
          <a:prstGeom prst="rect">
            <a:avLst/>
          </a:prstGeom>
          <a:noFill/>
          <a:ln>
            <a:noFill/>
          </a:ln>
        </p:spPr>
      </p:pic>
    </p:spTree>
    <p:extLst>
      <p:ext uri="{BB962C8B-B14F-4D97-AF65-F5344CB8AC3E}">
        <p14:creationId xmlns:p14="http://schemas.microsoft.com/office/powerpoint/2010/main" val="276958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32" name="Google Shape;932;p50"/>
          <p:cNvSpPr txBox="1">
            <a:spLocks noGrp="1"/>
          </p:cNvSpPr>
          <p:nvPr>
            <p:ph type="title"/>
          </p:nvPr>
        </p:nvSpPr>
        <p:spPr>
          <a:xfrm>
            <a:off x="722375" y="530750"/>
            <a:ext cx="7699200" cy="572700"/>
          </a:xfrm>
          <a:prstGeom prst="rect">
            <a:avLst/>
          </a:prstGeom>
          <a:noFill/>
          <a:ln>
            <a:noFill/>
          </a:ln>
        </p:spPr>
        <p:txBody>
          <a:bodyPr spcFirstLastPara="1" wrap="square" lIns="0" tIns="0" rIns="0" bIns="0" anchor="b" anchorCtr="0">
            <a:noAutofit/>
          </a:bodyPr>
          <a:lstStyle/>
          <a:p>
            <a:pPr>
              <a:buSzPts val="8000"/>
            </a:pPr>
            <a:r>
              <a:rPr lang="en" sz="3200" dirty="0">
                <a:latin typeface="Commissioner"/>
              </a:rPr>
              <a:t>Mô hình đồ án</a:t>
            </a:r>
            <a:endParaRPr sz="3200" dirty="0">
              <a:latin typeface="Commissioner"/>
            </a:endParaRPr>
          </a:p>
        </p:txBody>
      </p:sp>
      <p:pic>
        <p:nvPicPr>
          <p:cNvPr id="2" name="Picture 1" descr="Diagram&#10;&#10;Description automatically generated">
            <a:extLst>
              <a:ext uri="{FF2B5EF4-FFF2-40B4-BE49-F238E27FC236}">
                <a16:creationId xmlns:a16="http://schemas.microsoft.com/office/drawing/2014/main" id="{ECEEB980-4C61-F1A4-DBC9-8DB60136406E}"/>
              </a:ext>
            </a:extLst>
          </p:cNvPr>
          <p:cNvPicPr>
            <a:picLocks noChangeAspect="1"/>
          </p:cNvPicPr>
          <p:nvPr/>
        </p:nvPicPr>
        <p:blipFill>
          <a:blip r:embed="rId3"/>
          <a:stretch>
            <a:fillRect/>
          </a:stretch>
        </p:blipFill>
        <p:spPr>
          <a:xfrm>
            <a:off x="2267487" y="1275877"/>
            <a:ext cx="4608976" cy="3004064"/>
          </a:xfrm>
          <a:prstGeom prst="rect">
            <a:avLst/>
          </a:prstGeom>
        </p:spPr>
      </p:pic>
    </p:spTree>
    <p:extLst>
      <p:ext uri="{BB962C8B-B14F-4D97-AF65-F5344CB8AC3E}">
        <p14:creationId xmlns:p14="http://schemas.microsoft.com/office/powerpoint/2010/main" val="421973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2"/>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latin typeface="Commissioner"/>
              </a:rPr>
              <a:t>DEMO</a:t>
            </a:r>
            <a:endParaRPr dirty="0">
              <a:latin typeface="Commissioner"/>
            </a:endParaRPr>
          </a:p>
        </p:txBody>
      </p:sp>
      <p:sp>
        <p:nvSpPr>
          <p:cNvPr id="581" name="Google Shape;581;p32"/>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sp>
        <p:nvSpPr>
          <p:cNvPr id="582" name="Google Shape;582;p32"/>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32"/>
          <p:cNvGrpSpPr/>
          <p:nvPr/>
        </p:nvGrpSpPr>
        <p:grpSpPr>
          <a:xfrm rot="10667963">
            <a:off x="7458206" y="1380526"/>
            <a:ext cx="1385983" cy="2705355"/>
            <a:chOff x="409722" y="228600"/>
            <a:chExt cx="1385931" cy="2705253"/>
          </a:xfrm>
        </p:grpSpPr>
        <p:grpSp>
          <p:nvGrpSpPr>
            <p:cNvPr id="584" name="Google Shape;584;p32"/>
            <p:cNvGrpSpPr/>
            <p:nvPr/>
          </p:nvGrpSpPr>
          <p:grpSpPr>
            <a:xfrm rot="-617154" flipH="1">
              <a:off x="575967" y="402323"/>
              <a:ext cx="1053440" cy="2450002"/>
              <a:chOff x="3817855" y="1437512"/>
              <a:chExt cx="541146" cy="1128254"/>
            </a:xfrm>
          </p:grpSpPr>
          <p:sp>
            <p:nvSpPr>
              <p:cNvPr id="585" name="Google Shape;585;p3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32"/>
          <p:cNvGrpSpPr/>
          <p:nvPr/>
        </p:nvGrpSpPr>
        <p:grpSpPr>
          <a:xfrm rot="-230834">
            <a:off x="262018" y="1063686"/>
            <a:ext cx="1386005" cy="2705399"/>
            <a:chOff x="409722" y="228600"/>
            <a:chExt cx="1385931" cy="2705253"/>
          </a:xfrm>
        </p:grpSpPr>
        <p:grpSp>
          <p:nvGrpSpPr>
            <p:cNvPr id="589" name="Google Shape;589;p32"/>
            <p:cNvGrpSpPr/>
            <p:nvPr/>
          </p:nvGrpSpPr>
          <p:grpSpPr>
            <a:xfrm rot="-617154" flipH="1">
              <a:off x="575967" y="402323"/>
              <a:ext cx="1053440" cy="2450002"/>
              <a:chOff x="3817855" y="1437512"/>
              <a:chExt cx="541146" cy="1128254"/>
            </a:xfrm>
          </p:grpSpPr>
          <p:sp>
            <p:nvSpPr>
              <p:cNvPr id="590" name="Google Shape;590;p3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3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306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50"/>
          <p:cNvSpPr txBox="1">
            <a:spLocks noGrp="1"/>
          </p:cNvSpPr>
          <p:nvPr>
            <p:ph type="subTitle" idx="3"/>
          </p:nvPr>
        </p:nvSpPr>
        <p:spPr>
          <a:xfrm>
            <a:off x="722375" y="3761485"/>
            <a:ext cx="2793990" cy="45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19520430</a:t>
            </a:r>
            <a:endParaRPr b="1" dirty="0"/>
          </a:p>
        </p:txBody>
      </p:sp>
      <p:sp>
        <p:nvSpPr>
          <p:cNvPr id="925" name="Google Shape;925;p50"/>
          <p:cNvSpPr txBox="1">
            <a:spLocks noGrp="1"/>
          </p:cNvSpPr>
          <p:nvPr>
            <p:ph type="subTitle" idx="1"/>
          </p:nvPr>
        </p:nvSpPr>
        <p:spPr>
          <a:xfrm>
            <a:off x="722375" y="3228984"/>
            <a:ext cx="279399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latin typeface="Commissioner" panose="020B0604020202020204" charset="0"/>
              </a:rPr>
              <a:t>TÔ ĐOÀN </a:t>
            </a:r>
            <a:br>
              <a:rPr lang="en" sz="2500" dirty="0">
                <a:latin typeface="Commissioner" panose="020B0604020202020204" charset="0"/>
              </a:rPr>
            </a:br>
            <a:r>
              <a:rPr lang="en" sz="2500" dirty="0">
                <a:latin typeface="Commissioner" panose="020B0604020202020204" charset="0"/>
              </a:rPr>
              <a:t>CAO CHƯƠNG</a:t>
            </a:r>
            <a:endParaRPr sz="2500" dirty="0">
              <a:latin typeface="Commissioner" panose="020B0604020202020204" charset="0"/>
            </a:endParaRPr>
          </a:p>
        </p:txBody>
      </p:sp>
      <p:sp>
        <p:nvSpPr>
          <p:cNvPr id="926" name="Google Shape;926;p50"/>
          <p:cNvSpPr txBox="1">
            <a:spLocks noGrp="1"/>
          </p:cNvSpPr>
          <p:nvPr>
            <p:ph type="subTitle" idx="2"/>
          </p:nvPr>
        </p:nvSpPr>
        <p:spPr>
          <a:xfrm>
            <a:off x="5627638" y="3128244"/>
            <a:ext cx="2218500" cy="5063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latin typeface="Commissioner" panose="020B0604020202020204" charset="0"/>
              </a:rPr>
              <a:t>PHAN </a:t>
            </a:r>
            <a:br>
              <a:rPr lang="en" sz="2500" dirty="0">
                <a:latin typeface="Commissioner" panose="020B0604020202020204" charset="0"/>
              </a:rPr>
            </a:br>
            <a:r>
              <a:rPr lang="en" sz="2500" dirty="0">
                <a:latin typeface="Commissioner" panose="020B0604020202020204" charset="0"/>
              </a:rPr>
              <a:t>THÀNH ĐẠT</a:t>
            </a:r>
            <a:endParaRPr sz="2500" dirty="0">
              <a:latin typeface="Commissioner" panose="020B0604020202020204" charset="0"/>
            </a:endParaRPr>
          </a:p>
        </p:txBody>
      </p:sp>
      <p:sp>
        <p:nvSpPr>
          <p:cNvPr id="927" name="Google Shape;927;p50"/>
          <p:cNvSpPr txBox="1">
            <a:spLocks noGrp="1"/>
          </p:cNvSpPr>
          <p:nvPr>
            <p:ph type="subTitle" idx="4"/>
          </p:nvPr>
        </p:nvSpPr>
        <p:spPr>
          <a:xfrm>
            <a:off x="5627637" y="3733900"/>
            <a:ext cx="2218500" cy="45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19521350</a:t>
            </a:r>
          </a:p>
        </p:txBody>
      </p:sp>
      <p:sp>
        <p:nvSpPr>
          <p:cNvPr id="928" name="Google Shape;928;p50"/>
          <p:cNvSpPr txBox="1">
            <a:spLocks noGrp="1"/>
          </p:cNvSpPr>
          <p:nvPr>
            <p:ph type="subTitle" idx="5"/>
          </p:nvPr>
        </p:nvSpPr>
        <p:spPr>
          <a:xfrm>
            <a:off x="722375" y="1709641"/>
            <a:ext cx="279399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latin typeface="Commissioner" panose="020B0604020202020204" charset="0"/>
              </a:rPr>
              <a:t>NGUYỄN VĂN </a:t>
            </a:r>
            <a:br>
              <a:rPr lang="en" sz="2500" dirty="0">
                <a:latin typeface="Commissioner" panose="020B0604020202020204" charset="0"/>
              </a:rPr>
            </a:br>
            <a:r>
              <a:rPr lang="en" sz="2500" dirty="0">
                <a:latin typeface="Commissioner" panose="020B0604020202020204" charset="0"/>
              </a:rPr>
              <a:t>MINH HOÀNG</a:t>
            </a:r>
            <a:endParaRPr sz="2500" dirty="0">
              <a:latin typeface="Commissioner" panose="020B0604020202020204" charset="0"/>
            </a:endParaRPr>
          </a:p>
        </p:txBody>
      </p:sp>
      <p:sp>
        <p:nvSpPr>
          <p:cNvPr id="929" name="Google Shape;929;p50"/>
          <p:cNvSpPr txBox="1">
            <a:spLocks noGrp="1"/>
          </p:cNvSpPr>
          <p:nvPr>
            <p:ph type="subTitle" idx="6"/>
          </p:nvPr>
        </p:nvSpPr>
        <p:spPr>
          <a:xfrm>
            <a:off x="5627637" y="1608902"/>
            <a:ext cx="2346243" cy="5385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latin typeface="Commissioner" panose="020B0604020202020204" charset="0"/>
              </a:rPr>
              <a:t>TRẦN </a:t>
            </a:r>
            <a:br>
              <a:rPr lang="en" sz="2500" dirty="0">
                <a:latin typeface="Commissioner" panose="020B0604020202020204" charset="0"/>
              </a:rPr>
            </a:br>
            <a:r>
              <a:rPr lang="en" sz="2500" dirty="0">
                <a:latin typeface="Commissioner" panose="020B0604020202020204" charset="0"/>
              </a:rPr>
              <a:t>VĂN CHÂU</a:t>
            </a:r>
            <a:endParaRPr sz="2500" dirty="0">
              <a:latin typeface="Commissioner" panose="020B0604020202020204" charset="0"/>
            </a:endParaRPr>
          </a:p>
        </p:txBody>
      </p:sp>
      <p:sp>
        <p:nvSpPr>
          <p:cNvPr id="930" name="Google Shape;930;p50"/>
          <p:cNvSpPr txBox="1">
            <a:spLocks noGrp="1"/>
          </p:cNvSpPr>
          <p:nvPr>
            <p:ph type="subTitle" idx="7"/>
          </p:nvPr>
        </p:nvSpPr>
        <p:spPr>
          <a:xfrm>
            <a:off x="722375" y="2261296"/>
            <a:ext cx="2793990" cy="45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19520564</a:t>
            </a:r>
            <a:endParaRPr b="1" dirty="0"/>
          </a:p>
        </p:txBody>
      </p:sp>
      <p:sp>
        <p:nvSpPr>
          <p:cNvPr id="931" name="Google Shape;931;p50"/>
          <p:cNvSpPr txBox="1">
            <a:spLocks noGrp="1"/>
          </p:cNvSpPr>
          <p:nvPr>
            <p:ph type="subTitle" idx="8"/>
          </p:nvPr>
        </p:nvSpPr>
        <p:spPr>
          <a:xfrm>
            <a:off x="5627637" y="2246741"/>
            <a:ext cx="2218500" cy="45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19521260</a:t>
            </a:r>
            <a:endParaRPr b="1" dirty="0"/>
          </a:p>
        </p:txBody>
      </p:sp>
      <p:sp>
        <p:nvSpPr>
          <p:cNvPr id="932" name="Google Shape;932;p50"/>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THÀNH VIÊN NHÓM</a:t>
            </a:r>
            <a:endParaRPr sz="3200" dirty="0"/>
          </a:p>
        </p:txBody>
      </p:sp>
    </p:spTree>
    <p:extLst>
      <p:ext uri="{BB962C8B-B14F-4D97-AF65-F5344CB8AC3E}">
        <p14:creationId xmlns:p14="http://schemas.microsoft.com/office/powerpoint/2010/main" val="3399006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43"/>
        <p:cNvGrpSpPr/>
        <p:nvPr/>
      </p:nvGrpSpPr>
      <p:grpSpPr>
        <a:xfrm>
          <a:off x="0" y="0"/>
          <a:ext cx="0" cy="0"/>
          <a:chOff x="0" y="0"/>
          <a:chExt cx="0" cy="0"/>
        </a:xfrm>
      </p:grpSpPr>
      <p:sp>
        <p:nvSpPr>
          <p:cNvPr id="544" name="Google Shape;544;p28"/>
          <p:cNvSpPr txBox="1">
            <a:spLocks noGrp="1"/>
          </p:cNvSpPr>
          <p:nvPr>
            <p:ph type="body" idx="1"/>
          </p:nvPr>
        </p:nvSpPr>
        <p:spPr>
          <a:xfrm>
            <a:off x="722375" y="2061273"/>
            <a:ext cx="7699200" cy="13181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300" dirty="0" err="1">
                <a:solidFill>
                  <a:schemeClr val="accent5"/>
                </a:solidFill>
                <a:latin typeface="SVM Viet Sach"/>
                <a:ea typeface="Century Gothic"/>
                <a:cs typeface="Century Gothic"/>
                <a:sym typeface="Century Gothic"/>
              </a:rPr>
              <a:t>Cảm</a:t>
            </a:r>
            <a:r>
              <a:rPr lang="en-US" sz="3300" dirty="0">
                <a:solidFill>
                  <a:schemeClr val="accent5"/>
                </a:solidFill>
                <a:latin typeface="SVM Viet Sach"/>
                <a:ea typeface="Century Gothic"/>
                <a:cs typeface="Century Gothic"/>
                <a:sym typeface="Century Gothic"/>
              </a:rPr>
              <a:t> </a:t>
            </a:r>
            <a:r>
              <a:rPr lang="en-US" sz="3300" dirty="0" err="1">
                <a:solidFill>
                  <a:schemeClr val="accent5"/>
                </a:solidFill>
                <a:latin typeface="SVM Viet Sach"/>
                <a:ea typeface="Century Gothic"/>
                <a:cs typeface="Century Gothic"/>
                <a:sym typeface="Century Gothic"/>
              </a:rPr>
              <a:t>ơn</a:t>
            </a:r>
            <a:r>
              <a:rPr lang="en-US" sz="3300" dirty="0">
                <a:solidFill>
                  <a:schemeClr val="accent5"/>
                </a:solidFill>
                <a:latin typeface="SVM Viet Sach"/>
                <a:ea typeface="Century Gothic"/>
                <a:cs typeface="Century Gothic"/>
                <a:sym typeface="Century Gothic"/>
              </a:rPr>
              <a:t> </a:t>
            </a:r>
            <a:r>
              <a:rPr lang="en-US" sz="3300" dirty="0" err="1">
                <a:solidFill>
                  <a:schemeClr val="accent5"/>
                </a:solidFill>
                <a:latin typeface="SVM Viet Sach"/>
                <a:ea typeface="Century Gothic"/>
                <a:cs typeface="Century Gothic"/>
                <a:sym typeface="Century Gothic"/>
              </a:rPr>
              <a:t>thầy</a:t>
            </a:r>
            <a:r>
              <a:rPr lang="en-US" sz="3300" dirty="0">
                <a:solidFill>
                  <a:schemeClr val="accent5"/>
                </a:solidFill>
                <a:latin typeface="SVM Viet Sach"/>
                <a:ea typeface="Century Gothic"/>
                <a:cs typeface="Century Gothic"/>
                <a:sym typeface="Century Gothic"/>
              </a:rPr>
              <a:t> </a:t>
            </a:r>
            <a:r>
              <a:rPr lang="en-US" sz="3300" dirty="0" err="1">
                <a:solidFill>
                  <a:schemeClr val="accent5"/>
                </a:solidFill>
                <a:latin typeface="SVM Viet Sach"/>
                <a:ea typeface="Century Gothic"/>
                <a:cs typeface="Century Gothic"/>
                <a:sym typeface="Century Gothic"/>
              </a:rPr>
              <a:t>và</a:t>
            </a:r>
            <a:r>
              <a:rPr lang="en-US" sz="3300" dirty="0">
                <a:solidFill>
                  <a:schemeClr val="accent5"/>
                </a:solidFill>
                <a:latin typeface="SVM Viet Sach"/>
                <a:ea typeface="Century Gothic"/>
                <a:cs typeface="Century Gothic"/>
                <a:sym typeface="Century Gothic"/>
              </a:rPr>
              <a:t> </a:t>
            </a:r>
            <a:r>
              <a:rPr lang="en-US" sz="3300" dirty="0" err="1">
                <a:solidFill>
                  <a:schemeClr val="accent5"/>
                </a:solidFill>
                <a:latin typeface="SVM Viet Sach"/>
                <a:ea typeface="Century Gothic"/>
                <a:cs typeface="Century Gothic"/>
                <a:sym typeface="Century Gothic"/>
              </a:rPr>
              <a:t>các</a:t>
            </a:r>
            <a:r>
              <a:rPr lang="en-US" sz="3300" dirty="0">
                <a:solidFill>
                  <a:schemeClr val="accent5"/>
                </a:solidFill>
                <a:latin typeface="SVM Viet Sach"/>
                <a:ea typeface="Century Gothic"/>
                <a:cs typeface="Century Gothic"/>
                <a:sym typeface="Century Gothic"/>
              </a:rPr>
              <a:t> </a:t>
            </a:r>
            <a:r>
              <a:rPr lang="en-US" sz="3300" dirty="0" err="1">
                <a:solidFill>
                  <a:schemeClr val="accent5"/>
                </a:solidFill>
                <a:latin typeface="SVM Viet Sach"/>
                <a:ea typeface="Century Gothic"/>
                <a:cs typeface="Century Gothic"/>
                <a:sym typeface="Century Gothic"/>
              </a:rPr>
              <a:t>bạn</a:t>
            </a:r>
            <a:r>
              <a:rPr lang="en-US" sz="3300" dirty="0">
                <a:solidFill>
                  <a:schemeClr val="accent5"/>
                </a:solidFill>
                <a:latin typeface="SVM Viet Sach"/>
                <a:ea typeface="Century Gothic"/>
                <a:cs typeface="Century Gothic"/>
                <a:sym typeface="Century Gothic"/>
              </a:rPr>
              <a:t> </a:t>
            </a:r>
            <a:r>
              <a:rPr lang="en-US" sz="3300" dirty="0" err="1">
                <a:solidFill>
                  <a:schemeClr val="accent5"/>
                </a:solidFill>
                <a:latin typeface="SVM Viet Sach"/>
                <a:ea typeface="Century Gothic"/>
                <a:cs typeface="Century Gothic"/>
                <a:sym typeface="Century Gothic"/>
              </a:rPr>
              <a:t>đã</a:t>
            </a:r>
            <a:r>
              <a:rPr lang="en-US" sz="3300" dirty="0">
                <a:solidFill>
                  <a:schemeClr val="accent5"/>
                </a:solidFill>
                <a:latin typeface="SVM Viet Sach"/>
                <a:ea typeface="Century Gothic"/>
                <a:cs typeface="Century Gothic"/>
                <a:sym typeface="Century Gothic"/>
              </a:rPr>
              <a:t> </a:t>
            </a:r>
            <a:r>
              <a:rPr lang="en-US" sz="3300" dirty="0" err="1">
                <a:solidFill>
                  <a:schemeClr val="accent5"/>
                </a:solidFill>
                <a:latin typeface="SVM Viet Sach"/>
                <a:ea typeface="Century Gothic"/>
                <a:cs typeface="Century Gothic"/>
                <a:sym typeface="Century Gothic"/>
              </a:rPr>
              <a:t>theo</a:t>
            </a:r>
            <a:r>
              <a:rPr lang="en-US" sz="3300" dirty="0">
                <a:solidFill>
                  <a:schemeClr val="accent5"/>
                </a:solidFill>
                <a:latin typeface="SVM Viet Sach"/>
                <a:ea typeface="Century Gothic"/>
                <a:cs typeface="Century Gothic"/>
                <a:sym typeface="Century Gothic"/>
              </a:rPr>
              <a:t> </a:t>
            </a:r>
            <a:r>
              <a:rPr lang="en-US" sz="3300" dirty="0" err="1">
                <a:solidFill>
                  <a:schemeClr val="accent5"/>
                </a:solidFill>
                <a:latin typeface="SVM Viet Sach"/>
                <a:ea typeface="Century Gothic"/>
                <a:cs typeface="Century Gothic"/>
                <a:sym typeface="Century Gothic"/>
              </a:rPr>
              <a:t>dõi</a:t>
            </a:r>
            <a:endParaRPr sz="3300" dirty="0">
              <a:solidFill>
                <a:schemeClr val="accent5"/>
              </a:solidFill>
              <a:latin typeface="SVM Viet Sach"/>
              <a:ea typeface="Century Gothic"/>
              <a:cs typeface="Century Gothic"/>
              <a:sym typeface="Century Gothic"/>
            </a:endParaRPr>
          </a:p>
        </p:txBody>
      </p:sp>
      <p:sp>
        <p:nvSpPr>
          <p:cNvPr id="545" name="Google Shape;545;p28"/>
          <p:cNvSpPr txBox="1">
            <a:spLocks noGrp="1"/>
          </p:cNvSpPr>
          <p:nvPr>
            <p:ph type="title"/>
          </p:nvPr>
        </p:nvSpPr>
        <p:spPr>
          <a:xfrm>
            <a:off x="495946" y="1285160"/>
            <a:ext cx="815210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200" b="1" dirty="0">
                <a:latin typeface="+mj-lt"/>
                <a:cs typeface="Commissioner" panose="020B0604020202020204" charset="0"/>
              </a:rPr>
              <a:t>KẾT THÚC PHẦN TRÌNH BÀY</a:t>
            </a:r>
            <a:endParaRPr sz="4200" b="1" dirty="0">
              <a:latin typeface="+mj-lt"/>
              <a:cs typeface="Commissioner" panose="020B0604020202020204" charset="0"/>
            </a:endParaRPr>
          </a:p>
        </p:txBody>
      </p:sp>
    </p:spTree>
    <p:extLst>
      <p:ext uri="{BB962C8B-B14F-4D97-AF65-F5344CB8AC3E}">
        <p14:creationId xmlns:p14="http://schemas.microsoft.com/office/powerpoint/2010/main" val="239324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NÔI DUNG CHÍNH</a:t>
            </a:r>
            <a:endParaRPr dirty="0"/>
          </a:p>
        </p:txBody>
      </p:sp>
      <p:sp>
        <p:nvSpPr>
          <p:cNvPr id="554" name="Google Shape;554;p29"/>
          <p:cNvSpPr txBox="1">
            <a:spLocks noGrp="1"/>
          </p:cNvSpPr>
          <p:nvPr>
            <p:ph type="title"/>
          </p:nvPr>
        </p:nvSpPr>
        <p:spPr>
          <a:xfrm>
            <a:off x="2270363"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55" name="Google Shape;555;p29"/>
          <p:cNvSpPr txBox="1">
            <a:spLocks noGrp="1"/>
          </p:cNvSpPr>
          <p:nvPr>
            <p:ph type="title" idx="9"/>
          </p:nvPr>
        </p:nvSpPr>
        <p:spPr>
          <a:xfrm>
            <a:off x="2270363" y="301285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56" name="Google Shape;556;p29"/>
          <p:cNvSpPr txBox="1">
            <a:spLocks noGrp="1"/>
          </p:cNvSpPr>
          <p:nvPr>
            <p:ph type="title" idx="3"/>
          </p:nvPr>
        </p:nvSpPr>
        <p:spPr>
          <a:xfrm>
            <a:off x="6130262" y="139332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57" name="Google Shape;557;p29"/>
          <p:cNvSpPr txBox="1">
            <a:spLocks noGrp="1"/>
          </p:cNvSpPr>
          <p:nvPr>
            <p:ph type="subTitle" idx="4"/>
          </p:nvPr>
        </p:nvSpPr>
        <p:spPr>
          <a:xfrm>
            <a:off x="1009425" y="1809972"/>
            <a:ext cx="3257100" cy="5726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latin typeface="Commissioner"/>
              </a:rPr>
              <a:t>TỔNG QUAN</a:t>
            </a:r>
            <a:endParaRPr sz="2500" dirty="0">
              <a:latin typeface="Commissioner"/>
            </a:endParaRPr>
          </a:p>
        </p:txBody>
      </p:sp>
      <p:sp>
        <p:nvSpPr>
          <p:cNvPr id="558" name="Google Shape;558;p29"/>
          <p:cNvSpPr txBox="1">
            <a:spLocks noGrp="1"/>
          </p:cNvSpPr>
          <p:nvPr>
            <p:ph type="subTitle" idx="5"/>
          </p:nvPr>
        </p:nvSpPr>
        <p:spPr>
          <a:xfrm>
            <a:off x="4877475" y="1820073"/>
            <a:ext cx="3257100" cy="562598"/>
          </a:xfrm>
          <a:prstGeom prst="rect">
            <a:avLst/>
          </a:prstGeom>
          <a:noFill/>
          <a:ln>
            <a:noFill/>
          </a:ln>
        </p:spPr>
        <p:txBody>
          <a:bodyPr spcFirstLastPara="1" wrap="square" lIns="91425" tIns="91425" rIns="91425" bIns="91425" anchor="ctr" anchorCtr="0">
            <a:noAutofit/>
          </a:bodyPr>
          <a:lstStyle/>
          <a:p>
            <a:pPr marL="0" indent="0"/>
            <a:r>
              <a:rPr lang="en" sz="2500" dirty="0">
                <a:latin typeface="Commissioner"/>
              </a:rPr>
              <a:t>MỘT SỐ KHÁI NIỆM</a:t>
            </a:r>
            <a:endParaRPr sz="2500" dirty="0">
              <a:latin typeface="Commissioner"/>
            </a:endParaRPr>
          </a:p>
        </p:txBody>
      </p:sp>
      <p:sp>
        <p:nvSpPr>
          <p:cNvPr id="559" name="Google Shape;559;p29"/>
          <p:cNvSpPr txBox="1">
            <a:spLocks noGrp="1"/>
          </p:cNvSpPr>
          <p:nvPr>
            <p:ph type="subTitle" idx="14"/>
          </p:nvPr>
        </p:nvSpPr>
        <p:spPr>
          <a:xfrm>
            <a:off x="1009424" y="3430323"/>
            <a:ext cx="3686562" cy="600612"/>
          </a:xfrm>
          <a:prstGeom prst="rect">
            <a:avLst/>
          </a:prstGeom>
          <a:noFill/>
          <a:ln>
            <a:noFill/>
          </a:ln>
        </p:spPr>
        <p:txBody>
          <a:bodyPr spcFirstLastPara="1" wrap="square" lIns="91425" tIns="91425" rIns="91425" bIns="91425" anchor="ctr" anchorCtr="0">
            <a:noAutofit/>
          </a:bodyPr>
          <a:lstStyle/>
          <a:p>
            <a:pPr marL="0" indent="0"/>
            <a:r>
              <a:rPr lang="en" sz="2500" dirty="0">
                <a:latin typeface="Commissioner"/>
              </a:rPr>
              <a:t>MÔ HÌNH HOẠT ĐỘNG</a:t>
            </a:r>
            <a:endParaRPr sz="2500" dirty="0">
              <a:latin typeface="Commissioner"/>
            </a:endParaRPr>
          </a:p>
        </p:txBody>
      </p:sp>
      <p:sp>
        <p:nvSpPr>
          <p:cNvPr id="561" name="Google Shape;561;p29"/>
          <p:cNvSpPr txBox="1">
            <a:spLocks noGrp="1"/>
          </p:cNvSpPr>
          <p:nvPr>
            <p:ph type="title" idx="13"/>
          </p:nvPr>
        </p:nvSpPr>
        <p:spPr>
          <a:xfrm>
            <a:off x="6130262" y="301367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62" name="Google Shape;562;p29"/>
          <p:cNvSpPr txBox="1">
            <a:spLocks noGrp="1"/>
          </p:cNvSpPr>
          <p:nvPr>
            <p:ph type="subTitle" idx="15"/>
          </p:nvPr>
        </p:nvSpPr>
        <p:spPr>
          <a:xfrm>
            <a:off x="4877475" y="3440422"/>
            <a:ext cx="3257100" cy="562597"/>
          </a:xfrm>
          <a:prstGeom prst="rect">
            <a:avLst/>
          </a:prstGeom>
          <a:noFill/>
          <a:ln>
            <a:noFill/>
          </a:ln>
        </p:spPr>
        <p:txBody>
          <a:bodyPr spcFirstLastPara="1" wrap="square" lIns="91425" tIns="91425" rIns="91425" bIns="91425" anchor="ctr" anchorCtr="0">
            <a:noAutofit/>
          </a:bodyPr>
          <a:lstStyle/>
          <a:p>
            <a:pPr marL="0" indent="0"/>
            <a:r>
              <a:rPr lang="en" sz="2500" dirty="0">
                <a:latin typeface="Commissioner"/>
              </a:rPr>
              <a:t>DEMO</a:t>
            </a:r>
            <a:endParaRPr sz="2500" dirty="0">
              <a:latin typeface="Commissioner"/>
            </a:endParaRPr>
          </a:p>
        </p:txBody>
      </p:sp>
      <p:sp>
        <p:nvSpPr>
          <p:cNvPr id="2" name="Oval 1">
            <a:extLst>
              <a:ext uri="{FF2B5EF4-FFF2-40B4-BE49-F238E27FC236}">
                <a16:creationId xmlns:a16="http://schemas.microsoft.com/office/drawing/2014/main" id="{B966957A-5870-0BC5-7D54-B9CF6CA3F2CF}"/>
              </a:ext>
            </a:extLst>
          </p:cNvPr>
          <p:cNvSpPr/>
          <p:nvPr/>
        </p:nvSpPr>
        <p:spPr>
          <a:xfrm>
            <a:off x="3378631" y="999641"/>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19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2"/>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latin typeface="Commissioner"/>
              </a:rPr>
              <a:t>TỔNG QUAN</a:t>
            </a:r>
            <a:endParaRPr dirty="0">
              <a:latin typeface="Commissioner"/>
            </a:endParaRPr>
          </a:p>
        </p:txBody>
      </p:sp>
      <p:sp>
        <p:nvSpPr>
          <p:cNvPr id="581" name="Google Shape;581;p32"/>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582" name="Google Shape;582;p32"/>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32"/>
          <p:cNvGrpSpPr/>
          <p:nvPr/>
        </p:nvGrpSpPr>
        <p:grpSpPr>
          <a:xfrm rot="10667963">
            <a:off x="7458206" y="1380526"/>
            <a:ext cx="1385983" cy="2705355"/>
            <a:chOff x="409722" y="228600"/>
            <a:chExt cx="1385931" cy="2705253"/>
          </a:xfrm>
        </p:grpSpPr>
        <p:grpSp>
          <p:nvGrpSpPr>
            <p:cNvPr id="584" name="Google Shape;584;p32"/>
            <p:cNvGrpSpPr/>
            <p:nvPr/>
          </p:nvGrpSpPr>
          <p:grpSpPr>
            <a:xfrm rot="-617154" flipH="1">
              <a:off x="575967" y="402323"/>
              <a:ext cx="1053440" cy="2450002"/>
              <a:chOff x="3817855" y="1437512"/>
              <a:chExt cx="541146" cy="1128254"/>
            </a:xfrm>
          </p:grpSpPr>
          <p:sp>
            <p:nvSpPr>
              <p:cNvPr id="585" name="Google Shape;585;p3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32"/>
          <p:cNvGrpSpPr/>
          <p:nvPr/>
        </p:nvGrpSpPr>
        <p:grpSpPr>
          <a:xfrm rot="-230834">
            <a:off x="262018" y="1063686"/>
            <a:ext cx="1386005" cy="2705399"/>
            <a:chOff x="409722" y="228600"/>
            <a:chExt cx="1385931" cy="2705253"/>
          </a:xfrm>
        </p:grpSpPr>
        <p:grpSp>
          <p:nvGrpSpPr>
            <p:cNvPr id="589" name="Google Shape;589;p32"/>
            <p:cNvGrpSpPr/>
            <p:nvPr/>
          </p:nvGrpSpPr>
          <p:grpSpPr>
            <a:xfrm rot="-617154" flipH="1">
              <a:off x="575967" y="402323"/>
              <a:ext cx="1053440" cy="2450002"/>
              <a:chOff x="3817855" y="1437512"/>
              <a:chExt cx="541146" cy="1128254"/>
            </a:xfrm>
          </p:grpSpPr>
          <p:sp>
            <p:nvSpPr>
              <p:cNvPr id="590" name="Google Shape;590;p3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3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43"/>
        <p:cNvGrpSpPr/>
        <p:nvPr/>
      </p:nvGrpSpPr>
      <p:grpSpPr>
        <a:xfrm>
          <a:off x="0" y="0"/>
          <a:ext cx="0" cy="0"/>
          <a:chOff x="0" y="0"/>
          <a:chExt cx="0" cy="0"/>
        </a:xfrm>
      </p:grpSpPr>
      <p:sp>
        <p:nvSpPr>
          <p:cNvPr id="544" name="Google Shape;544;p28"/>
          <p:cNvSpPr txBox="1">
            <a:spLocks noGrp="1"/>
          </p:cNvSpPr>
          <p:nvPr>
            <p:ph type="body" idx="1"/>
          </p:nvPr>
        </p:nvSpPr>
        <p:spPr>
          <a:xfrm>
            <a:off x="722375" y="1104850"/>
            <a:ext cx="7699200" cy="349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500" dirty="0">
                <a:solidFill>
                  <a:schemeClr val="accent5"/>
                </a:solidFill>
                <a:latin typeface="SVM Viet Sach"/>
                <a:ea typeface="Century Gothic"/>
                <a:cs typeface="Century Gothic"/>
                <a:sym typeface="Century Gothic"/>
              </a:rPr>
              <a:t>SDR, hay được gọi ngắn gọn là Software Radio đã trở thành mục tiêu phát triển của các ngành công nghiệp sử dụng sóng vô tuyến trong những năm gần đây. </a:t>
            </a:r>
            <a:endParaRPr lang="en-US" sz="2500" dirty="0">
              <a:solidFill>
                <a:schemeClr val="accent5"/>
              </a:solidFill>
              <a:latin typeface="SVM Viet Sach"/>
              <a:ea typeface="Century Gothic"/>
              <a:cs typeface="Century Gothic"/>
              <a:sym typeface="Century Gothic"/>
            </a:endParaRPr>
          </a:p>
          <a:p>
            <a:pPr marL="0" lvl="0" indent="0" algn="l" rtl="0">
              <a:spcBef>
                <a:spcPts val="0"/>
              </a:spcBef>
              <a:spcAft>
                <a:spcPts val="0"/>
              </a:spcAft>
              <a:buNone/>
            </a:pPr>
            <a:endParaRPr lang="en-US" sz="2500" dirty="0">
              <a:latin typeface="SVM Viet Sach"/>
              <a:ea typeface="Century Gothic"/>
              <a:cs typeface="Century Gothic"/>
              <a:sym typeface="Century Gothic"/>
            </a:endParaRPr>
          </a:p>
          <a:p>
            <a:pPr marL="0" lvl="0" indent="0" algn="l" rtl="0">
              <a:spcBef>
                <a:spcPts val="0"/>
              </a:spcBef>
              <a:spcAft>
                <a:spcPts val="0"/>
              </a:spcAft>
              <a:buNone/>
            </a:pPr>
            <a:r>
              <a:rPr lang="vi-VN" sz="2500" dirty="0">
                <a:solidFill>
                  <a:schemeClr val="accent5"/>
                </a:solidFill>
                <a:latin typeface="SVM Viet Sach"/>
                <a:ea typeface="Century Gothic"/>
                <a:cs typeface="Century Gothic"/>
                <a:sym typeface="Century Gothic"/>
              </a:rPr>
              <a:t>Nguồn gốc phát triển của SDR ngày nay là kết quả của một thời gian dài cải tiến các công nghệ lạc hậu ban đầu đến việc ứng dụng sức mạnh của các chip xử lý ngày nay.</a:t>
            </a:r>
            <a:endParaRPr sz="2500" dirty="0">
              <a:solidFill>
                <a:schemeClr val="accent5"/>
              </a:solidFill>
              <a:latin typeface="SVM Viet Sach"/>
              <a:ea typeface="Century Gothic"/>
              <a:cs typeface="Century Gothic"/>
              <a:sym typeface="Century Gothic"/>
            </a:endParaRPr>
          </a:p>
        </p:txBody>
      </p:sp>
      <p:sp>
        <p:nvSpPr>
          <p:cNvPr id="545" name="Google Shape;545;p28"/>
          <p:cNvSpPr txBox="1">
            <a:spLocks noGrp="1"/>
          </p:cNvSpPr>
          <p:nvPr>
            <p:ph type="title"/>
          </p:nvPr>
        </p:nvSpPr>
        <p:spPr>
          <a:xfrm>
            <a:off x="722375" y="313774"/>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Commissioner" panose="020B0604020202020204" charset="0"/>
                <a:cs typeface="Commissioner" panose="020B0604020202020204" charset="0"/>
              </a:rPr>
              <a:t>Tổng quan</a:t>
            </a:r>
            <a:endParaRPr sz="3200" dirty="0">
              <a:latin typeface="Commissioner" panose="020B0604020202020204" charset="0"/>
              <a:cs typeface="Commissioner"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2"/>
          <p:cNvSpPr txBox="1">
            <a:spLocks noGrp="1"/>
          </p:cNvSpPr>
          <p:nvPr>
            <p:ph type="ctrTitle"/>
          </p:nvPr>
        </p:nvSpPr>
        <p:spPr>
          <a:xfrm>
            <a:off x="1768048" y="2123474"/>
            <a:ext cx="5970589" cy="1224159"/>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500" dirty="0">
                <a:latin typeface="Commissioner"/>
              </a:rPr>
              <a:t>MỘT SỐ KHÁI NIÊM</a:t>
            </a:r>
            <a:endParaRPr sz="4500" dirty="0">
              <a:latin typeface="Commissioner"/>
            </a:endParaRPr>
          </a:p>
        </p:txBody>
      </p:sp>
      <p:sp>
        <p:nvSpPr>
          <p:cNvPr id="581" name="Google Shape;581;p32"/>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582" name="Google Shape;582;p32"/>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32"/>
          <p:cNvGrpSpPr/>
          <p:nvPr/>
        </p:nvGrpSpPr>
        <p:grpSpPr>
          <a:xfrm rot="10667963">
            <a:off x="7458206" y="1380526"/>
            <a:ext cx="1385983" cy="2705355"/>
            <a:chOff x="409722" y="228600"/>
            <a:chExt cx="1385931" cy="2705253"/>
          </a:xfrm>
        </p:grpSpPr>
        <p:grpSp>
          <p:nvGrpSpPr>
            <p:cNvPr id="584" name="Google Shape;584;p32"/>
            <p:cNvGrpSpPr/>
            <p:nvPr/>
          </p:nvGrpSpPr>
          <p:grpSpPr>
            <a:xfrm rot="-617154" flipH="1">
              <a:off x="575967" y="402323"/>
              <a:ext cx="1053440" cy="2450002"/>
              <a:chOff x="3817855" y="1437512"/>
              <a:chExt cx="541146" cy="1128254"/>
            </a:xfrm>
          </p:grpSpPr>
          <p:sp>
            <p:nvSpPr>
              <p:cNvPr id="585" name="Google Shape;585;p3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32"/>
          <p:cNvGrpSpPr/>
          <p:nvPr/>
        </p:nvGrpSpPr>
        <p:grpSpPr>
          <a:xfrm rot="-230834">
            <a:off x="262018" y="1063686"/>
            <a:ext cx="1386005" cy="2705399"/>
            <a:chOff x="409722" y="228600"/>
            <a:chExt cx="1385931" cy="2705253"/>
          </a:xfrm>
        </p:grpSpPr>
        <p:grpSp>
          <p:nvGrpSpPr>
            <p:cNvPr id="589" name="Google Shape;589;p32"/>
            <p:cNvGrpSpPr/>
            <p:nvPr/>
          </p:nvGrpSpPr>
          <p:grpSpPr>
            <a:xfrm rot="-617154" flipH="1">
              <a:off x="575967" y="402323"/>
              <a:ext cx="1053440" cy="2450002"/>
              <a:chOff x="3817855" y="1437512"/>
              <a:chExt cx="541146" cy="1128254"/>
            </a:xfrm>
          </p:grpSpPr>
          <p:sp>
            <p:nvSpPr>
              <p:cNvPr id="590" name="Google Shape;590;p3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3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Oval 1">
            <a:extLst>
              <a:ext uri="{FF2B5EF4-FFF2-40B4-BE49-F238E27FC236}">
                <a16:creationId xmlns:a16="http://schemas.microsoft.com/office/drawing/2014/main" id="{026AEF40-7B43-4298-8E7D-B8156C4217FB}"/>
              </a:ext>
            </a:extLst>
          </p:cNvPr>
          <p:cNvSpPr/>
          <p:nvPr/>
        </p:nvSpPr>
        <p:spPr>
          <a:xfrm>
            <a:off x="6749512" y="3301914"/>
            <a:ext cx="45719" cy="45719"/>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05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Commissioner" panose="020B0604020202020204" charset="0"/>
                <a:cs typeface="Commissioner" panose="020B0604020202020204" charset="0"/>
              </a:rPr>
              <a:t>SDR</a:t>
            </a:r>
            <a:endParaRPr sz="3200" dirty="0">
              <a:latin typeface="Commissioner" panose="020B0604020202020204" charset="0"/>
              <a:cs typeface="Commissioner" panose="020B0604020202020204" charset="0"/>
            </a:endParaRPr>
          </a:p>
        </p:txBody>
      </p:sp>
      <p:sp>
        <p:nvSpPr>
          <p:cNvPr id="26" name="Google Shape;544;p28">
            <a:extLst>
              <a:ext uri="{FF2B5EF4-FFF2-40B4-BE49-F238E27FC236}">
                <a16:creationId xmlns:a16="http://schemas.microsoft.com/office/drawing/2014/main" id="{648812E2-C796-38E7-25FA-E8AB456522A0}"/>
              </a:ext>
            </a:extLst>
          </p:cNvPr>
          <p:cNvSpPr txBox="1">
            <a:spLocks/>
          </p:cNvSpPr>
          <p:nvPr/>
        </p:nvSpPr>
        <p:spPr>
          <a:xfrm>
            <a:off x="722400" y="1103450"/>
            <a:ext cx="7699200" cy="349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5"/>
              </a:buClr>
              <a:buSzPts val="2200"/>
              <a:buFont typeface="Didact Gothic"/>
              <a:buNone/>
              <a:defRPr sz="2000">
                <a:solidFill>
                  <a:schemeClr val="accent5"/>
                </a:solidFill>
                <a:latin typeface="SVM Viet Sach"/>
                <a:ea typeface="Century Gothic"/>
                <a:cs typeface="Century Gothic"/>
                <a:sym typeface="Didact Gothic"/>
              </a:defRPr>
            </a:lvl1pPr>
            <a:lvl2pPr marL="914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r>
              <a:rPr lang="en-US" sz="2500" dirty="0">
                <a:sym typeface="Century Gothic"/>
              </a:rPr>
              <a:t>SDR (Software Defined Radio) </a:t>
            </a:r>
            <a:r>
              <a:rPr lang="vi-VN" sz="2500" dirty="0">
                <a:sym typeface="Century Gothic"/>
              </a:rPr>
              <a:t>được coi là một tập hợp các kỹ thuật phần cứng và phần mềm</a:t>
            </a:r>
            <a:r>
              <a:rPr lang="en-US" sz="2500" dirty="0">
                <a:sym typeface="Century Gothic"/>
              </a:rPr>
              <a:t>.</a:t>
            </a:r>
            <a:r>
              <a:rPr lang="vi-VN" sz="2500" dirty="0">
                <a:sym typeface="Century Gothic"/>
              </a:rPr>
              <a:t> </a:t>
            </a:r>
            <a:endParaRPr lang="en-US" sz="2500" dirty="0">
              <a:sym typeface="Century Gothic"/>
            </a:endParaRPr>
          </a:p>
          <a:p>
            <a:endParaRPr lang="en-US" sz="2500" dirty="0">
              <a:sym typeface="Century Gothic"/>
            </a:endParaRPr>
          </a:p>
          <a:p>
            <a:r>
              <a:rPr lang="en-US" sz="2500" dirty="0">
                <a:sym typeface="Century Gothic"/>
              </a:rPr>
              <a:t>T</a:t>
            </a:r>
            <a:r>
              <a:rPr lang="vi-VN" sz="2500" dirty="0">
                <a:sym typeface="Century Gothic"/>
              </a:rPr>
              <a:t>rong đó</a:t>
            </a:r>
            <a:r>
              <a:rPr lang="en-US" sz="2500" dirty="0">
                <a:sym typeface="Century Gothic"/>
              </a:rPr>
              <a:t>,</a:t>
            </a:r>
            <a:r>
              <a:rPr lang="vi-VN" sz="2500" dirty="0">
                <a:sym typeface="Century Gothic"/>
              </a:rPr>
              <a:t> một vài hoặc toàn bộ các chức năng hoạt động của vô tuyến được thực hiện thông qua phần mềm hoặc phần sụn (firmware) có thể thay đổi hoạt động dựa trên các kỹ thuật xử lý lập trình được</a:t>
            </a:r>
            <a:r>
              <a:rPr lang="en-US" sz="2500" dirty="0">
                <a:sym typeface="Century Gothic"/>
              </a:rPr>
              <a:t>.</a:t>
            </a:r>
            <a:endParaRPr lang="pt-BR" sz="2500" dirty="0">
              <a:sym typeface="Century Gothic"/>
            </a:endParaRPr>
          </a:p>
        </p:txBody>
      </p:sp>
    </p:spTree>
    <p:extLst>
      <p:ext uri="{BB962C8B-B14F-4D97-AF65-F5344CB8AC3E}">
        <p14:creationId xmlns:p14="http://schemas.microsoft.com/office/powerpoint/2010/main" val="386178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a:noFill/>
          <a:ln>
            <a:noFill/>
          </a:ln>
        </p:spPr>
        <p:txBody>
          <a:bodyPr spcFirstLastPara="1" wrap="square" lIns="0" tIns="0" rIns="0" bIns="0" anchor="b" anchorCtr="0">
            <a:noAutofit/>
          </a:bodyPr>
          <a:lstStyle/>
          <a:p>
            <a:pPr algn="ctr">
              <a:buSzPts val="8000"/>
            </a:pPr>
            <a:r>
              <a:rPr lang="en" sz="3200" dirty="0">
                <a:latin typeface="Commissioner"/>
              </a:rPr>
              <a:t>SDR – Kiến trúc</a:t>
            </a:r>
            <a:endParaRPr sz="3200" dirty="0">
              <a:latin typeface="Commissioner"/>
            </a:endParaRPr>
          </a:p>
        </p:txBody>
      </p:sp>
      <p:sp>
        <p:nvSpPr>
          <p:cNvPr id="26" name="Google Shape;544;p28">
            <a:extLst>
              <a:ext uri="{FF2B5EF4-FFF2-40B4-BE49-F238E27FC236}">
                <a16:creationId xmlns:a16="http://schemas.microsoft.com/office/drawing/2014/main" id="{648812E2-C796-38E7-25FA-E8AB456522A0}"/>
              </a:ext>
            </a:extLst>
          </p:cNvPr>
          <p:cNvSpPr txBox="1">
            <a:spLocks/>
          </p:cNvSpPr>
          <p:nvPr/>
        </p:nvSpPr>
        <p:spPr>
          <a:xfrm>
            <a:off x="722400" y="1103450"/>
            <a:ext cx="7584692" cy="349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5"/>
              </a:buClr>
              <a:buSzPts val="2200"/>
              <a:buFont typeface="Didact Gothic"/>
              <a:buNone/>
              <a:defRPr sz="2000">
                <a:solidFill>
                  <a:schemeClr val="accent5"/>
                </a:solidFill>
                <a:latin typeface="SVM Viet Sach"/>
                <a:ea typeface="Century Gothic"/>
                <a:cs typeface="Century Gothic"/>
                <a:sym typeface="Didact Gothic"/>
              </a:defRPr>
            </a:lvl1pPr>
            <a:lvl2pPr marL="914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indent="-317500">
              <a:lnSpc>
                <a:spcPct val="115000"/>
              </a:lnSpc>
              <a:spcBef>
                <a:spcPts val="1600"/>
              </a:spcBef>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pPr marR="0"/>
            <a:r>
              <a:rPr lang="en-US" sz="2500" dirty="0" err="1">
                <a:effectLst/>
                <a:latin typeface="UVM Viet Sach"/>
                <a:ea typeface="Calibri" panose="020F0502020204030204" pitchFamily="34" charset="0"/>
                <a:cs typeface="Times New Roman" panose="02020603050405020304" pitchFamily="18" charset="0"/>
              </a:rPr>
              <a:t>Cơ</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sở</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để</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hình</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thành</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một</a:t>
            </a:r>
            <a:r>
              <a:rPr lang="en-US" sz="2500" dirty="0">
                <a:effectLst/>
                <a:latin typeface="UVM Viet Sach"/>
                <a:ea typeface="Calibri" panose="020F0502020204030204" pitchFamily="34" charset="0"/>
                <a:cs typeface="Times New Roman" panose="02020603050405020304" pitchFamily="18" charset="0"/>
              </a:rPr>
              <a:t> SDR bao </a:t>
            </a:r>
            <a:r>
              <a:rPr lang="en-US" sz="2500" dirty="0" err="1">
                <a:effectLst/>
                <a:latin typeface="UVM Viet Sach"/>
                <a:ea typeface="Calibri" panose="020F0502020204030204" pitchFamily="34" charset="0"/>
                <a:cs typeface="Times New Roman" panose="02020603050405020304" pitchFamily="18" charset="0"/>
              </a:rPr>
              <a:t>gồm</a:t>
            </a:r>
            <a:r>
              <a:rPr lang="en-US" sz="2500" dirty="0">
                <a:effectLst/>
                <a:latin typeface="UVM Viet Sach"/>
                <a:ea typeface="Calibri" panose="020F0502020204030204" pitchFamily="34" charset="0"/>
                <a:cs typeface="Times New Roman" panose="02020603050405020304" pitchFamily="18" charset="0"/>
              </a:rPr>
              <a:t>: mixer, filter, modulator/demodulator, </a:t>
            </a:r>
            <a:r>
              <a:rPr lang="en-US" sz="2500" dirty="0" err="1">
                <a:effectLst/>
                <a:latin typeface="UVM Viet Sach"/>
                <a:ea typeface="Calibri" panose="020F0502020204030204" pitchFamily="34" charset="0"/>
                <a:cs typeface="Times New Roman" panose="02020603050405020304" pitchFamily="18" charset="0"/>
              </a:rPr>
              <a:t>mạch</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chọn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sóng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được</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thực</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hiện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bằng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phần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mềm</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trên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máy</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tính</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cá</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nhân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hoặc</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trên</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các</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hệ</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thống</a:t>
            </a:r>
            <a:r>
              <a:rPr lang="en-US" sz="2500" dirty="0">
                <a:effectLst/>
                <a:latin typeface="UVM Viet Sach"/>
                <a:ea typeface="Calibri" panose="020F0502020204030204" pitchFamily="34" charset="0"/>
                <a:cs typeface="Times New Roman" panose="02020603050405020304" pitchFamily="18" charset="0"/>
              </a:rPr>
              <a:t> </a:t>
            </a:r>
            <a:r>
              <a:rPr lang="en-US" sz="2500" dirty="0" err="1">
                <a:effectLst/>
                <a:latin typeface="UVM Viet Sach"/>
                <a:ea typeface="Calibri" panose="020F0502020204030204" pitchFamily="34" charset="0"/>
                <a:cs typeface="Times New Roman" panose="02020603050405020304" pitchFamily="18" charset="0"/>
              </a:rPr>
              <a:t>nhúng</a:t>
            </a:r>
            <a:r>
              <a:rPr lang="en-US" sz="2500" dirty="0">
                <a:effectLst/>
                <a:latin typeface="UVM Viet Sach"/>
                <a:ea typeface="Calibri" panose="020F0502020204030204" pitchFamily="34" charset="0"/>
                <a:cs typeface="Times New Roman" panose="02020603050405020304" pitchFamily="18" charset="0"/>
              </a:rPr>
              <a:t>. </a:t>
            </a:r>
          </a:p>
          <a:p>
            <a:pPr marL="0" marR="0" indent="360045"/>
            <a:endParaRPr lang="en-US" sz="2500" dirty="0">
              <a:effectLst/>
              <a:latin typeface="UVM Viet Sach"/>
              <a:ea typeface="Calibri" panose="020F0502020204030204" pitchFamily="34" charset="0"/>
              <a:cs typeface="Times New Roman" panose="02020603050405020304" pitchFamily="18" charset="0"/>
            </a:endParaRPr>
          </a:p>
          <a:p>
            <a:pPr marR="0"/>
            <a:r>
              <a:rPr lang="en-US" sz="2500" dirty="0">
                <a:latin typeface="UVM Viet Sach"/>
                <a:ea typeface="Calibri" panose="020F0502020204030204" pitchFamily="34" charset="0"/>
                <a:cs typeface="Times New Roman" panose="02020603050405020304" pitchFamily="18" charset="0"/>
              </a:rPr>
              <a:t>M</a:t>
            </a:r>
            <a:r>
              <a:rPr lang="vi-VN" sz="2500" dirty="0">
                <a:effectLst/>
                <a:latin typeface="UVM Viet Sach"/>
                <a:ea typeface="Calibri" panose="020F0502020204030204" pitchFamily="34" charset="0"/>
                <a:cs typeface="Times New Roman" panose="02020603050405020304" pitchFamily="18" charset="0"/>
              </a:rPr>
              <a:t>ột số thành phần được thiết kế cố định như anten thu tín hiệu, bộ chuyển đổi ADC/DAC và bộ xử lý tín hiệu DSP được sử dụng như là thành phần xử lý trung tâm của thiết bị</a:t>
            </a:r>
            <a:r>
              <a:rPr lang="en-US" sz="2500" dirty="0">
                <a:effectLst/>
                <a:latin typeface="UVM Viet Sach"/>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70511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a:noFill/>
          <a:ln>
            <a:noFill/>
          </a:ln>
        </p:spPr>
        <p:txBody>
          <a:bodyPr spcFirstLastPara="1" wrap="square" lIns="0" tIns="0" rIns="0" bIns="0" anchor="b" anchorCtr="0">
            <a:noAutofit/>
          </a:bodyPr>
          <a:lstStyle/>
          <a:p>
            <a:pPr algn="ctr">
              <a:buSzPts val="8000"/>
            </a:pPr>
            <a:r>
              <a:rPr lang="en" sz="3200" dirty="0">
                <a:latin typeface="Commissioner"/>
              </a:rPr>
              <a:t>SDR – Kiến trúc</a:t>
            </a:r>
            <a:endParaRPr sz="3200" dirty="0">
              <a:latin typeface="Commissioner"/>
            </a:endParaRPr>
          </a:p>
        </p:txBody>
      </p:sp>
      <p:pic>
        <p:nvPicPr>
          <p:cNvPr id="3" name="Picture 2">
            <a:extLst>
              <a:ext uri="{FF2B5EF4-FFF2-40B4-BE49-F238E27FC236}">
                <a16:creationId xmlns:a16="http://schemas.microsoft.com/office/drawing/2014/main" id="{F30D784D-B814-8626-D972-8895435098F7}"/>
              </a:ext>
            </a:extLst>
          </p:cNvPr>
          <p:cNvPicPr>
            <a:picLocks noChangeAspect="1"/>
          </p:cNvPicPr>
          <p:nvPr/>
        </p:nvPicPr>
        <p:blipFill>
          <a:blip r:embed="rId3"/>
          <a:stretch>
            <a:fillRect/>
          </a:stretch>
        </p:blipFill>
        <p:spPr>
          <a:xfrm>
            <a:off x="1371322" y="1356101"/>
            <a:ext cx="6401355" cy="3170090"/>
          </a:xfrm>
          <a:prstGeom prst="rect">
            <a:avLst/>
          </a:prstGeom>
        </p:spPr>
      </p:pic>
    </p:spTree>
    <p:extLst>
      <p:ext uri="{BB962C8B-B14F-4D97-AF65-F5344CB8AC3E}">
        <p14:creationId xmlns:p14="http://schemas.microsoft.com/office/powerpoint/2010/main" val="866641323"/>
      </p:ext>
    </p:extLst>
  </p:cSld>
  <p:clrMapOvr>
    <a:masterClrMapping/>
  </p:clrMapOvr>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683</Words>
  <Application>Microsoft Office PowerPoint</Application>
  <PresentationFormat>On-screen Show (16:9)</PresentationFormat>
  <Paragraphs>74</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SVM Viet Sach</vt:lpstr>
      <vt:lpstr>Commissioner</vt:lpstr>
      <vt:lpstr>Aldrich</vt:lpstr>
      <vt:lpstr>UVM Viet Sach</vt:lpstr>
      <vt:lpstr>Didact Gothic</vt:lpstr>
      <vt:lpstr>Century Gothic</vt:lpstr>
      <vt:lpstr>Arial</vt:lpstr>
      <vt:lpstr>Virtual Slides for Education Day by Slidesgo</vt:lpstr>
      <vt:lpstr>SOFTWARE DEFINED RADIO FLIGHT  TRACKING SYSTEM</vt:lpstr>
      <vt:lpstr>THÀNH VIÊN NHÓM</vt:lpstr>
      <vt:lpstr>NÔI DUNG CHÍNH</vt:lpstr>
      <vt:lpstr>TỔNG QUAN</vt:lpstr>
      <vt:lpstr>Tổng quan</vt:lpstr>
      <vt:lpstr>MỘT SỐ KHÁI NIÊM</vt:lpstr>
      <vt:lpstr>SDR</vt:lpstr>
      <vt:lpstr>SDR – Kiến trúc</vt:lpstr>
      <vt:lpstr>SDR – Kiến trúc</vt:lpstr>
      <vt:lpstr>SDR – Ứng dụng</vt:lpstr>
      <vt:lpstr>USRP</vt:lpstr>
      <vt:lpstr>USRP B200mini</vt:lpstr>
      <vt:lpstr>GNU Radio</vt:lpstr>
      <vt:lpstr>MÔ HÌNH HOẠT ĐỘNG</vt:lpstr>
      <vt:lpstr>Mô hình ADS-B</vt:lpstr>
      <vt:lpstr>Mô hình ADS-B</vt:lpstr>
      <vt:lpstr>Mô hình ADS-B</vt:lpstr>
      <vt:lpstr>Mô hình đồ án</vt:lpstr>
      <vt:lpstr>DEMO</vt:lpstr>
      <vt:lpstr>KẾT THÚC PHẦN TRÌNH BÀY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SLIDES FOR EDUCATION DAY</dc:title>
  <dc:creator>CMTz</dc:creator>
  <cp:lastModifiedBy>Tô Đoàn Cao Chương</cp:lastModifiedBy>
  <cp:revision>8</cp:revision>
  <dcterms:modified xsi:type="dcterms:W3CDTF">2022-12-24T01:32:56Z</dcterms:modified>
</cp:coreProperties>
</file>