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96" r:id="rId3"/>
    <p:sldId id="286" r:id="rId4"/>
    <p:sldId id="258" r:id="rId5"/>
    <p:sldId id="259" r:id="rId6"/>
    <p:sldId id="300" r:id="rId7"/>
    <p:sldId id="295" r:id="rId8"/>
    <p:sldId id="301" r:id="rId9"/>
    <p:sldId id="297" r:id="rId10"/>
    <p:sldId id="302" r:id="rId11"/>
    <p:sldId id="294" r:id="rId12"/>
    <p:sldId id="29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56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75" d="100"/>
          <a:sy n="75" d="100"/>
        </p:scale>
        <p:origin x="89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FDE3D-F5DC-417F-A180-193023E1AB0C}"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AA06B-9548-4A28-B768-C438C91B8F9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32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FDE3D-F5DC-417F-A180-193023E1AB0C}"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AA06B-9548-4A28-B768-C438C91B8F9B}" type="slidenum">
              <a:rPr lang="en-US" smtClean="0"/>
              <a:t>‹#›</a:t>
            </a:fld>
            <a:endParaRPr lang="en-US"/>
          </a:p>
        </p:txBody>
      </p:sp>
    </p:spTree>
    <p:extLst>
      <p:ext uri="{BB962C8B-B14F-4D97-AF65-F5344CB8AC3E}">
        <p14:creationId xmlns:p14="http://schemas.microsoft.com/office/powerpoint/2010/main" val="247627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FDE3D-F5DC-417F-A180-193023E1AB0C}"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AA06B-9548-4A28-B768-C438C91B8F9B}" type="slidenum">
              <a:rPr lang="en-US" smtClean="0"/>
              <a:t>‹#›</a:t>
            </a:fld>
            <a:endParaRPr lang="en-US"/>
          </a:p>
        </p:txBody>
      </p:sp>
    </p:spTree>
    <p:extLst>
      <p:ext uri="{BB962C8B-B14F-4D97-AF65-F5344CB8AC3E}">
        <p14:creationId xmlns:p14="http://schemas.microsoft.com/office/powerpoint/2010/main" val="82717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FDE3D-F5DC-417F-A180-193023E1AB0C}"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AA06B-9548-4A28-B768-C438C91B8F9B}" type="slidenum">
              <a:rPr lang="en-US" smtClean="0"/>
              <a:t>‹#›</a:t>
            </a:fld>
            <a:endParaRPr lang="en-US"/>
          </a:p>
        </p:txBody>
      </p:sp>
    </p:spTree>
    <p:extLst>
      <p:ext uri="{BB962C8B-B14F-4D97-AF65-F5344CB8AC3E}">
        <p14:creationId xmlns:p14="http://schemas.microsoft.com/office/powerpoint/2010/main" val="155097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FDE3D-F5DC-417F-A180-193023E1AB0C}"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AA06B-9548-4A28-B768-C438C91B8F9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64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FDE3D-F5DC-417F-A180-193023E1AB0C}"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AA06B-9548-4A28-B768-C438C91B8F9B}" type="slidenum">
              <a:rPr lang="en-US" smtClean="0"/>
              <a:t>‹#›</a:t>
            </a:fld>
            <a:endParaRPr lang="en-US"/>
          </a:p>
        </p:txBody>
      </p:sp>
    </p:spTree>
    <p:extLst>
      <p:ext uri="{BB962C8B-B14F-4D97-AF65-F5344CB8AC3E}">
        <p14:creationId xmlns:p14="http://schemas.microsoft.com/office/powerpoint/2010/main" val="390056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FDE3D-F5DC-417F-A180-193023E1AB0C}"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EAA06B-9548-4A28-B768-C438C91B8F9B}" type="slidenum">
              <a:rPr lang="en-US" smtClean="0"/>
              <a:t>‹#›</a:t>
            </a:fld>
            <a:endParaRPr lang="en-US"/>
          </a:p>
        </p:txBody>
      </p:sp>
    </p:spTree>
    <p:extLst>
      <p:ext uri="{BB962C8B-B14F-4D97-AF65-F5344CB8AC3E}">
        <p14:creationId xmlns:p14="http://schemas.microsoft.com/office/powerpoint/2010/main" val="161388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FDE3D-F5DC-417F-A180-193023E1AB0C}"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AA06B-9548-4A28-B768-C438C91B8F9B}" type="slidenum">
              <a:rPr lang="en-US" smtClean="0"/>
              <a:t>‹#›</a:t>
            </a:fld>
            <a:endParaRPr lang="en-US"/>
          </a:p>
        </p:txBody>
      </p:sp>
    </p:spTree>
    <p:extLst>
      <p:ext uri="{BB962C8B-B14F-4D97-AF65-F5344CB8AC3E}">
        <p14:creationId xmlns:p14="http://schemas.microsoft.com/office/powerpoint/2010/main" val="13696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0FDE3D-F5DC-417F-A180-193023E1AB0C}" type="datetimeFigureOut">
              <a:rPr lang="en-US" smtClean="0"/>
              <a:t>6/12/2024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EAA06B-9548-4A28-B768-C438C91B8F9B}" type="slidenum">
              <a:rPr lang="en-US" smtClean="0"/>
              <a:t>‹#›</a:t>
            </a:fld>
            <a:endParaRPr lang="en-US"/>
          </a:p>
        </p:txBody>
      </p:sp>
    </p:spTree>
    <p:extLst>
      <p:ext uri="{BB962C8B-B14F-4D97-AF65-F5344CB8AC3E}">
        <p14:creationId xmlns:p14="http://schemas.microsoft.com/office/powerpoint/2010/main" val="212051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0FDE3D-F5DC-417F-A180-193023E1AB0C}" type="datetimeFigureOut">
              <a:rPr lang="en-US" smtClean="0"/>
              <a:t>6/12/2024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EAA06B-9548-4A28-B768-C438C91B8F9B}" type="slidenum">
              <a:rPr lang="en-US" smtClean="0"/>
              <a:t>‹#›</a:t>
            </a:fld>
            <a:endParaRPr lang="en-US"/>
          </a:p>
        </p:txBody>
      </p:sp>
    </p:spTree>
    <p:extLst>
      <p:ext uri="{BB962C8B-B14F-4D97-AF65-F5344CB8AC3E}">
        <p14:creationId xmlns:p14="http://schemas.microsoft.com/office/powerpoint/2010/main" val="81327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FDE3D-F5DC-417F-A180-193023E1AB0C}"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AA06B-9548-4A28-B768-C438C91B8F9B}" type="slidenum">
              <a:rPr lang="en-US" smtClean="0"/>
              <a:t>‹#›</a:t>
            </a:fld>
            <a:endParaRPr lang="en-US"/>
          </a:p>
        </p:txBody>
      </p:sp>
    </p:spTree>
    <p:extLst>
      <p:ext uri="{BB962C8B-B14F-4D97-AF65-F5344CB8AC3E}">
        <p14:creationId xmlns:p14="http://schemas.microsoft.com/office/powerpoint/2010/main" val="189090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0FDE3D-F5DC-417F-A180-193023E1AB0C}" type="datetimeFigureOut">
              <a:rPr lang="en-US" smtClean="0"/>
              <a:t>6/12/2024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EAA06B-9548-4A28-B768-C438C91B8F9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1625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7.xml"/><Relationship Id="rId4" Type="http://schemas.openxmlformats.org/officeDocument/2006/relationships/image" Target="../media/image15.gi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amma.app" TargetMode="Externa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F1B059-A235-54AD-C0B3-C2A47761E6CB}"/>
              </a:ext>
            </a:extLst>
          </p:cNvPr>
          <p:cNvSpPr txBox="1"/>
          <p:nvPr/>
        </p:nvSpPr>
        <p:spPr>
          <a:xfrm>
            <a:off x="2268165" y="160109"/>
            <a:ext cx="7655668" cy="1415772"/>
          </a:xfrm>
          <a:prstGeom prst="rect">
            <a:avLst/>
          </a:prstGeom>
          <a:noFill/>
        </p:spPr>
        <p:txBody>
          <a:bodyPr wrap="square" rtlCol="0">
            <a:spAutoFit/>
          </a:bodyPr>
          <a:lstStyle/>
          <a:p>
            <a:pPr algn="ctr"/>
            <a:r>
              <a:rPr lang="en-US" sz="5000" b="1" dirty="0">
                <a:solidFill>
                  <a:schemeClr val="bg2">
                    <a:lumMod val="50000"/>
                  </a:schemeClr>
                </a:solidFill>
                <a:latin typeface="+mj-lt"/>
              </a:rPr>
              <a:t>TRƯỜNG ĐẠI HỌC TRÀ VINH</a:t>
            </a:r>
          </a:p>
          <a:p>
            <a:pPr algn="ctr"/>
            <a:r>
              <a:rPr lang="en-US" sz="3600" b="1" dirty="0">
                <a:solidFill>
                  <a:schemeClr val="bg2">
                    <a:lumMod val="50000"/>
                  </a:schemeClr>
                </a:solidFill>
                <a:latin typeface="+mj-lt"/>
              </a:rPr>
              <a:t>KHOA KỸ THUẬT &amp; CÔNG NGHỆ</a:t>
            </a:r>
          </a:p>
        </p:txBody>
      </p:sp>
      <p:sp>
        <p:nvSpPr>
          <p:cNvPr id="5" name="Freeform 2">
            <a:extLst>
              <a:ext uri="{FF2B5EF4-FFF2-40B4-BE49-F238E27FC236}">
                <a16:creationId xmlns:a16="http://schemas.microsoft.com/office/drawing/2014/main" id="{C3187D10-F1FA-0C9D-9B03-DDC57614A796}"/>
              </a:ext>
            </a:extLst>
          </p:cNvPr>
          <p:cNvSpPr/>
          <p:nvPr/>
        </p:nvSpPr>
        <p:spPr>
          <a:xfrm>
            <a:off x="0" y="83242"/>
            <a:ext cx="1721795" cy="1492639"/>
          </a:xfrm>
          <a:custGeom>
            <a:avLst/>
            <a:gdLst/>
            <a:ahLst/>
            <a:cxnLst/>
            <a:rect l="l" t="t" r="r" b="b"/>
            <a:pathLst>
              <a:path w="2191286" h="1898614">
                <a:moveTo>
                  <a:pt x="0" y="0"/>
                </a:moveTo>
                <a:lnTo>
                  <a:pt x="2191286" y="0"/>
                </a:lnTo>
                <a:lnTo>
                  <a:pt x="2191286" y="1898613"/>
                </a:lnTo>
                <a:lnTo>
                  <a:pt x="0" y="1898613"/>
                </a:lnTo>
                <a:lnTo>
                  <a:pt x="0" y="0"/>
                </a:lnTo>
                <a:close/>
              </a:path>
            </a:pathLst>
          </a:custGeom>
          <a:blipFill>
            <a:blip r:embed="rId2"/>
            <a:stretch>
              <a:fillRect l="-19063" t="-1253" r="-734578" b="-23131"/>
            </a:stretch>
          </a:blipFill>
        </p:spPr>
        <p:txBody>
          <a:bodyPr/>
          <a:lstStyle/>
          <a:p>
            <a:endParaRPr lang="en-US"/>
          </a:p>
        </p:txBody>
      </p:sp>
      <p:sp>
        <p:nvSpPr>
          <p:cNvPr id="7" name="TextBox 6">
            <a:extLst>
              <a:ext uri="{FF2B5EF4-FFF2-40B4-BE49-F238E27FC236}">
                <a16:creationId xmlns:a16="http://schemas.microsoft.com/office/drawing/2014/main" id="{29C0F1AA-F85D-F5C9-CF60-6AD296C2741D}"/>
              </a:ext>
            </a:extLst>
          </p:cNvPr>
          <p:cNvSpPr txBox="1"/>
          <p:nvPr/>
        </p:nvSpPr>
        <p:spPr>
          <a:xfrm>
            <a:off x="1056641" y="2092779"/>
            <a:ext cx="10155842" cy="707886"/>
          </a:xfrm>
          <a:prstGeom prst="rect">
            <a:avLst/>
          </a:prstGeom>
          <a:noFill/>
        </p:spPr>
        <p:txBody>
          <a:bodyPr wrap="square" rtlCol="0">
            <a:spAutoFit/>
          </a:bodyPr>
          <a:lstStyle/>
          <a:p>
            <a:pPr algn="ctr"/>
            <a:r>
              <a:rPr lang="en-US" sz="4000" dirty="0">
                <a:solidFill>
                  <a:schemeClr val="bg2">
                    <a:lumMod val="50000"/>
                  </a:schemeClr>
                </a:solidFill>
              </a:rPr>
              <a:t>BÁO CÁO KẾT THÚC MÔN TRÍ TUỆ NHÂN TẠO</a:t>
            </a:r>
          </a:p>
        </p:txBody>
      </p:sp>
      <p:pic>
        <p:nvPicPr>
          <p:cNvPr id="9" name="Picture 8">
            <a:extLst>
              <a:ext uri="{FF2B5EF4-FFF2-40B4-BE49-F238E27FC236}">
                <a16:creationId xmlns:a16="http://schemas.microsoft.com/office/drawing/2014/main" id="{4D52E537-6E8F-B87C-668A-06D285DBA096}"/>
              </a:ext>
            </a:extLst>
          </p:cNvPr>
          <p:cNvPicPr>
            <a:picLocks noChangeAspect="1"/>
          </p:cNvPicPr>
          <p:nvPr/>
        </p:nvPicPr>
        <p:blipFill>
          <a:blip r:embed="rId3"/>
          <a:stretch>
            <a:fillRect/>
          </a:stretch>
        </p:blipFill>
        <p:spPr>
          <a:xfrm>
            <a:off x="10470203" y="113704"/>
            <a:ext cx="1333795" cy="1655335"/>
          </a:xfrm>
          <a:prstGeom prst="rect">
            <a:avLst/>
          </a:prstGeom>
        </p:spPr>
      </p:pic>
      <p:pic>
        <p:nvPicPr>
          <p:cNvPr id="10" name="Picture 9" descr="A person pointing at a chart&#10;&#10;Description automatically generated">
            <a:extLst>
              <a:ext uri="{FF2B5EF4-FFF2-40B4-BE49-F238E27FC236}">
                <a16:creationId xmlns:a16="http://schemas.microsoft.com/office/drawing/2014/main" id="{16D8201E-EE01-2FCA-09A5-00AF83C05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017" y="3543206"/>
            <a:ext cx="3813105" cy="3813105"/>
          </a:xfrm>
          <a:prstGeom prst="rect">
            <a:avLst/>
          </a:prstGeom>
        </p:spPr>
      </p:pic>
      <p:sp>
        <p:nvSpPr>
          <p:cNvPr id="2" name="Slide Number Placeholder 1">
            <a:extLst>
              <a:ext uri="{FF2B5EF4-FFF2-40B4-BE49-F238E27FC236}">
                <a16:creationId xmlns:a16="http://schemas.microsoft.com/office/drawing/2014/main" id="{60CE1011-950A-59B0-2D52-41DA7F3DABDF}"/>
              </a:ext>
            </a:extLst>
          </p:cNvPr>
          <p:cNvSpPr>
            <a:spLocks noGrp="1"/>
          </p:cNvSpPr>
          <p:nvPr>
            <p:ph type="sldNum" sz="quarter" idx="12"/>
          </p:nvPr>
        </p:nvSpPr>
        <p:spPr>
          <a:xfrm>
            <a:off x="9900458" y="6459785"/>
            <a:ext cx="1312025" cy="365125"/>
          </a:xfrm>
        </p:spPr>
        <p:txBody>
          <a:bodyPr/>
          <a:lstStyle/>
          <a:p>
            <a:fld id="{52D854AB-21E1-4636-94F9-8FEFA1DC556C}" type="slidenum">
              <a:rPr lang="en-US" sz="2400" smtClean="0"/>
              <a:t>1</a:t>
            </a:fld>
            <a:endParaRPr lang="en-US" sz="2400" dirty="0"/>
          </a:p>
        </p:txBody>
      </p:sp>
      <p:sp>
        <p:nvSpPr>
          <p:cNvPr id="3" name="TextBox 2">
            <a:extLst>
              <a:ext uri="{FF2B5EF4-FFF2-40B4-BE49-F238E27FC236}">
                <a16:creationId xmlns:a16="http://schemas.microsoft.com/office/drawing/2014/main" id="{64439650-E3EA-C0C7-8CEB-19438FEC07E2}"/>
              </a:ext>
            </a:extLst>
          </p:cNvPr>
          <p:cNvSpPr txBox="1"/>
          <p:nvPr/>
        </p:nvSpPr>
        <p:spPr>
          <a:xfrm>
            <a:off x="253999" y="2943378"/>
            <a:ext cx="11684000" cy="1323439"/>
          </a:xfrm>
          <a:prstGeom prst="rect">
            <a:avLst/>
          </a:prstGeom>
          <a:noFill/>
        </p:spPr>
        <p:txBody>
          <a:bodyPr wrap="square" rtlCol="0">
            <a:spAutoFit/>
          </a:bodyPr>
          <a:lstStyle/>
          <a:p>
            <a:pPr algn="ctr"/>
            <a:r>
              <a:rPr lang="en-US" sz="4000" b="1" dirty="0">
                <a:solidFill>
                  <a:schemeClr val="accent1">
                    <a:lumMod val="75000"/>
                  </a:schemeClr>
                </a:solidFill>
              </a:rPr>
              <a:t>NGHIÊN CỨU MÔ HÌNH </a:t>
            </a:r>
            <a:r>
              <a:rPr lang="en-US" sz="4000" b="1">
                <a:solidFill>
                  <a:schemeClr val="accent1">
                    <a:lumMod val="75000"/>
                  </a:schemeClr>
                </a:solidFill>
              </a:rPr>
              <a:t>CNN DỮ </a:t>
            </a:r>
            <a:r>
              <a:rPr lang="en-US" sz="4000" b="1" dirty="0">
                <a:solidFill>
                  <a:schemeClr val="accent1">
                    <a:lumMod val="75000"/>
                  </a:schemeClr>
                </a:solidFill>
              </a:rPr>
              <a:t>LIỆU HÌNH ẢNH ĐỂ KIỂM TRA </a:t>
            </a:r>
            <a:r>
              <a:rPr lang="en-US" sz="4000" b="1">
                <a:solidFill>
                  <a:schemeClr val="accent1">
                    <a:lumMod val="75000"/>
                  </a:schemeClr>
                </a:solidFill>
              </a:rPr>
              <a:t>CHẤT LƯỢNG SẢN PHẨM ĐÚC</a:t>
            </a:r>
            <a:endParaRPr lang="en-US" sz="4000" b="1" dirty="0">
              <a:solidFill>
                <a:schemeClr val="accent1">
                  <a:lumMod val="75000"/>
                </a:schemeClr>
              </a:solidFill>
            </a:endParaRPr>
          </a:p>
        </p:txBody>
      </p:sp>
    </p:spTree>
    <p:extLst>
      <p:ext uri="{BB962C8B-B14F-4D97-AF65-F5344CB8AC3E}">
        <p14:creationId xmlns:p14="http://schemas.microsoft.com/office/powerpoint/2010/main" val="72676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85E2DF-50D2-B1A3-3BAA-A8F4FA599008}"/>
              </a:ext>
            </a:extLst>
          </p:cNvPr>
          <p:cNvSpPr txBox="1"/>
          <p:nvPr/>
        </p:nvSpPr>
        <p:spPr>
          <a:xfrm>
            <a:off x="2234425" y="209316"/>
            <a:ext cx="306421" cy="707886"/>
          </a:xfrm>
          <a:prstGeom prst="rect">
            <a:avLst/>
          </a:prstGeom>
          <a:noFill/>
        </p:spPr>
        <p:txBody>
          <a:bodyPr wrap="square" rtlCol="0">
            <a:spAutoFit/>
          </a:bodyPr>
          <a:lstStyle/>
          <a:p>
            <a:r>
              <a:rPr lang="en-US" sz="4000" dirty="0">
                <a:solidFill>
                  <a:schemeClr val="bg1"/>
                </a:solidFill>
                <a:latin typeface="Cooper Black" panose="0208090404030B020404" pitchFamily="18" charset="0"/>
              </a:rPr>
              <a:t>2</a:t>
            </a:r>
          </a:p>
        </p:txBody>
      </p:sp>
      <p:sp>
        <p:nvSpPr>
          <p:cNvPr id="10" name="Slide Number Placeholder 1">
            <a:extLst>
              <a:ext uri="{FF2B5EF4-FFF2-40B4-BE49-F238E27FC236}">
                <a16:creationId xmlns:a16="http://schemas.microsoft.com/office/drawing/2014/main" id="{EBC51D97-D817-293B-6AEE-C4C43EC1332E}"/>
              </a:ext>
            </a:extLst>
          </p:cNvPr>
          <p:cNvSpPr>
            <a:spLocks noGrp="1"/>
          </p:cNvSpPr>
          <p:nvPr>
            <p:ph type="sldNum" sz="quarter" idx="12"/>
          </p:nvPr>
        </p:nvSpPr>
        <p:spPr>
          <a:xfrm>
            <a:off x="9900458" y="6459785"/>
            <a:ext cx="1312025" cy="365125"/>
          </a:xfrm>
        </p:spPr>
        <p:txBody>
          <a:bodyPr/>
          <a:lstStyle/>
          <a:p>
            <a:fld id="{52D854AB-21E1-4636-94F9-8FEFA1DC556C}" type="slidenum">
              <a:rPr lang="en-US" sz="2400" smtClean="0"/>
              <a:t>10</a:t>
            </a:fld>
            <a:endParaRPr lang="en-US" sz="2400" dirty="0"/>
          </a:p>
        </p:txBody>
      </p:sp>
      <p:sp>
        <p:nvSpPr>
          <p:cNvPr id="8" name="TextBox 7">
            <a:extLst>
              <a:ext uri="{FF2B5EF4-FFF2-40B4-BE49-F238E27FC236}">
                <a16:creationId xmlns:a16="http://schemas.microsoft.com/office/drawing/2014/main" id="{52C032D7-7868-FD46-A726-30C4A2AFA319}"/>
              </a:ext>
            </a:extLst>
          </p:cNvPr>
          <p:cNvSpPr txBox="1"/>
          <p:nvPr/>
        </p:nvSpPr>
        <p:spPr>
          <a:xfrm>
            <a:off x="904566" y="211891"/>
            <a:ext cx="10307917" cy="1631216"/>
          </a:xfrm>
          <a:prstGeom prst="rect">
            <a:avLst/>
          </a:prstGeom>
          <a:noFill/>
        </p:spPr>
        <p:txBody>
          <a:bodyPr wrap="square" rtlCol="0">
            <a:spAutoFit/>
          </a:bodyPr>
          <a:lstStyle/>
          <a:p>
            <a:pPr algn="ctr"/>
            <a:r>
              <a:rPr lang="en-US" sz="5000" b="1" dirty="0">
                <a:solidFill>
                  <a:schemeClr val="accent1">
                    <a:lumMod val="75000"/>
                  </a:schemeClr>
                </a:solidFill>
              </a:rPr>
              <a:t>4 – KẾT QUẢ ĐẠT ĐƯỢC VÀ HƯỚNG PHÁT TRIỂN</a:t>
            </a:r>
          </a:p>
        </p:txBody>
      </p:sp>
      <p:cxnSp>
        <p:nvCxnSpPr>
          <p:cNvPr id="17" name="Straight Connector 16">
            <a:extLst>
              <a:ext uri="{FF2B5EF4-FFF2-40B4-BE49-F238E27FC236}">
                <a16:creationId xmlns:a16="http://schemas.microsoft.com/office/drawing/2014/main" id="{550C5C1E-4898-7798-0AB8-8D92AFBC3692}"/>
              </a:ext>
            </a:extLst>
          </p:cNvPr>
          <p:cNvCxnSpPr>
            <a:cxnSpLocks/>
          </p:cNvCxnSpPr>
          <p:nvPr/>
        </p:nvCxnSpPr>
        <p:spPr>
          <a:xfrm>
            <a:off x="324465" y="1622305"/>
            <a:ext cx="0" cy="47589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91F505F-80EE-385F-8B4D-88CE608CA020}"/>
              </a:ext>
            </a:extLst>
          </p:cNvPr>
          <p:cNvSpPr txBox="1"/>
          <p:nvPr/>
        </p:nvSpPr>
        <p:spPr>
          <a:xfrm>
            <a:off x="415019" y="1568164"/>
            <a:ext cx="4065539"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Hướng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triển</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F343C9E-5B8D-A9C2-3A1A-E3963D04D2FF}"/>
              </a:ext>
            </a:extLst>
          </p:cNvPr>
          <p:cNvSpPr txBox="1"/>
          <p:nvPr/>
        </p:nvSpPr>
        <p:spPr>
          <a:xfrm>
            <a:off x="415019" y="2415650"/>
            <a:ext cx="10618125" cy="2991075"/>
          </a:xfrm>
          <a:prstGeom prst="rect">
            <a:avLst/>
          </a:prstGeom>
          <a:noFill/>
        </p:spPr>
        <p:txBody>
          <a:bodyPr wrap="square">
            <a:spAutoFit/>
          </a:bodyPr>
          <a:lstStyle/>
          <a:p>
            <a:pPr marL="0" marR="0" indent="365760" algn="just">
              <a:lnSpc>
                <a:spcPct val="150000"/>
              </a:lnSpc>
              <a:spcBef>
                <a:spcPts val="600"/>
              </a:spcBef>
              <a:spcAft>
                <a:spcPts val="600"/>
              </a:spcAft>
            </a:pPr>
            <a:r>
              <a:rPr lang="vi-VN" sz="2300" dirty="0">
                <a:effectLst/>
                <a:latin typeface="Times New Roman" panose="02020603050405020304" pitchFamily="18" charset="0"/>
                <a:ea typeface="Times New Roman" panose="02020603050405020304" pitchFamily="18" charset="0"/>
              </a:rPr>
              <a:t>- Kết hợp mô hình vào quy trình sản xuất hàng loạt để tăng tốc độ phân loại sản phẩm, giảm bớt nhân lực.</a:t>
            </a:r>
            <a:endParaRPr lang="en-US" sz="2300" dirty="0">
              <a:effectLst/>
              <a:latin typeface="Times New Roman" panose="02020603050405020304" pitchFamily="18" charset="0"/>
              <a:ea typeface="Times New Roman" panose="02020603050405020304" pitchFamily="18" charset="0"/>
            </a:endParaRPr>
          </a:p>
          <a:p>
            <a:pPr marL="0" marR="0" indent="365760" algn="just">
              <a:lnSpc>
                <a:spcPct val="150000"/>
              </a:lnSpc>
              <a:spcBef>
                <a:spcPts val="600"/>
              </a:spcBef>
              <a:spcAft>
                <a:spcPts val="600"/>
              </a:spcAft>
            </a:pPr>
            <a:r>
              <a:rPr lang="vi-VN" sz="2300" dirty="0">
                <a:effectLst/>
                <a:latin typeface="Times New Roman" panose="02020603050405020304" pitchFamily="18" charset="0"/>
                <a:ea typeface="Times New Roman" panose="02020603050405020304" pitchFamily="18" charset="0"/>
              </a:rPr>
              <a:t>- Phát triển thêm các tính năng đánh giá lỗi hư hỏng của sản phẩm, phân loại nhiều sản phẩm khác nhau trên một dây chuyền, …</a:t>
            </a:r>
            <a:endParaRPr lang="en-US" sz="2300" dirty="0">
              <a:effectLst/>
              <a:latin typeface="Times New Roman" panose="02020603050405020304" pitchFamily="18" charset="0"/>
              <a:ea typeface="Times New Roman" panose="02020603050405020304" pitchFamily="18" charset="0"/>
            </a:endParaRPr>
          </a:p>
          <a:p>
            <a:pPr marL="0" marR="0" indent="365760" algn="just">
              <a:lnSpc>
                <a:spcPct val="150000"/>
              </a:lnSpc>
              <a:spcBef>
                <a:spcPts val="600"/>
              </a:spcBef>
              <a:spcAft>
                <a:spcPts val="600"/>
              </a:spcAft>
            </a:pPr>
            <a:r>
              <a:rPr lang="vi-VN" sz="2300" dirty="0">
                <a:effectLst/>
                <a:latin typeface="Times New Roman" panose="02020603050405020304" pitchFamily="18" charset="0"/>
                <a:ea typeface="Times New Roman" panose="02020603050405020304" pitchFamily="18" charset="0"/>
              </a:rPr>
              <a:t>- Tích hợp mô hình vào các thiết bị sản xuất</a:t>
            </a:r>
            <a:r>
              <a:rPr lang="en-US" sz="23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137102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85E2DF-50D2-B1A3-3BAA-A8F4FA599008}"/>
              </a:ext>
            </a:extLst>
          </p:cNvPr>
          <p:cNvSpPr txBox="1"/>
          <p:nvPr/>
        </p:nvSpPr>
        <p:spPr>
          <a:xfrm>
            <a:off x="2234425" y="209316"/>
            <a:ext cx="306421" cy="707886"/>
          </a:xfrm>
          <a:prstGeom prst="rect">
            <a:avLst/>
          </a:prstGeom>
          <a:noFill/>
        </p:spPr>
        <p:txBody>
          <a:bodyPr wrap="square" rtlCol="0">
            <a:spAutoFit/>
          </a:bodyPr>
          <a:lstStyle/>
          <a:p>
            <a:r>
              <a:rPr lang="en-US" sz="4000" dirty="0">
                <a:solidFill>
                  <a:schemeClr val="bg1"/>
                </a:solidFill>
                <a:latin typeface="Cooper Black" panose="0208090404030B020404" pitchFamily="18" charset="0"/>
              </a:rPr>
              <a:t>2</a:t>
            </a:r>
          </a:p>
        </p:txBody>
      </p:sp>
      <p:sp>
        <p:nvSpPr>
          <p:cNvPr id="10" name="Slide Number Placeholder 1">
            <a:extLst>
              <a:ext uri="{FF2B5EF4-FFF2-40B4-BE49-F238E27FC236}">
                <a16:creationId xmlns:a16="http://schemas.microsoft.com/office/drawing/2014/main" id="{EBC51D97-D817-293B-6AEE-C4C43EC1332E}"/>
              </a:ext>
            </a:extLst>
          </p:cNvPr>
          <p:cNvSpPr>
            <a:spLocks noGrp="1"/>
          </p:cNvSpPr>
          <p:nvPr>
            <p:ph type="sldNum" sz="quarter" idx="12"/>
          </p:nvPr>
        </p:nvSpPr>
        <p:spPr>
          <a:xfrm>
            <a:off x="9900458" y="6459785"/>
            <a:ext cx="1312025" cy="365125"/>
          </a:xfrm>
        </p:spPr>
        <p:txBody>
          <a:bodyPr/>
          <a:lstStyle/>
          <a:p>
            <a:fld id="{52D854AB-21E1-4636-94F9-8FEFA1DC556C}" type="slidenum">
              <a:rPr lang="en-US" sz="2400" smtClean="0"/>
              <a:t>11</a:t>
            </a:fld>
            <a:endParaRPr lang="en-US" sz="2400" dirty="0"/>
          </a:p>
        </p:txBody>
      </p:sp>
      <p:sp>
        <p:nvSpPr>
          <p:cNvPr id="8" name="TextBox 7">
            <a:extLst>
              <a:ext uri="{FF2B5EF4-FFF2-40B4-BE49-F238E27FC236}">
                <a16:creationId xmlns:a16="http://schemas.microsoft.com/office/drawing/2014/main" id="{52C032D7-7868-FD46-A726-30C4A2AFA319}"/>
              </a:ext>
            </a:extLst>
          </p:cNvPr>
          <p:cNvSpPr txBox="1"/>
          <p:nvPr/>
        </p:nvSpPr>
        <p:spPr>
          <a:xfrm>
            <a:off x="2234425" y="2562392"/>
            <a:ext cx="7351602" cy="1169551"/>
          </a:xfrm>
          <a:prstGeom prst="rect">
            <a:avLst/>
          </a:prstGeom>
          <a:noFill/>
        </p:spPr>
        <p:txBody>
          <a:bodyPr wrap="square" rtlCol="0">
            <a:spAutoFit/>
          </a:bodyPr>
          <a:lstStyle/>
          <a:p>
            <a:pPr algn="ctr"/>
            <a:r>
              <a:rPr lang="en-US" sz="7000" b="1" dirty="0">
                <a:solidFill>
                  <a:schemeClr val="accent1">
                    <a:lumMod val="75000"/>
                  </a:schemeClr>
                </a:solidFill>
              </a:rPr>
              <a:t>5 – DEMO</a:t>
            </a:r>
          </a:p>
        </p:txBody>
      </p:sp>
    </p:spTree>
    <p:extLst>
      <p:ext uri="{BB962C8B-B14F-4D97-AF65-F5344CB8AC3E}">
        <p14:creationId xmlns:p14="http://schemas.microsoft.com/office/powerpoint/2010/main" val="233251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02E32-CDD5-8F53-B2A8-D856D4F19506}"/>
            </a:ext>
          </a:extLst>
        </p:cNvPr>
        <p:cNvGrpSpPr/>
        <p:nvPr/>
      </p:nvGrpSpPr>
      <p:grpSpPr>
        <a:xfrm>
          <a:off x="0" y="0"/>
          <a:ext cx="0" cy="0"/>
          <a:chOff x="0" y="0"/>
          <a:chExt cx="0" cy="0"/>
        </a:xfrm>
      </p:grpSpPr>
      <p:pic>
        <p:nvPicPr>
          <p:cNvPr id="2" name="Picture 1" descr="A blue and white mail and arrow&#10;&#10;Description automatically generated with medium confidence">
            <a:extLst>
              <a:ext uri="{FF2B5EF4-FFF2-40B4-BE49-F238E27FC236}">
                <a16:creationId xmlns:a16="http://schemas.microsoft.com/office/drawing/2014/main" id="{3A0025FD-58A8-50F1-FDCB-220CD1DA0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9865" cy="1619865"/>
          </a:xfrm>
          <a:prstGeom prst="rect">
            <a:avLst/>
          </a:prstGeom>
        </p:spPr>
      </p:pic>
      <p:pic>
        <p:nvPicPr>
          <p:cNvPr id="3" name="Picture 2" descr="A person and person standing in front of a question mark&#10;&#10;Description automatically generated">
            <a:extLst>
              <a:ext uri="{FF2B5EF4-FFF2-40B4-BE49-F238E27FC236}">
                <a16:creationId xmlns:a16="http://schemas.microsoft.com/office/drawing/2014/main" id="{5E391230-ABD3-91E8-BC29-0A6A628C8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1010" y="1451488"/>
            <a:ext cx="4924732" cy="4924732"/>
          </a:xfrm>
          <a:prstGeom prst="rect">
            <a:avLst/>
          </a:prstGeom>
        </p:spPr>
      </p:pic>
      <p:sp>
        <p:nvSpPr>
          <p:cNvPr id="4" name="TextBox 3">
            <a:extLst>
              <a:ext uri="{FF2B5EF4-FFF2-40B4-BE49-F238E27FC236}">
                <a16:creationId xmlns:a16="http://schemas.microsoft.com/office/drawing/2014/main" id="{32BE82BF-873B-A905-119A-973EA49CEFE9}"/>
              </a:ext>
            </a:extLst>
          </p:cNvPr>
          <p:cNvSpPr txBox="1"/>
          <p:nvPr/>
        </p:nvSpPr>
        <p:spPr>
          <a:xfrm>
            <a:off x="5037088" y="481780"/>
            <a:ext cx="2022473" cy="1015663"/>
          </a:xfrm>
          <a:prstGeom prst="rect">
            <a:avLst/>
          </a:prstGeom>
          <a:noFill/>
        </p:spPr>
        <p:txBody>
          <a:bodyPr wrap="square" rtlCol="0">
            <a:spAutoFit/>
          </a:bodyPr>
          <a:lstStyle/>
          <a:p>
            <a:r>
              <a:rPr lang="en-US" sz="6000" b="1" dirty="0">
                <a:solidFill>
                  <a:schemeClr val="accent1">
                    <a:lumMod val="75000"/>
                  </a:schemeClr>
                </a:solidFill>
                <a:latin typeface="+mj-lt"/>
              </a:rPr>
              <a:t>Q &amp; A</a:t>
            </a:r>
          </a:p>
        </p:txBody>
      </p:sp>
      <p:pic>
        <p:nvPicPr>
          <p:cNvPr id="5" name="Picture 4" descr="A light bulb above a book&#10;&#10;Description automatically generated">
            <a:extLst>
              <a:ext uri="{FF2B5EF4-FFF2-40B4-BE49-F238E27FC236}">
                <a16:creationId xmlns:a16="http://schemas.microsoft.com/office/drawing/2014/main" id="{95B6C722-7170-02D1-4F3A-E075A8007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0852" y="4650658"/>
            <a:ext cx="1590368" cy="1590368"/>
          </a:xfrm>
          <a:prstGeom prst="rect">
            <a:avLst/>
          </a:prstGeom>
        </p:spPr>
      </p:pic>
      <p:sp>
        <p:nvSpPr>
          <p:cNvPr id="6" name="Slide Number Placeholder 1">
            <a:extLst>
              <a:ext uri="{FF2B5EF4-FFF2-40B4-BE49-F238E27FC236}">
                <a16:creationId xmlns:a16="http://schemas.microsoft.com/office/drawing/2014/main" id="{71022313-25B7-B371-5F0C-DFA53C919D0A}"/>
              </a:ext>
            </a:extLst>
          </p:cNvPr>
          <p:cNvSpPr>
            <a:spLocks noGrp="1"/>
          </p:cNvSpPr>
          <p:nvPr>
            <p:ph type="sldNum" sz="quarter" idx="12"/>
          </p:nvPr>
        </p:nvSpPr>
        <p:spPr>
          <a:xfrm>
            <a:off x="9900458" y="6459785"/>
            <a:ext cx="1312025" cy="365125"/>
          </a:xfrm>
        </p:spPr>
        <p:txBody>
          <a:bodyPr/>
          <a:lstStyle/>
          <a:p>
            <a:fld id="{52D854AB-21E1-4636-94F9-8FEFA1DC556C}" type="slidenum">
              <a:rPr lang="en-US" sz="2400" smtClean="0"/>
              <a:t>12</a:t>
            </a:fld>
            <a:endParaRPr lang="en-US" sz="2400" dirty="0"/>
          </a:p>
        </p:txBody>
      </p:sp>
    </p:spTree>
    <p:extLst>
      <p:ext uri="{BB962C8B-B14F-4D97-AF65-F5344CB8AC3E}">
        <p14:creationId xmlns:p14="http://schemas.microsoft.com/office/powerpoint/2010/main" val="420266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8">
            <a:extLst>
              <a:ext uri="{FF2B5EF4-FFF2-40B4-BE49-F238E27FC236}">
                <a16:creationId xmlns:a16="http://schemas.microsoft.com/office/drawing/2014/main" id="{74444258-09C2-D0E2-FF94-6446193E4B08}"/>
              </a:ext>
            </a:extLst>
          </p:cNvPr>
          <p:cNvSpPr/>
          <p:nvPr/>
        </p:nvSpPr>
        <p:spPr>
          <a:xfrm>
            <a:off x="7761573" y="3009411"/>
            <a:ext cx="3468767" cy="284321"/>
          </a:xfrm>
          <a:prstGeom prst="rect">
            <a:avLst/>
          </a:prstGeom>
          <a:noFill/>
          <a:ln/>
        </p:spPr>
        <p:txBody>
          <a:bodyPr wrap="none" rtlCol="0" anchor="t"/>
          <a:lstStyle/>
          <a:p>
            <a:pPr>
              <a:lnSpc>
                <a:spcPts val="2239"/>
              </a:lnSpc>
            </a:pPr>
            <a:endParaRPr lang="en-US" sz="1400" dirty="0"/>
          </a:p>
        </p:txBody>
      </p:sp>
      <p:pic>
        <p:nvPicPr>
          <p:cNvPr id="18" name="Image 1" descr="preencoded.png">
            <a:hlinkClick r:id="rId2"/>
            <a:extLst>
              <a:ext uri="{FF2B5EF4-FFF2-40B4-BE49-F238E27FC236}">
                <a16:creationId xmlns:a16="http://schemas.microsoft.com/office/drawing/2014/main" id="{0720D24C-855B-7476-A310-9DB9EC9239D3}"/>
              </a:ext>
            </a:extLst>
          </p:cNvPr>
          <p:cNvPicPr>
            <a:picLocks noChangeAspect="1"/>
          </p:cNvPicPr>
          <p:nvPr/>
        </p:nvPicPr>
        <p:blipFill>
          <a:blip r:embed="rId3"/>
          <a:stretch>
            <a:fillRect/>
          </a:stretch>
        </p:blipFill>
        <p:spPr>
          <a:xfrm>
            <a:off x="11039748" y="6954784"/>
            <a:ext cx="2296807" cy="548640"/>
          </a:xfrm>
          <a:prstGeom prst="rect">
            <a:avLst/>
          </a:prstGeom>
        </p:spPr>
      </p:pic>
      <p:sp>
        <p:nvSpPr>
          <p:cNvPr id="31" name="Slide Number Placeholder 1">
            <a:extLst>
              <a:ext uri="{FF2B5EF4-FFF2-40B4-BE49-F238E27FC236}">
                <a16:creationId xmlns:a16="http://schemas.microsoft.com/office/drawing/2014/main" id="{2B3FED48-41A3-749C-B720-31B4A2620E6C}"/>
              </a:ext>
            </a:extLst>
          </p:cNvPr>
          <p:cNvSpPr>
            <a:spLocks noGrp="1"/>
          </p:cNvSpPr>
          <p:nvPr>
            <p:ph type="sldNum" sz="quarter" idx="12"/>
          </p:nvPr>
        </p:nvSpPr>
        <p:spPr>
          <a:xfrm>
            <a:off x="9900458" y="6459785"/>
            <a:ext cx="1312025" cy="365125"/>
          </a:xfrm>
        </p:spPr>
        <p:txBody>
          <a:bodyPr/>
          <a:lstStyle/>
          <a:p>
            <a:fld id="{52D854AB-21E1-4636-94F9-8FEFA1DC556C}" type="slidenum">
              <a:rPr lang="en-US" sz="2400" smtClean="0"/>
              <a:t>2</a:t>
            </a:fld>
            <a:endParaRPr lang="en-US" sz="2400" dirty="0"/>
          </a:p>
        </p:txBody>
      </p:sp>
      <p:sp>
        <p:nvSpPr>
          <p:cNvPr id="39" name="TextBox 5">
            <a:extLst>
              <a:ext uri="{FF2B5EF4-FFF2-40B4-BE49-F238E27FC236}">
                <a16:creationId xmlns:a16="http://schemas.microsoft.com/office/drawing/2014/main" id="{069EFB3A-3D00-62D6-F77A-7BD6CA1F17C2}"/>
              </a:ext>
            </a:extLst>
          </p:cNvPr>
          <p:cNvSpPr txBox="1"/>
          <p:nvPr/>
        </p:nvSpPr>
        <p:spPr>
          <a:xfrm>
            <a:off x="1395986" y="33090"/>
            <a:ext cx="9400027" cy="1069267"/>
          </a:xfrm>
          <a:prstGeom prst="rect">
            <a:avLst/>
          </a:prstGeom>
        </p:spPr>
        <p:txBody>
          <a:bodyPr wrap="square" lIns="0" tIns="0" rIns="0" bIns="0" rtlCol="0" anchor="t">
            <a:spAutoFit/>
          </a:bodyPr>
          <a:lstStyle/>
          <a:p>
            <a:pPr algn="ctr">
              <a:lnSpc>
                <a:spcPts val="9624"/>
              </a:lnSpc>
              <a:spcBef>
                <a:spcPct val="0"/>
              </a:spcBef>
            </a:pPr>
            <a:r>
              <a:rPr lang="en-US" sz="5000" spc="348" dirty="0">
                <a:solidFill>
                  <a:srgbClr val="F37221"/>
                </a:solidFill>
                <a:latin typeface="Arial Bold"/>
              </a:rPr>
              <a:t>THÀNH VIÊN NHÓM</a:t>
            </a:r>
          </a:p>
        </p:txBody>
      </p:sp>
      <p:sp>
        <p:nvSpPr>
          <p:cNvPr id="40" name="Freeform 4">
            <a:extLst>
              <a:ext uri="{FF2B5EF4-FFF2-40B4-BE49-F238E27FC236}">
                <a16:creationId xmlns:a16="http://schemas.microsoft.com/office/drawing/2014/main" id="{0ACD6B40-7A6B-EAEF-E23E-F88156BF346B}"/>
              </a:ext>
            </a:extLst>
          </p:cNvPr>
          <p:cNvSpPr/>
          <p:nvPr/>
        </p:nvSpPr>
        <p:spPr>
          <a:xfrm>
            <a:off x="640080" y="1341047"/>
            <a:ext cx="2377440" cy="2575560"/>
          </a:xfrm>
          <a:custGeom>
            <a:avLst/>
            <a:gdLst/>
            <a:ahLst/>
            <a:cxnLst/>
            <a:rect l="l" t="t" r="r" b="b"/>
            <a:pathLst>
              <a:path w="3233364" h="3978411">
                <a:moveTo>
                  <a:pt x="0" y="0"/>
                </a:moveTo>
                <a:lnTo>
                  <a:pt x="3233364" y="0"/>
                </a:lnTo>
                <a:lnTo>
                  <a:pt x="3233364" y="3978411"/>
                </a:lnTo>
                <a:lnTo>
                  <a:pt x="0" y="39784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1" name="Freeform 4">
            <a:extLst>
              <a:ext uri="{FF2B5EF4-FFF2-40B4-BE49-F238E27FC236}">
                <a16:creationId xmlns:a16="http://schemas.microsoft.com/office/drawing/2014/main" id="{7C23250B-F6E8-A603-F082-877BA8DC2713}"/>
              </a:ext>
            </a:extLst>
          </p:cNvPr>
          <p:cNvSpPr/>
          <p:nvPr/>
        </p:nvSpPr>
        <p:spPr>
          <a:xfrm>
            <a:off x="9174480" y="1341047"/>
            <a:ext cx="2377440" cy="2575560"/>
          </a:xfrm>
          <a:custGeom>
            <a:avLst/>
            <a:gdLst/>
            <a:ahLst/>
            <a:cxnLst/>
            <a:rect l="l" t="t" r="r" b="b"/>
            <a:pathLst>
              <a:path w="3233364" h="3978411">
                <a:moveTo>
                  <a:pt x="0" y="0"/>
                </a:moveTo>
                <a:lnTo>
                  <a:pt x="3233364" y="0"/>
                </a:lnTo>
                <a:lnTo>
                  <a:pt x="3233364" y="3978411"/>
                </a:lnTo>
                <a:lnTo>
                  <a:pt x="0" y="39784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2" name="Freeform 4">
            <a:extLst>
              <a:ext uri="{FF2B5EF4-FFF2-40B4-BE49-F238E27FC236}">
                <a16:creationId xmlns:a16="http://schemas.microsoft.com/office/drawing/2014/main" id="{B2D52328-95BB-9225-EB49-DA7F2E6809AF}"/>
              </a:ext>
            </a:extLst>
          </p:cNvPr>
          <p:cNvSpPr/>
          <p:nvPr/>
        </p:nvSpPr>
        <p:spPr>
          <a:xfrm>
            <a:off x="4907279" y="1341047"/>
            <a:ext cx="2377440" cy="2575560"/>
          </a:xfrm>
          <a:custGeom>
            <a:avLst/>
            <a:gdLst/>
            <a:ahLst/>
            <a:cxnLst/>
            <a:rect l="l" t="t" r="r" b="b"/>
            <a:pathLst>
              <a:path w="3233364" h="3978411">
                <a:moveTo>
                  <a:pt x="0" y="0"/>
                </a:moveTo>
                <a:lnTo>
                  <a:pt x="3233364" y="0"/>
                </a:lnTo>
                <a:lnTo>
                  <a:pt x="3233364" y="3978411"/>
                </a:lnTo>
                <a:lnTo>
                  <a:pt x="0" y="39784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3" name="TextBox 6">
            <a:extLst>
              <a:ext uri="{FF2B5EF4-FFF2-40B4-BE49-F238E27FC236}">
                <a16:creationId xmlns:a16="http://schemas.microsoft.com/office/drawing/2014/main" id="{BB41B2F0-5B8A-6AB3-3487-34C49A058390}"/>
              </a:ext>
            </a:extLst>
          </p:cNvPr>
          <p:cNvSpPr txBox="1"/>
          <p:nvPr/>
        </p:nvSpPr>
        <p:spPr>
          <a:xfrm>
            <a:off x="-546269" y="4201281"/>
            <a:ext cx="4750137" cy="574003"/>
          </a:xfrm>
          <a:prstGeom prst="rect">
            <a:avLst/>
          </a:prstGeom>
        </p:spPr>
        <p:txBody>
          <a:bodyPr lIns="0" tIns="0" rIns="0" bIns="0" rtlCol="0" anchor="t">
            <a:spAutoFit/>
          </a:bodyPr>
          <a:lstStyle/>
          <a:p>
            <a:pPr algn="ctr">
              <a:lnSpc>
                <a:spcPts val="4857"/>
              </a:lnSpc>
              <a:spcBef>
                <a:spcPct val="0"/>
              </a:spcBef>
            </a:pPr>
            <a:r>
              <a:rPr lang="en-US" sz="3519" b="1" spc="175" dirty="0">
                <a:solidFill>
                  <a:srgbClr val="F35000"/>
                </a:solidFill>
                <a:latin typeface="Arial" panose="020B0604020202020204" pitchFamily="34" charset="0"/>
                <a:cs typeface="Arial" panose="020B0604020202020204" pitchFamily="34" charset="0"/>
              </a:rPr>
              <a:t>La </a:t>
            </a:r>
            <a:r>
              <a:rPr lang="en-US" sz="3519" b="1" spc="175" dirty="0" err="1">
                <a:solidFill>
                  <a:srgbClr val="F35000"/>
                </a:solidFill>
                <a:latin typeface="Arial" panose="020B0604020202020204" pitchFamily="34" charset="0"/>
                <a:cs typeface="Arial" panose="020B0604020202020204" pitchFamily="34" charset="0"/>
              </a:rPr>
              <a:t>Tấn</a:t>
            </a:r>
            <a:r>
              <a:rPr lang="en-US" sz="3519" b="1" spc="175" dirty="0">
                <a:solidFill>
                  <a:srgbClr val="F35000"/>
                </a:solidFill>
                <a:latin typeface="Arial" panose="020B0604020202020204" pitchFamily="34" charset="0"/>
                <a:cs typeface="Arial" panose="020B0604020202020204" pitchFamily="34" charset="0"/>
              </a:rPr>
              <a:t> </a:t>
            </a:r>
            <a:r>
              <a:rPr lang="en-US" sz="3519" b="1" spc="175" dirty="0" err="1">
                <a:solidFill>
                  <a:srgbClr val="F35000"/>
                </a:solidFill>
                <a:latin typeface="Arial" panose="020B0604020202020204" pitchFamily="34" charset="0"/>
                <a:cs typeface="Arial" panose="020B0604020202020204" pitchFamily="34" charset="0"/>
              </a:rPr>
              <a:t>Đạt</a:t>
            </a:r>
            <a:endParaRPr lang="en-US" sz="3519" b="1" spc="175" dirty="0">
              <a:solidFill>
                <a:srgbClr val="F35000"/>
              </a:solidFill>
              <a:latin typeface="Arial" panose="020B0604020202020204" pitchFamily="34" charset="0"/>
              <a:cs typeface="Arial" panose="020B0604020202020204" pitchFamily="34" charset="0"/>
            </a:endParaRPr>
          </a:p>
        </p:txBody>
      </p:sp>
      <p:sp>
        <p:nvSpPr>
          <p:cNvPr id="44" name="TextBox 6">
            <a:extLst>
              <a:ext uri="{FF2B5EF4-FFF2-40B4-BE49-F238E27FC236}">
                <a16:creationId xmlns:a16="http://schemas.microsoft.com/office/drawing/2014/main" id="{5913D6EB-EAAC-6E02-32E7-3110A5210873}"/>
              </a:ext>
            </a:extLst>
          </p:cNvPr>
          <p:cNvSpPr txBox="1"/>
          <p:nvPr/>
        </p:nvSpPr>
        <p:spPr>
          <a:xfrm>
            <a:off x="7845889" y="4201281"/>
            <a:ext cx="4750137" cy="574003"/>
          </a:xfrm>
          <a:prstGeom prst="rect">
            <a:avLst/>
          </a:prstGeom>
        </p:spPr>
        <p:txBody>
          <a:bodyPr lIns="0" tIns="0" rIns="0" bIns="0" rtlCol="0" anchor="t">
            <a:spAutoFit/>
          </a:bodyPr>
          <a:lstStyle/>
          <a:p>
            <a:pPr algn="ctr">
              <a:lnSpc>
                <a:spcPts val="4857"/>
              </a:lnSpc>
              <a:spcBef>
                <a:spcPct val="0"/>
              </a:spcBef>
            </a:pPr>
            <a:r>
              <a:rPr lang="en-US" sz="3519" b="1" spc="175" dirty="0" err="1">
                <a:solidFill>
                  <a:srgbClr val="F35000"/>
                </a:solidFill>
                <a:latin typeface="Arial" panose="020B0604020202020204" pitchFamily="34" charset="0"/>
                <a:cs typeface="Arial" panose="020B0604020202020204" pitchFamily="34" charset="0"/>
              </a:rPr>
              <a:t>Tô</a:t>
            </a:r>
            <a:r>
              <a:rPr lang="en-US" sz="3519" b="1" spc="175" dirty="0">
                <a:solidFill>
                  <a:srgbClr val="F35000"/>
                </a:solidFill>
                <a:latin typeface="Arial" panose="020B0604020202020204" pitchFamily="34" charset="0"/>
                <a:cs typeface="Arial" panose="020B0604020202020204" pitchFamily="34" charset="0"/>
              </a:rPr>
              <a:t> Chí </a:t>
            </a:r>
            <a:r>
              <a:rPr lang="en-US" sz="3519" b="1" spc="175" dirty="0" err="1">
                <a:solidFill>
                  <a:srgbClr val="F35000"/>
                </a:solidFill>
                <a:latin typeface="Arial" panose="020B0604020202020204" pitchFamily="34" charset="0"/>
                <a:cs typeface="Arial" panose="020B0604020202020204" pitchFamily="34" charset="0"/>
              </a:rPr>
              <a:t>Nguyên</a:t>
            </a:r>
            <a:endParaRPr lang="en-US" sz="3519" b="1" spc="175" dirty="0">
              <a:solidFill>
                <a:srgbClr val="F35000"/>
              </a:solidFill>
              <a:latin typeface="Arial" panose="020B0604020202020204" pitchFamily="34" charset="0"/>
              <a:cs typeface="Arial" panose="020B0604020202020204" pitchFamily="34" charset="0"/>
            </a:endParaRPr>
          </a:p>
        </p:txBody>
      </p:sp>
      <p:sp>
        <p:nvSpPr>
          <p:cNvPr id="45" name="TextBox 6">
            <a:extLst>
              <a:ext uri="{FF2B5EF4-FFF2-40B4-BE49-F238E27FC236}">
                <a16:creationId xmlns:a16="http://schemas.microsoft.com/office/drawing/2014/main" id="{F27FB4DC-DCF0-15CD-ABF6-8E889B686EB4}"/>
              </a:ext>
            </a:extLst>
          </p:cNvPr>
          <p:cNvSpPr txBox="1"/>
          <p:nvPr/>
        </p:nvSpPr>
        <p:spPr>
          <a:xfrm>
            <a:off x="3720930" y="4201281"/>
            <a:ext cx="4750137" cy="574003"/>
          </a:xfrm>
          <a:prstGeom prst="rect">
            <a:avLst/>
          </a:prstGeom>
        </p:spPr>
        <p:txBody>
          <a:bodyPr lIns="0" tIns="0" rIns="0" bIns="0" rtlCol="0" anchor="t">
            <a:spAutoFit/>
          </a:bodyPr>
          <a:lstStyle/>
          <a:p>
            <a:pPr algn="ctr">
              <a:lnSpc>
                <a:spcPts val="4857"/>
              </a:lnSpc>
              <a:spcBef>
                <a:spcPct val="0"/>
              </a:spcBef>
            </a:pPr>
            <a:r>
              <a:rPr lang="en-US" sz="3519" b="1" spc="175" dirty="0">
                <a:solidFill>
                  <a:srgbClr val="F35000"/>
                </a:solidFill>
                <a:latin typeface="Arial" panose="020B0604020202020204" pitchFamily="34" charset="0"/>
                <a:cs typeface="Arial" panose="020B0604020202020204" pitchFamily="34" charset="0"/>
              </a:rPr>
              <a:t>Kim Hoàng Nam</a:t>
            </a:r>
          </a:p>
        </p:txBody>
      </p:sp>
    </p:spTree>
    <p:extLst>
      <p:ext uri="{BB962C8B-B14F-4D97-AF65-F5344CB8AC3E}">
        <p14:creationId xmlns:p14="http://schemas.microsoft.com/office/powerpoint/2010/main" val="54888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6DC86B97-AD8A-8816-6ED1-D94C9257D2B5}"/>
              </a:ext>
            </a:extLst>
          </p:cNvPr>
          <p:cNvSpPr/>
          <p:nvPr/>
        </p:nvSpPr>
        <p:spPr>
          <a:xfrm>
            <a:off x="636188" y="1877761"/>
            <a:ext cx="4795735" cy="69066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Diagonal Corners Rounded 3">
            <a:extLst>
              <a:ext uri="{FF2B5EF4-FFF2-40B4-BE49-F238E27FC236}">
                <a16:creationId xmlns:a16="http://schemas.microsoft.com/office/drawing/2014/main" id="{DB706816-8748-4E31-60A7-713C4366D2AA}"/>
              </a:ext>
            </a:extLst>
          </p:cNvPr>
          <p:cNvSpPr/>
          <p:nvPr/>
        </p:nvSpPr>
        <p:spPr>
          <a:xfrm>
            <a:off x="633725" y="804709"/>
            <a:ext cx="4795734" cy="715521"/>
          </a:xfrm>
          <a:prstGeom prst="round2Diag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E459847B-E5E6-FCDA-9BDB-065B2C5BDDDE}"/>
              </a:ext>
            </a:extLst>
          </p:cNvPr>
          <p:cNvSpPr txBox="1"/>
          <p:nvPr/>
        </p:nvSpPr>
        <p:spPr>
          <a:xfrm>
            <a:off x="6431281" y="2040594"/>
            <a:ext cx="4678524" cy="1938992"/>
          </a:xfrm>
          <a:prstGeom prst="rect">
            <a:avLst/>
          </a:prstGeom>
          <a:noFill/>
        </p:spPr>
        <p:txBody>
          <a:bodyPr wrap="square" rtlCol="0">
            <a:spAutoFit/>
          </a:bodyPr>
          <a:lstStyle/>
          <a:p>
            <a:pPr algn="ctr"/>
            <a:r>
              <a:rPr lang="en-US" sz="6000" b="1" dirty="0">
                <a:solidFill>
                  <a:schemeClr val="accent1">
                    <a:lumMod val="75000"/>
                  </a:schemeClr>
                </a:solidFill>
                <a:latin typeface="+mj-lt"/>
              </a:rPr>
              <a:t>NỘI DUNG CHÍNH</a:t>
            </a:r>
          </a:p>
        </p:txBody>
      </p:sp>
      <p:sp>
        <p:nvSpPr>
          <p:cNvPr id="9" name="TextBox 8">
            <a:extLst>
              <a:ext uri="{FF2B5EF4-FFF2-40B4-BE49-F238E27FC236}">
                <a16:creationId xmlns:a16="http://schemas.microsoft.com/office/drawing/2014/main" id="{5208B689-1A0B-ABE3-1362-603F3901E0DE}"/>
              </a:ext>
            </a:extLst>
          </p:cNvPr>
          <p:cNvSpPr txBox="1"/>
          <p:nvPr/>
        </p:nvSpPr>
        <p:spPr>
          <a:xfrm>
            <a:off x="1027702" y="1999955"/>
            <a:ext cx="3642956" cy="446276"/>
          </a:xfrm>
          <a:prstGeom prst="rect">
            <a:avLst/>
          </a:prstGeom>
          <a:noFill/>
        </p:spPr>
        <p:txBody>
          <a:bodyPr wrap="square" rtlCol="0">
            <a:spAutoFit/>
          </a:bodyPr>
          <a:lstStyle/>
          <a:p>
            <a:r>
              <a:rPr lang="en-US" sz="2300" b="1" dirty="0">
                <a:solidFill>
                  <a:schemeClr val="bg1"/>
                </a:solidFill>
              </a:rPr>
              <a:t>CƠ SỞ LÝ THUYẾT</a:t>
            </a:r>
          </a:p>
        </p:txBody>
      </p:sp>
      <p:sp>
        <p:nvSpPr>
          <p:cNvPr id="10" name="TextBox 9">
            <a:extLst>
              <a:ext uri="{FF2B5EF4-FFF2-40B4-BE49-F238E27FC236}">
                <a16:creationId xmlns:a16="http://schemas.microsoft.com/office/drawing/2014/main" id="{7216A1BA-FDB0-99A8-23A7-C29A0DA7DEC3}"/>
              </a:ext>
            </a:extLst>
          </p:cNvPr>
          <p:cNvSpPr txBox="1"/>
          <p:nvPr/>
        </p:nvSpPr>
        <p:spPr>
          <a:xfrm>
            <a:off x="1173636" y="2648058"/>
            <a:ext cx="4024796" cy="446276"/>
          </a:xfrm>
          <a:prstGeom prst="rect">
            <a:avLst/>
          </a:prstGeom>
          <a:noFill/>
        </p:spPr>
        <p:txBody>
          <a:bodyPr wrap="square" rtlCol="0">
            <a:spAutoFit/>
          </a:bodyPr>
          <a:lstStyle/>
          <a:p>
            <a:r>
              <a:rPr lang="en-US" sz="2300" b="1" dirty="0">
                <a:solidFill>
                  <a:schemeClr val="bg1"/>
                </a:solidFill>
              </a:rPr>
              <a:t>DEMO VÀ HƯỚNG PHÁT TRIỂN</a:t>
            </a:r>
          </a:p>
        </p:txBody>
      </p:sp>
      <p:sp>
        <p:nvSpPr>
          <p:cNvPr id="12" name="TextBox 11">
            <a:extLst>
              <a:ext uri="{FF2B5EF4-FFF2-40B4-BE49-F238E27FC236}">
                <a16:creationId xmlns:a16="http://schemas.microsoft.com/office/drawing/2014/main" id="{5342B790-42CF-A072-7E55-1BEA83D67D7E}"/>
              </a:ext>
            </a:extLst>
          </p:cNvPr>
          <p:cNvSpPr txBox="1"/>
          <p:nvPr/>
        </p:nvSpPr>
        <p:spPr>
          <a:xfrm>
            <a:off x="633724" y="792565"/>
            <a:ext cx="306421" cy="707886"/>
          </a:xfrm>
          <a:prstGeom prst="rect">
            <a:avLst/>
          </a:prstGeom>
          <a:noFill/>
        </p:spPr>
        <p:txBody>
          <a:bodyPr wrap="square" rtlCol="0">
            <a:spAutoFit/>
          </a:bodyPr>
          <a:lstStyle/>
          <a:p>
            <a:r>
              <a:rPr lang="en-US" sz="4000" dirty="0">
                <a:solidFill>
                  <a:schemeClr val="bg1"/>
                </a:solidFill>
                <a:latin typeface="Cooper Black" panose="0208090404030B020404" pitchFamily="18" charset="0"/>
              </a:rPr>
              <a:t>1</a:t>
            </a:r>
          </a:p>
        </p:txBody>
      </p:sp>
      <p:sp>
        <p:nvSpPr>
          <p:cNvPr id="13" name="TextBox 12">
            <a:extLst>
              <a:ext uri="{FF2B5EF4-FFF2-40B4-BE49-F238E27FC236}">
                <a16:creationId xmlns:a16="http://schemas.microsoft.com/office/drawing/2014/main" id="{7401BE13-DF0E-6B2C-E715-51C9468F9237}"/>
              </a:ext>
            </a:extLst>
          </p:cNvPr>
          <p:cNvSpPr txBox="1"/>
          <p:nvPr/>
        </p:nvSpPr>
        <p:spPr>
          <a:xfrm>
            <a:off x="633725" y="1848395"/>
            <a:ext cx="306421" cy="707886"/>
          </a:xfrm>
          <a:prstGeom prst="rect">
            <a:avLst/>
          </a:prstGeom>
          <a:noFill/>
        </p:spPr>
        <p:txBody>
          <a:bodyPr wrap="square" rtlCol="0">
            <a:spAutoFit/>
          </a:bodyPr>
          <a:lstStyle/>
          <a:p>
            <a:r>
              <a:rPr lang="en-US" sz="4000" dirty="0">
                <a:solidFill>
                  <a:schemeClr val="bg1"/>
                </a:solidFill>
                <a:latin typeface="Cooper Black" panose="0208090404030B020404" pitchFamily="18" charset="0"/>
              </a:rPr>
              <a:t>2</a:t>
            </a:r>
          </a:p>
        </p:txBody>
      </p:sp>
      <p:sp>
        <p:nvSpPr>
          <p:cNvPr id="14" name="TextBox 13">
            <a:extLst>
              <a:ext uri="{FF2B5EF4-FFF2-40B4-BE49-F238E27FC236}">
                <a16:creationId xmlns:a16="http://schemas.microsoft.com/office/drawing/2014/main" id="{96365FDC-FE12-5BC9-5861-152D57D4187B}"/>
              </a:ext>
            </a:extLst>
          </p:cNvPr>
          <p:cNvSpPr txBox="1"/>
          <p:nvPr/>
        </p:nvSpPr>
        <p:spPr>
          <a:xfrm>
            <a:off x="633725" y="2496912"/>
            <a:ext cx="306421" cy="707886"/>
          </a:xfrm>
          <a:prstGeom prst="rect">
            <a:avLst/>
          </a:prstGeom>
          <a:noFill/>
        </p:spPr>
        <p:txBody>
          <a:bodyPr wrap="square" rtlCol="0">
            <a:spAutoFit/>
          </a:bodyPr>
          <a:lstStyle/>
          <a:p>
            <a:r>
              <a:rPr lang="en-US" sz="4000" dirty="0">
                <a:solidFill>
                  <a:schemeClr val="bg1"/>
                </a:solidFill>
                <a:latin typeface="Cooper Black" panose="0208090404030B020404" pitchFamily="18" charset="0"/>
              </a:rPr>
              <a:t>4</a:t>
            </a:r>
          </a:p>
        </p:txBody>
      </p:sp>
      <p:sp>
        <p:nvSpPr>
          <p:cNvPr id="16" name="TextBox 15">
            <a:extLst>
              <a:ext uri="{FF2B5EF4-FFF2-40B4-BE49-F238E27FC236}">
                <a16:creationId xmlns:a16="http://schemas.microsoft.com/office/drawing/2014/main" id="{B0C9CEAB-2A5D-06A8-C531-0B9F5E79EA38}"/>
              </a:ext>
            </a:extLst>
          </p:cNvPr>
          <p:cNvSpPr txBox="1"/>
          <p:nvPr/>
        </p:nvSpPr>
        <p:spPr>
          <a:xfrm>
            <a:off x="1027702" y="962227"/>
            <a:ext cx="3642956" cy="446276"/>
          </a:xfrm>
          <a:prstGeom prst="rect">
            <a:avLst/>
          </a:prstGeom>
          <a:noFill/>
        </p:spPr>
        <p:txBody>
          <a:bodyPr wrap="square" rtlCol="0">
            <a:spAutoFit/>
          </a:bodyPr>
          <a:lstStyle/>
          <a:p>
            <a:r>
              <a:rPr lang="en-US" sz="2300" b="1" dirty="0">
                <a:solidFill>
                  <a:schemeClr val="bg1"/>
                </a:solidFill>
              </a:rPr>
              <a:t>TỔNG QUAN ĐỀ TÀI</a:t>
            </a:r>
          </a:p>
        </p:txBody>
      </p:sp>
      <p:sp>
        <p:nvSpPr>
          <p:cNvPr id="8" name="Slide Number Placeholder 1">
            <a:extLst>
              <a:ext uri="{FF2B5EF4-FFF2-40B4-BE49-F238E27FC236}">
                <a16:creationId xmlns:a16="http://schemas.microsoft.com/office/drawing/2014/main" id="{56B53ABE-2A65-C733-06E6-061FD1A52BBD}"/>
              </a:ext>
            </a:extLst>
          </p:cNvPr>
          <p:cNvSpPr>
            <a:spLocks noGrp="1"/>
          </p:cNvSpPr>
          <p:nvPr>
            <p:ph type="sldNum" sz="quarter" idx="12"/>
          </p:nvPr>
        </p:nvSpPr>
        <p:spPr>
          <a:xfrm>
            <a:off x="9900458" y="6459785"/>
            <a:ext cx="1312025" cy="365125"/>
          </a:xfrm>
        </p:spPr>
        <p:txBody>
          <a:bodyPr/>
          <a:lstStyle/>
          <a:p>
            <a:fld id="{52D854AB-21E1-4636-94F9-8FEFA1DC556C}" type="slidenum">
              <a:rPr lang="en-US" sz="2400" smtClean="0"/>
              <a:t>3</a:t>
            </a:fld>
            <a:endParaRPr lang="en-US" sz="2400" dirty="0"/>
          </a:p>
        </p:txBody>
      </p:sp>
      <p:sp>
        <p:nvSpPr>
          <p:cNvPr id="15" name="Rectangle: Diagonal Corners Rounded 14">
            <a:extLst>
              <a:ext uri="{FF2B5EF4-FFF2-40B4-BE49-F238E27FC236}">
                <a16:creationId xmlns:a16="http://schemas.microsoft.com/office/drawing/2014/main" id="{893D7E10-0B35-6090-8509-869899DC0645}"/>
              </a:ext>
            </a:extLst>
          </p:cNvPr>
          <p:cNvSpPr/>
          <p:nvPr/>
        </p:nvSpPr>
        <p:spPr>
          <a:xfrm>
            <a:off x="633725" y="2903215"/>
            <a:ext cx="4795734" cy="715521"/>
          </a:xfrm>
          <a:prstGeom prst="round2Diag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5E6EA1DA-15E5-7D32-5665-1164497A6520}"/>
              </a:ext>
            </a:extLst>
          </p:cNvPr>
          <p:cNvSpPr txBox="1"/>
          <p:nvPr/>
        </p:nvSpPr>
        <p:spPr>
          <a:xfrm>
            <a:off x="633724" y="2841944"/>
            <a:ext cx="306421" cy="707886"/>
          </a:xfrm>
          <a:prstGeom prst="rect">
            <a:avLst/>
          </a:prstGeom>
          <a:noFill/>
        </p:spPr>
        <p:txBody>
          <a:bodyPr wrap="square" rtlCol="0">
            <a:spAutoFit/>
          </a:bodyPr>
          <a:lstStyle/>
          <a:p>
            <a:r>
              <a:rPr lang="en-US" sz="4000" dirty="0">
                <a:solidFill>
                  <a:schemeClr val="bg1"/>
                </a:solidFill>
                <a:latin typeface="Cooper Black" panose="0208090404030B020404" pitchFamily="18" charset="0"/>
              </a:rPr>
              <a:t>3</a:t>
            </a:r>
          </a:p>
        </p:txBody>
      </p:sp>
      <p:sp>
        <p:nvSpPr>
          <p:cNvPr id="18" name="TextBox 17">
            <a:extLst>
              <a:ext uri="{FF2B5EF4-FFF2-40B4-BE49-F238E27FC236}">
                <a16:creationId xmlns:a16="http://schemas.microsoft.com/office/drawing/2014/main" id="{D06D4A06-36D2-1890-EA1B-024CC8619322}"/>
              </a:ext>
            </a:extLst>
          </p:cNvPr>
          <p:cNvSpPr txBox="1"/>
          <p:nvPr/>
        </p:nvSpPr>
        <p:spPr>
          <a:xfrm>
            <a:off x="1027702" y="3035242"/>
            <a:ext cx="4401757" cy="446276"/>
          </a:xfrm>
          <a:prstGeom prst="rect">
            <a:avLst/>
          </a:prstGeom>
          <a:noFill/>
        </p:spPr>
        <p:txBody>
          <a:bodyPr wrap="square" rtlCol="0">
            <a:spAutoFit/>
          </a:bodyPr>
          <a:lstStyle/>
          <a:p>
            <a:r>
              <a:rPr lang="en-US" sz="2300" b="1" dirty="0">
                <a:solidFill>
                  <a:schemeClr val="bg1"/>
                </a:solidFill>
              </a:rPr>
              <a:t>THỰC HIỆN HÓA KẾ HOẠCH</a:t>
            </a:r>
          </a:p>
        </p:txBody>
      </p:sp>
      <p:sp>
        <p:nvSpPr>
          <p:cNvPr id="19" name="Rectangle: Diagonal Corners Rounded 18">
            <a:extLst>
              <a:ext uri="{FF2B5EF4-FFF2-40B4-BE49-F238E27FC236}">
                <a16:creationId xmlns:a16="http://schemas.microsoft.com/office/drawing/2014/main" id="{6828205C-D82A-4A95-FCFB-6795A918C68A}"/>
              </a:ext>
            </a:extLst>
          </p:cNvPr>
          <p:cNvSpPr/>
          <p:nvPr/>
        </p:nvSpPr>
        <p:spPr>
          <a:xfrm>
            <a:off x="633724" y="3963721"/>
            <a:ext cx="4795736" cy="70788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E78970E-731F-1855-8DBC-78E267B51BE5}"/>
              </a:ext>
            </a:extLst>
          </p:cNvPr>
          <p:cNvSpPr txBox="1"/>
          <p:nvPr/>
        </p:nvSpPr>
        <p:spPr>
          <a:xfrm>
            <a:off x="1027702" y="4094526"/>
            <a:ext cx="4539977" cy="446276"/>
          </a:xfrm>
          <a:prstGeom prst="rect">
            <a:avLst/>
          </a:prstGeom>
          <a:noFill/>
        </p:spPr>
        <p:txBody>
          <a:bodyPr wrap="square" rtlCol="0">
            <a:spAutoFit/>
          </a:bodyPr>
          <a:lstStyle/>
          <a:p>
            <a:r>
              <a:rPr lang="en-US" sz="2300" b="1" dirty="0">
                <a:solidFill>
                  <a:schemeClr val="bg1"/>
                </a:solidFill>
              </a:rPr>
              <a:t>KẾT LUẬN VÀ HƯỚNG PHÁT TRIỂN</a:t>
            </a:r>
          </a:p>
        </p:txBody>
      </p:sp>
      <p:sp>
        <p:nvSpPr>
          <p:cNvPr id="21" name="TextBox 20">
            <a:extLst>
              <a:ext uri="{FF2B5EF4-FFF2-40B4-BE49-F238E27FC236}">
                <a16:creationId xmlns:a16="http://schemas.microsoft.com/office/drawing/2014/main" id="{197E285F-85CB-41CD-C06A-42C4CB7B073B}"/>
              </a:ext>
            </a:extLst>
          </p:cNvPr>
          <p:cNvSpPr txBox="1"/>
          <p:nvPr/>
        </p:nvSpPr>
        <p:spPr>
          <a:xfrm>
            <a:off x="631263" y="3939266"/>
            <a:ext cx="306421" cy="707886"/>
          </a:xfrm>
          <a:prstGeom prst="rect">
            <a:avLst/>
          </a:prstGeom>
          <a:noFill/>
        </p:spPr>
        <p:txBody>
          <a:bodyPr wrap="square" rtlCol="0">
            <a:spAutoFit/>
          </a:bodyPr>
          <a:lstStyle/>
          <a:p>
            <a:r>
              <a:rPr lang="en-US" sz="4000" dirty="0">
                <a:solidFill>
                  <a:schemeClr val="bg1"/>
                </a:solidFill>
                <a:latin typeface="Cooper Black" panose="0208090404030B020404" pitchFamily="18" charset="0"/>
              </a:rPr>
              <a:t>4</a:t>
            </a:r>
          </a:p>
        </p:txBody>
      </p:sp>
      <p:sp>
        <p:nvSpPr>
          <p:cNvPr id="5" name="TextBox 4">
            <a:extLst>
              <a:ext uri="{FF2B5EF4-FFF2-40B4-BE49-F238E27FC236}">
                <a16:creationId xmlns:a16="http://schemas.microsoft.com/office/drawing/2014/main" id="{A0B140EF-1B08-FCB4-B8BD-14DD3F3F89BF}"/>
              </a:ext>
            </a:extLst>
          </p:cNvPr>
          <p:cNvSpPr txBox="1"/>
          <p:nvPr/>
        </p:nvSpPr>
        <p:spPr>
          <a:xfrm>
            <a:off x="1025241" y="4996708"/>
            <a:ext cx="4539977" cy="446276"/>
          </a:xfrm>
          <a:prstGeom prst="rect">
            <a:avLst/>
          </a:prstGeom>
          <a:noFill/>
        </p:spPr>
        <p:txBody>
          <a:bodyPr wrap="square" rtlCol="0">
            <a:spAutoFit/>
          </a:bodyPr>
          <a:lstStyle/>
          <a:p>
            <a:r>
              <a:rPr lang="en-US" sz="2300" b="1" dirty="0">
                <a:solidFill>
                  <a:schemeClr val="bg1"/>
                </a:solidFill>
              </a:rPr>
              <a:t>DEMO</a:t>
            </a:r>
          </a:p>
        </p:txBody>
      </p:sp>
      <p:sp>
        <p:nvSpPr>
          <p:cNvPr id="7" name="TextBox 6">
            <a:extLst>
              <a:ext uri="{FF2B5EF4-FFF2-40B4-BE49-F238E27FC236}">
                <a16:creationId xmlns:a16="http://schemas.microsoft.com/office/drawing/2014/main" id="{2BCE624B-D2FF-2CA3-B6B9-FA1F0D4B1413}"/>
              </a:ext>
            </a:extLst>
          </p:cNvPr>
          <p:cNvSpPr txBox="1"/>
          <p:nvPr/>
        </p:nvSpPr>
        <p:spPr>
          <a:xfrm>
            <a:off x="628802" y="4841448"/>
            <a:ext cx="306421" cy="707886"/>
          </a:xfrm>
          <a:prstGeom prst="rect">
            <a:avLst/>
          </a:prstGeom>
          <a:noFill/>
        </p:spPr>
        <p:txBody>
          <a:bodyPr wrap="square" rtlCol="0">
            <a:spAutoFit/>
          </a:bodyPr>
          <a:lstStyle/>
          <a:p>
            <a:r>
              <a:rPr lang="en-US" sz="4000" dirty="0">
                <a:solidFill>
                  <a:schemeClr val="bg1"/>
                </a:solidFill>
                <a:latin typeface="Cooper Black" panose="0208090404030B020404" pitchFamily="18" charset="0"/>
              </a:rPr>
              <a:t>4</a:t>
            </a:r>
          </a:p>
        </p:txBody>
      </p:sp>
      <p:sp>
        <p:nvSpPr>
          <p:cNvPr id="11" name="Rectangle: Diagonal Corners Rounded 10">
            <a:extLst>
              <a:ext uri="{FF2B5EF4-FFF2-40B4-BE49-F238E27FC236}">
                <a16:creationId xmlns:a16="http://schemas.microsoft.com/office/drawing/2014/main" id="{64E1888E-EE16-1FD2-F8DD-0DCF4E6DB619}"/>
              </a:ext>
            </a:extLst>
          </p:cNvPr>
          <p:cNvSpPr/>
          <p:nvPr/>
        </p:nvSpPr>
        <p:spPr>
          <a:xfrm>
            <a:off x="636188" y="5012192"/>
            <a:ext cx="4795734" cy="715521"/>
          </a:xfrm>
          <a:prstGeom prst="round2Diag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5CF1831E-95B9-91C5-22B5-D49269D263F3}"/>
              </a:ext>
            </a:extLst>
          </p:cNvPr>
          <p:cNvSpPr txBox="1"/>
          <p:nvPr/>
        </p:nvSpPr>
        <p:spPr>
          <a:xfrm>
            <a:off x="1030165" y="5144219"/>
            <a:ext cx="4401757" cy="446276"/>
          </a:xfrm>
          <a:prstGeom prst="rect">
            <a:avLst/>
          </a:prstGeom>
          <a:noFill/>
        </p:spPr>
        <p:txBody>
          <a:bodyPr wrap="square" rtlCol="0">
            <a:spAutoFit/>
          </a:bodyPr>
          <a:lstStyle/>
          <a:p>
            <a:r>
              <a:rPr lang="en-US" sz="2300" b="1" dirty="0">
                <a:solidFill>
                  <a:schemeClr val="bg1"/>
                </a:solidFill>
              </a:rPr>
              <a:t>DEMO</a:t>
            </a:r>
          </a:p>
        </p:txBody>
      </p:sp>
      <p:sp>
        <p:nvSpPr>
          <p:cNvPr id="23" name="TextBox 22">
            <a:extLst>
              <a:ext uri="{FF2B5EF4-FFF2-40B4-BE49-F238E27FC236}">
                <a16:creationId xmlns:a16="http://schemas.microsoft.com/office/drawing/2014/main" id="{EB014164-028E-E7B9-6080-E5A0C55DCE39}"/>
              </a:ext>
            </a:extLst>
          </p:cNvPr>
          <p:cNvSpPr txBox="1"/>
          <p:nvPr/>
        </p:nvSpPr>
        <p:spPr>
          <a:xfrm>
            <a:off x="636188" y="4985766"/>
            <a:ext cx="306421" cy="707886"/>
          </a:xfrm>
          <a:prstGeom prst="rect">
            <a:avLst/>
          </a:prstGeom>
          <a:noFill/>
        </p:spPr>
        <p:txBody>
          <a:bodyPr wrap="square" rtlCol="0">
            <a:spAutoFit/>
          </a:bodyPr>
          <a:lstStyle/>
          <a:p>
            <a:r>
              <a:rPr lang="en-US" sz="4000" dirty="0">
                <a:solidFill>
                  <a:schemeClr val="bg1"/>
                </a:solidFill>
                <a:latin typeface="Cooper Black" panose="0208090404030B020404" pitchFamily="18" charset="0"/>
              </a:rPr>
              <a:t>5</a:t>
            </a:r>
          </a:p>
        </p:txBody>
      </p:sp>
    </p:spTree>
    <p:extLst>
      <p:ext uri="{BB962C8B-B14F-4D97-AF65-F5344CB8AC3E}">
        <p14:creationId xmlns:p14="http://schemas.microsoft.com/office/powerpoint/2010/main" val="377434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p:bldP spid="10" grpId="0"/>
      <p:bldP spid="12" grpId="0"/>
      <p:bldP spid="13" grpId="0"/>
      <p:bldP spid="14" grpId="0"/>
      <p:bldP spid="16" grpId="0"/>
      <p:bldP spid="15" grpId="0" animBg="1"/>
      <p:bldP spid="17" grpId="0"/>
      <p:bldP spid="18" grpId="0"/>
      <p:bldP spid="19" grpId="0" animBg="1"/>
      <p:bldP spid="20" grpId="0"/>
      <p:bldP spid="21" grpId="0"/>
      <p:bldP spid="5" grpId="0"/>
      <p:bldP spid="7" grpId="0"/>
      <p:bldP spid="11" grpId="0" animBg="1"/>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C2C2FE50-410E-6F25-5A63-DE31B8D766A1}"/>
              </a:ext>
            </a:extLst>
          </p:cNvPr>
          <p:cNvSpPr>
            <a:spLocks noGrp="1"/>
          </p:cNvSpPr>
          <p:nvPr>
            <p:ph type="sldNum" sz="quarter" idx="12"/>
          </p:nvPr>
        </p:nvSpPr>
        <p:spPr>
          <a:xfrm>
            <a:off x="9900458" y="6459785"/>
            <a:ext cx="1312025" cy="365125"/>
          </a:xfrm>
        </p:spPr>
        <p:txBody>
          <a:bodyPr/>
          <a:lstStyle/>
          <a:p>
            <a:fld id="{52D854AB-21E1-4636-94F9-8FEFA1DC556C}" type="slidenum">
              <a:rPr lang="en-US" sz="2400" smtClean="0"/>
              <a:t>4</a:t>
            </a:fld>
            <a:endParaRPr lang="en-US" sz="2400" dirty="0"/>
          </a:p>
        </p:txBody>
      </p:sp>
      <p:sp>
        <p:nvSpPr>
          <p:cNvPr id="7" name="TextBox 6">
            <a:extLst>
              <a:ext uri="{FF2B5EF4-FFF2-40B4-BE49-F238E27FC236}">
                <a16:creationId xmlns:a16="http://schemas.microsoft.com/office/drawing/2014/main" id="{AD8B2139-149C-6AF4-6DD2-D467CC9DC80D}"/>
              </a:ext>
            </a:extLst>
          </p:cNvPr>
          <p:cNvSpPr txBox="1"/>
          <p:nvPr/>
        </p:nvSpPr>
        <p:spPr>
          <a:xfrm>
            <a:off x="2420199" y="256072"/>
            <a:ext cx="7351602" cy="861774"/>
          </a:xfrm>
          <a:prstGeom prst="rect">
            <a:avLst/>
          </a:prstGeom>
          <a:noFill/>
        </p:spPr>
        <p:txBody>
          <a:bodyPr wrap="square" rtlCol="0">
            <a:spAutoFit/>
          </a:bodyPr>
          <a:lstStyle/>
          <a:p>
            <a:pPr algn="ctr"/>
            <a:r>
              <a:rPr lang="en-US" sz="5000" b="1" dirty="0">
                <a:solidFill>
                  <a:schemeClr val="accent1">
                    <a:lumMod val="75000"/>
                  </a:schemeClr>
                </a:solidFill>
              </a:rPr>
              <a:t>1 – TỔNG QUAN ĐỀ TÀI</a:t>
            </a:r>
          </a:p>
        </p:txBody>
      </p:sp>
      <p:sp>
        <p:nvSpPr>
          <p:cNvPr id="3" name="TextBox 2">
            <a:extLst>
              <a:ext uri="{FF2B5EF4-FFF2-40B4-BE49-F238E27FC236}">
                <a16:creationId xmlns:a16="http://schemas.microsoft.com/office/drawing/2014/main" id="{32313D71-CE18-4CF6-4985-3B96265BD13B}"/>
              </a:ext>
            </a:extLst>
          </p:cNvPr>
          <p:cNvSpPr txBox="1"/>
          <p:nvPr/>
        </p:nvSpPr>
        <p:spPr>
          <a:xfrm>
            <a:off x="142241" y="1869633"/>
            <a:ext cx="6187439" cy="3586366"/>
          </a:xfrm>
          <a:prstGeom prst="rect">
            <a:avLst/>
          </a:prstGeom>
          <a:noFill/>
        </p:spPr>
        <p:txBody>
          <a:bodyPr wrap="square">
            <a:spAutoFit/>
          </a:bodyPr>
          <a:lstStyle/>
          <a:p>
            <a:pPr marR="0" algn="just">
              <a:lnSpc>
                <a:spcPct val="150000"/>
              </a:lnSpc>
            </a:pPr>
            <a:r>
              <a:rPr lang="en-US" sz="2200" dirty="0" err="1">
                <a:effectLst/>
                <a:latin typeface="Times New Roman" panose="02020603050405020304" pitchFamily="18" charset="0"/>
                <a:ea typeface="Times New Roman" panose="02020603050405020304" pitchFamily="18" charset="0"/>
              </a:rPr>
              <a:t>Kiểm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tra</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chất</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lượng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sản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phẩm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đúc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là</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một</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phần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quan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trọng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trong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quá</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trình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sản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xuất</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để</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đảm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bảo</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sản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phẩm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đáp</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ứng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các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tiêu</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chuẩn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về</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độ</a:t>
            </a:r>
            <a:r>
              <a:rPr lang="en-US" sz="2200" dirty="0">
                <a:effectLst/>
                <a:latin typeface="Times New Roman" panose="02020603050405020304" pitchFamily="18" charset="0"/>
                <a:ea typeface="Times New Roman" panose="02020603050405020304" pitchFamily="18" charset="0"/>
              </a:rPr>
              <a:t> an </a:t>
            </a:r>
            <a:r>
              <a:rPr lang="en-US" sz="2200" dirty="0" err="1">
                <a:effectLst/>
                <a:latin typeface="Times New Roman" panose="02020603050405020304" pitchFamily="18" charset="0"/>
                <a:ea typeface="Times New Roman" panose="02020603050405020304" pitchFamily="18" charset="0"/>
              </a:rPr>
              <a:t>toàn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và</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hiệu</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suất</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Quá</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trình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kiểm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tra</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truyền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thống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thường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được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thực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hiện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thủ</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công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bởi</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các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thanh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tra</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viên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có</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kinh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nghiệm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đòi</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hỏi</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nhiều</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thời</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gian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công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sức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và</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có</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thể</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dẫn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đến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sai</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sót</a:t>
            </a:r>
            <a:r>
              <a:rPr lang="en-US" sz="2200" dirty="0">
                <a:effectLst/>
                <a:latin typeface="Times New Roman" panose="02020603050405020304" pitchFamily="18" charset="0"/>
                <a:ea typeface="Times New Roman" panose="02020603050405020304" pitchFamily="18" charset="0"/>
              </a:rPr>
              <a:t> do </a:t>
            </a:r>
            <a:r>
              <a:rPr lang="en-US" sz="2200" dirty="0" err="1">
                <a:effectLst/>
                <a:latin typeface="Times New Roman" panose="02020603050405020304" pitchFamily="18" charset="0"/>
                <a:ea typeface="Times New Roman" panose="02020603050405020304" pitchFamily="18" charset="0"/>
              </a:rPr>
              <a:t>yếu</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tố</a:t>
            </a:r>
            <a:r>
              <a:rPr lang="en-US" sz="2200" dirty="0">
                <a:effectLst/>
                <a:latin typeface="Times New Roman" panose="02020603050405020304" pitchFamily="18" charset="0"/>
                <a:ea typeface="Times New Roman" panose="02020603050405020304" pitchFamily="18" charset="0"/>
              </a:rPr>
              <a:t> con </a:t>
            </a:r>
            <a:r>
              <a:rPr lang="en-US" sz="2200" dirty="0" err="1">
                <a:effectLst/>
                <a:latin typeface="Times New Roman" panose="02020603050405020304" pitchFamily="18" charset="0"/>
                <a:ea typeface="Times New Roman" panose="02020603050405020304" pitchFamily="18" charset="0"/>
              </a:rPr>
              <a:t>người</a:t>
            </a:r>
            <a:r>
              <a:rPr lang="en-US" sz="2200" dirty="0">
                <a:effectLst/>
                <a:latin typeface="Times New Roman" panose="02020603050405020304" pitchFamily="18" charset="0"/>
                <a:ea typeface="Times New Roman" panose="02020603050405020304" pitchFamily="18" charset="0"/>
              </a:rPr>
              <a:t>.</a:t>
            </a:r>
          </a:p>
        </p:txBody>
      </p:sp>
      <p:pic>
        <p:nvPicPr>
          <p:cNvPr id="1026" name="Picture 2" descr="Hình ảnh về Kiểm tra phi phá hủy sản phẩm đúc">
            <a:extLst>
              <a:ext uri="{FF2B5EF4-FFF2-40B4-BE49-F238E27FC236}">
                <a16:creationId xmlns:a16="http://schemas.microsoft.com/office/drawing/2014/main" id="{9C6F7B89-86BD-7289-F486-A0399EC7C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6630" y="1869633"/>
            <a:ext cx="5345051" cy="427604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1E980DF-61BF-834D-832B-BBD84C201FFB}"/>
              </a:ext>
            </a:extLst>
          </p:cNvPr>
          <p:cNvCxnSpPr>
            <a:cxnSpLocks/>
          </p:cNvCxnSpPr>
          <p:nvPr/>
        </p:nvCxnSpPr>
        <p:spPr>
          <a:xfrm>
            <a:off x="324465" y="1073665"/>
            <a:ext cx="0" cy="47589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8A3A084-FDFC-D294-0C49-B6B86E472C46}"/>
              </a:ext>
            </a:extLst>
          </p:cNvPr>
          <p:cNvSpPr txBox="1"/>
          <p:nvPr/>
        </p:nvSpPr>
        <p:spPr>
          <a:xfrm>
            <a:off x="415019" y="1019524"/>
            <a:ext cx="4065539"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Giới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thiệu</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575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1D815E95-CC55-F61E-66E2-50303166D201}"/>
              </a:ext>
            </a:extLst>
          </p:cNvPr>
          <p:cNvSpPr>
            <a:spLocks noGrp="1"/>
          </p:cNvSpPr>
          <p:nvPr>
            <p:ph type="sldNum" sz="quarter" idx="12"/>
          </p:nvPr>
        </p:nvSpPr>
        <p:spPr>
          <a:xfrm>
            <a:off x="9900458" y="6459785"/>
            <a:ext cx="1312025" cy="365125"/>
          </a:xfrm>
        </p:spPr>
        <p:txBody>
          <a:bodyPr/>
          <a:lstStyle/>
          <a:p>
            <a:fld id="{52D854AB-21E1-4636-94F9-8FEFA1DC556C}" type="slidenum">
              <a:rPr lang="en-US" sz="2400" smtClean="0"/>
              <a:t>5</a:t>
            </a:fld>
            <a:endParaRPr lang="en-US" sz="2400" dirty="0"/>
          </a:p>
        </p:txBody>
      </p:sp>
      <p:sp>
        <p:nvSpPr>
          <p:cNvPr id="10" name="TextBox 9">
            <a:extLst>
              <a:ext uri="{FF2B5EF4-FFF2-40B4-BE49-F238E27FC236}">
                <a16:creationId xmlns:a16="http://schemas.microsoft.com/office/drawing/2014/main" id="{214CC031-A6BB-DF9A-DBED-C1F6B7AAB2F4}"/>
              </a:ext>
            </a:extLst>
          </p:cNvPr>
          <p:cNvSpPr txBox="1"/>
          <p:nvPr/>
        </p:nvSpPr>
        <p:spPr>
          <a:xfrm>
            <a:off x="2420199" y="256072"/>
            <a:ext cx="7351602" cy="861774"/>
          </a:xfrm>
          <a:prstGeom prst="rect">
            <a:avLst/>
          </a:prstGeom>
          <a:noFill/>
        </p:spPr>
        <p:txBody>
          <a:bodyPr wrap="square" rtlCol="0">
            <a:spAutoFit/>
          </a:bodyPr>
          <a:lstStyle/>
          <a:p>
            <a:pPr algn="ctr"/>
            <a:r>
              <a:rPr lang="en-US" sz="5000" b="1" dirty="0">
                <a:solidFill>
                  <a:schemeClr val="accent1">
                    <a:lumMod val="75000"/>
                  </a:schemeClr>
                </a:solidFill>
              </a:rPr>
              <a:t>1 – TỔNG QUAN ĐỀ TÀI</a:t>
            </a:r>
          </a:p>
        </p:txBody>
      </p:sp>
      <p:sp>
        <p:nvSpPr>
          <p:cNvPr id="9" name="TextBox 8">
            <a:extLst>
              <a:ext uri="{FF2B5EF4-FFF2-40B4-BE49-F238E27FC236}">
                <a16:creationId xmlns:a16="http://schemas.microsoft.com/office/drawing/2014/main" id="{CE1A836D-B744-9982-EA37-11B1E1533C9F}"/>
              </a:ext>
            </a:extLst>
          </p:cNvPr>
          <p:cNvSpPr txBox="1"/>
          <p:nvPr/>
        </p:nvSpPr>
        <p:spPr>
          <a:xfrm>
            <a:off x="71122" y="1382612"/>
            <a:ext cx="5801359" cy="4602029"/>
          </a:xfrm>
          <a:prstGeom prst="rect">
            <a:avLst/>
          </a:prstGeom>
          <a:noFill/>
        </p:spPr>
        <p:txBody>
          <a:bodyPr wrap="square">
            <a:spAutoFit/>
          </a:bodyPr>
          <a:lstStyle/>
          <a:p>
            <a:pPr marR="0" algn="just">
              <a:lnSpc>
                <a:spcPct val="150000"/>
              </a:lnSpc>
            </a:pPr>
            <a:r>
              <a:rPr lang="en-US" sz="2200" dirty="0" err="1">
                <a:effectLst/>
                <a:latin typeface="Times New Roman" panose="02020603050405020304" pitchFamily="18" charset="0"/>
                <a:ea typeface="Times New Roman" panose="02020603050405020304" pitchFamily="18" charset="0"/>
              </a:rPr>
              <a:t>Việc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sử</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dụng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dữ</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liệu</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hình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ảnh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và</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các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kỹ</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thuật</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học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máy</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có</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thể</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tự</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động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hóa</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quá</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trình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kiểm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tra</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chất</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lượng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sản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phẩm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đúc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giúp</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nâng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cao</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hiệu</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quả</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độ</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chính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xác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và</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giảm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thiểu</a:t>
            </a:r>
            <a:r>
              <a:rPr lang="en-US" sz="2200" dirty="0">
                <a:effectLst/>
                <a:latin typeface="Times New Roman" panose="02020603050405020304" pitchFamily="18" charset="0"/>
                <a:ea typeface="Times New Roman" panose="02020603050405020304" pitchFamily="18" charset="0"/>
              </a:rPr>
              <a:t> chi </a:t>
            </a:r>
            <a:r>
              <a:rPr lang="en-US" sz="2200" dirty="0" err="1">
                <a:effectLst/>
                <a:latin typeface="Times New Roman" panose="02020603050405020304" pitchFamily="18" charset="0"/>
                <a:ea typeface="Times New Roman" panose="02020603050405020304" pitchFamily="18" charset="0"/>
              </a:rPr>
              <a:t>phí</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Bài</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toán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kiểm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tra</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chất</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lượng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sản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phẩm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đúc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dựa</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trên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dữ</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liệu</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hình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ảnh</a:t>
            </a:r>
            <a:r>
              <a:rPr lang="en-US" sz="2200" dirty="0">
                <a:effectLst/>
                <a:latin typeface="Times New Roman" panose="02020603050405020304" pitchFamily="18" charset="0"/>
                <a:ea typeface="Times New Roman" panose="02020603050405020304" pitchFamily="18" charset="0"/>
              </a:rPr>
              <a:t> (Casting Product Image Data for Quality Inspection) </a:t>
            </a:r>
            <a:r>
              <a:rPr lang="en-US" sz="2200" dirty="0" err="1">
                <a:effectLst/>
                <a:latin typeface="Times New Roman" panose="02020603050405020304" pitchFamily="18" charset="0"/>
                <a:ea typeface="Times New Roman" panose="02020603050405020304" pitchFamily="18" charset="0"/>
              </a:rPr>
              <a:t>là</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một</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ứng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dụng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của</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học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máy</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trong</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lĩnh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vực</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sản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xuất</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thu</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hút</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sự</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quan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tâm</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của</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nhiều</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nhà</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nghiên</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cứu</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và</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doanh</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nghiệp</a:t>
            </a:r>
            <a:r>
              <a:rPr lang="en-US" sz="2200" dirty="0">
                <a:effectLst/>
                <a:latin typeface="Times New Roman" panose="02020603050405020304" pitchFamily="18" charset="0"/>
                <a:ea typeface="Times New Roman" panose="02020603050405020304" pitchFamily="18" charset="0"/>
              </a:rPr>
              <a:t>.</a:t>
            </a:r>
          </a:p>
        </p:txBody>
      </p:sp>
      <p:pic>
        <p:nvPicPr>
          <p:cNvPr id="15" name="Picture 14">
            <a:extLst>
              <a:ext uri="{FF2B5EF4-FFF2-40B4-BE49-F238E27FC236}">
                <a16:creationId xmlns:a16="http://schemas.microsoft.com/office/drawing/2014/main" id="{D2C6A706-592E-A057-02CA-04B8C010AA27}"/>
              </a:ext>
            </a:extLst>
          </p:cNvPr>
          <p:cNvPicPr>
            <a:picLocks noChangeAspect="1"/>
          </p:cNvPicPr>
          <p:nvPr/>
        </p:nvPicPr>
        <p:blipFill>
          <a:blip r:embed="rId2"/>
          <a:stretch>
            <a:fillRect/>
          </a:stretch>
        </p:blipFill>
        <p:spPr>
          <a:xfrm>
            <a:off x="5872481" y="1776412"/>
            <a:ext cx="6248397" cy="3305175"/>
          </a:xfrm>
          <a:prstGeom prst="rect">
            <a:avLst/>
          </a:prstGeom>
        </p:spPr>
      </p:pic>
    </p:spTree>
    <p:extLst>
      <p:ext uri="{BB962C8B-B14F-4D97-AF65-F5344CB8AC3E}">
        <p14:creationId xmlns:p14="http://schemas.microsoft.com/office/powerpoint/2010/main" val="100475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78BBDD-ABCC-7753-BC6A-FFBCE0615094}"/>
              </a:ext>
            </a:extLst>
          </p:cNvPr>
          <p:cNvSpPr txBox="1"/>
          <p:nvPr/>
        </p:nvSpPr>
        <p:spPr>
          <a:xfrm>
            <a:off x="2234425" y="209316"/>
            <a:ext cx="306421" cy="707886"/>
          </a:xfrm>
          <a:prstGeom prst="rect">
            <a:avLst/>
          </a:prstGeom>
          <a:noFill/>
        </p:spPr>
        <p:txBody>
          <a:bodyPr wrap="square" rtlCol="0">
            <a:spAutoFit/>
          </a:bodyPr>
          <a:lstStyle/>
          <a:p>
            <a:r>
              <a:rPr lang="en-US" sz="4000" dirty="0">
                <a:solidFill>
                  <a:schemeClr val="bg1"/>
                </a:solidFill>
                <a:latin typeface="Cooper Black" panose="0208090404030B020404" pitchFamily="18" charset="0"/>
              </a:rPr>
              <a:t>1</a:t>
            </a:r>
          </a:p>
        </p:txBody>
      </p:sp>
      <p:sp>
        <p:nvSpPr>
          <p:cNvPr id="10" name="Slide Number Placeholder 1">
            <a:extLst>
              <a:ext uri="{FF2B5EF4-FFF2-40B4-BE49-F238E27FC236}">
                <a16:creationId xmlns:a16="http://schemas.microsoft.com/office/drawing/2014/main" id="{CBD3D0BF-252F-0FA4-68A2-0C53BB4574BB}"/>
              </a:ext>
            </a:extLst>
          </p:cNvPr>
          <p:cNvSpPr>
            <a:spLocks noGrp="1"/>
          </p:cNvSpPr>
          <p:nvPr>
            <p:ph type="sldNum" sz="quarter" idx="12"/>
          </p:nvPr>
        </p:nvSpPr>
        <p:spPr>
          <a:xfrm>
            <a:off x="9900458" y="6459785"/>
            <a:ext cx="1312025" cy="365125"/>
          </a:xfrm>
        </p:spPr>
        <p:txBody>
          <a:bodyPr/>
          <a:lstStyle/>
          <a:p>
            <a:fld id="{52D854AB-21E1-4636-94F9-8FEFA1DC556C}" type="slidenum">
              <a:rPr lang="en-US" sz="2400" smtClean="0"/>
              <a:t>6</a:t>
            </a:fld>
            <a:endParaRPr lang="en-US" sz="2400" dirty="0"/>
          </a:p>
        </p:txBody>
      </p:sp>
      <p:cxnSp>
        <p:nvCxnSpPr>
          <p:cNvPr id="3" name="Straight Connector 2">
            <a:extLst>
              <a:ext uri="{FF2B5EF4-FFF2-40B4-BE49-F238E27FC236}">
                <a16:creationId xmlns:a16="http://schemas.microsoft.com/office/drawing/2014/main" id="{11A60ED5-2DC3-1ADA-0DF9-98539BEC9DC7}"/>
              </a:ext>
            </a:extLst>
          </p:cNvPr>
          <p:cNvCxnSpPr>
            <a:cxnSpLocks/>
          </p:cNvCxnSpPr>
          <p:nvPr/>
        </p:nvCxnSpPr>
        <p:spPr>
          <a:xfrm>
            <a:off x="324465" y="1073665"/>
            <a:ext cx="0" cy="47589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484C954-3135-2F50-3254-13C50823E912}"/>
              </a:ext>
            </a:extLst>
          </p:cNvPr>
          <p:cNvSpPr txBox="1"/>
          <p:nvPr/>
        </p:nvSpPr>
        <p:spPr>
          <a:xfrm>
            <a:off x="2420199" y="256072"/>
            <a:ext cx="7351602" cy="861774"/>
          </a:xfrm>
          <a:prstGeom prst="rect">
            <a:avLst/>
          </a:prstGeom>
          <a:noFill/>
        </p:spPr>
        <p:txBody>
          <a:bodyPr wrap="square" rtlCol="0">
            <a:spAutoFit/>
          </a:bodyPr>
          <a:lstStyle/>
          <a:p>
            <a:pPr algn="ctr"/>
            <a:r>
              <a:rPr lang="en-US" sz="5000" b="1" dirty="0">
                <a:solidFill>
                  <a:schemeClr val="accent1">
                    <a:lumMod val="75000"/>
                  </a:schemeClr>
                </a:solidFill>
              </a:rPr>
              <a:t>2 – CƠ SỞ LÝ THUYẾT</a:t>
            </a:r>
          </a:p>
        </p:txBody>
      </p:sp>
      <p:sp>
        <p:nvSpPr>
          <p:cNvPr id="5" name="TextBox 4">
            <a:extLst>
              <a:ext uri="{FF2B5EF4-FFF2-40B4-BE49-F238E27FC236}">
                <a16:creationId xmlns:a16="http://schemas.microsoft.com/office/drawing/2014/main" id="{B4D5D5E0-872E-63EF-3C98-EF67FC0D0687}"/>
              </a:ext>
            </a:extLst>
          </p:cNvPr>
          <p:cNvSpPr txBox="1"/>
          <p:nvPr/>
        </p:nvSpPr>
        <p:spPr>
          <a:xfrm>
            <a:off x="415019" y="1019524"/>
            <a:ext cx="4065539"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Công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cụ</a:t>
            </a:r>
            <a:r>
              <a:rPr lang="en-US" sz="2800" b="1" dirty="0">
                <a:latin typeface="Times New Roman" panose="02020603050405020304" pitchFamily="18" charset="0"/>
                <a:cs typeface="Times New Roman" panose="02020603050405020304" pitchFamily="18" charset="0"/>
              </a:rPr>
              <a:t> Google </a:t>
            </a:r>
            <a:r>
              <a:rPr lang="en-US" sz="2800" b="1" dirty="0" err="1">
                <a:latin typeface="Times New Roman" panose="02020603050405020304" pitchFamily="18" charset="0"/>
                <a:cs typeface="Times New Roman" panose="02020603050405020304" pitchFamily="18" charset="0"/>
              </a:rPr>
              <a:t>Colab</a:t>
            </a:r>
            <a:endParaRPr lang="en-US" sz="28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2A4BFCE-9EC6-EE2C-BC20-0BF5E158D082}"/>
              </a:ext>
            </a:extLst>
          </p:cNvPr>
          <p:cNvSpPr txBox="1"/>
          <p:nvPr/>
        </p:nvSpPr>
        <p:spPr>
          <a:xfrm>
            <a:off x="324465" y="1680654"/>
            <a:ext cx="5366021" cy="3751989"/>
          </a:xfrm>
          <a:prstGeom prst="rect">
            <a:avLst/>
          </a:prstGeom>
          <a:noFill/>
        </p:spPr>
        <p:txBody>
          <a:bodyPr wrap="square">
            <a:spAutoFit/>
          </a:bodyPr>
          <a:lstStyle/>
          <a:p>
            <a:pPr>
              <a:lnSpc>
                <a:spcPct val="150000"/>
              </a:lnSpc>
            </a:pPr>
            <a:r>
              <a:rPr lang="vi-VN" sz="2300" dirty="0">
                <a:latin typeface="+mj-lt"/>
              </a:rPr>
              <a:t>Google Colab, hay còn gọi là Colaboratory, là một nền tảng miễn phí cho phép thực thi mã Python và Jupyter Notebooks trên đám mây. Nó được cung cấp bởi Google Research và là một công cụ mạnh mẽ cho các nhà khoa học dữ liệu, kỹ sư học máy và những người đam mê lập trình.</a:t>
            </a:r>
            <a:endParaRPr lang="en-US" sz="2300" dirty="0">
              <a:latin typeface="+mj-lt"/>
            </a:endParaRPr>
          </a:p>
        </p:txBody>
      </p:sp>
      <p:pic>
        <p:nvPicPr>
          <p:cNvPr id="18" name="Picture 17">
            <a:extLst>
              <a:ext uri="{FF2B5EF4-FFF2-40B4-BE49-F238E27FC236}">
                <a16:creationId xmlns:a16="http://schemas.microsoft.com/office/drawing/2014/main" id="{5A60ABFC-0F3D-EDD8-1C53-0C906D44F030}"/>
              </a:ext>
            </a:extLst>
          </p:cNvPr>
          <p:cNvPicPr>
            <a:picLocks noChangeAspect="1"/>
          </p:cNvPicPr>
          <p:nvPr/>
        </p:nvPicPr>
        <p:blipFill>
          <a:blip r:embed="rId2"/>
          <a:stretch>
            <a:fillRect/>
          </a:stretch>
        </p:blipFill>
        <p:spPr>
          <a:xfrm>
            <a:off x="5669815" y="2038646"/>
            <a:ext cx="6197720" cy="3036003"/>
          </a:xfrm>
          <a:prstGeom prst="rect">
            <a:avLst/>
          </a:prstGeom>
        </p:spPr>
      </p:pic>
    </p:spTree>
    <p:extLst>
      <p:ext uri="{BB962C8B-B14F-4D97-AF65-F5344CB8AC3E}">
        <p14:creationId xmlns:p14="http://schemas.microsoft.com/office/powerpoint/2010/main" val="109601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78BBDD-ABCC-7753-BC6A-FFBCE0615094}"/>
              </a:ext>
            </a:extLst>
          </p:cNvPr>
          <p:cNvSpPr txBox="1"/>
          <p:nvPr/>
        </p:nvSpPr>
        <p:spPr>
          <a:xfrm>
            <a:off x="2234425" y="209316"/>
            <a:ext cx="306421" cy="707886"/>
          </a:xfrm>
          <a:prstGeom prst="rect">
            <a:avLst/>
          </a:prstGeom>
          <a:noFill/>
        </p:spPr>
        <p:txBody>
          <a:bodyPr wrap="square" rtlCol="0">
            <a:spAutoFit/>
          </a:bodyPr>
          <a:lstStyle/>
          <a:p>
            <a:r>
              <a:rPr lang="en-US" sz="4000" dirty="0">
                <a:solidFill>
                  <a:schemeClr val="bg1"/>
                </a:solidFill>
                <a:latin typeface="Cooper Black" panose="0208090404030B020404" pitchFamily="18" charset="0"/>
              </a:rPr>
              <a:t>1</a:t>
            </a:r>
          </a:p>
        </p:txBody>
      </p:sp>
      <p:sp>
        <p:nvSpPr>
          <p:cNvPr id="3" name="Slide Number Placeholder 1">
            <a:extLst>
              <a:ext uri="{FF2B5EF4-FFF2-40B4-BE49-F238E27FC236}">
                <a16:creationId xmlns:a16="http://schemas.microsoft.com/office/drawing/2014/main" id="{CBD3D0BF-252F-0FA4-68A2-0C53BB4574BB}"/>
              </a:ext>
            </a:extLst>
          </p:cNvPr>
          <p:cNvSpPr>
            <a:spLocks noGrp="1"/>
          </p:cNvSpPr>
          <p:nvPr>
            <p:ph type="sldNum" sz="quarter" idx="12"/>
          </p:nvPr>
        </p:nvSpPr>
        <p:spPr>
          <a:xfrm>
            <a:off x="9900458" y="6459785"/>
            <a:ext cx="1312025" cy="365125"/>
          </a:xfrm>
        </p:spPr>
        <p:txBody>
          <a:bodyPr/>
          <a:lstStyle/>
          <a:p>
            <a:fld id="{52D854AB-21E1-4636-94F9-8FEFA1DC556C}" type="slidenum">
              <a:rPr lang="en-US" sz="2400" smtClean="0"/>
              <a:t>7</a:t>
            </a:fld>
            <a:endParaRPr lang="en-US" sz="2400" dirty="0"/>
          </a:p>
        </p:txBody>
      </p:sp>
      <p:cxnSp>
        <p:nvCxnSpPr>
          <p:cNvPr id="5" name="Straight Connector 4">
            <a:extLst>
              <a:ext uri="{FF2B5EF4-FFF2-40B4-BE49-F238E27FC236}">
                <a16:creationId xmlns:a16="http://schemas.microsoft.com/office/drawing/2014/main" id="{AFE83ACE-5CAF-29F9-53E6-A659D857C44B}"/>
              </a:ext>
            </a:extLst>
          </p:cNvPr>
          <p:cNvCxnSpPr>
            <a:cxnSpLocks/>
          </p:cNvCxnSpPr>
          <p:nvPr/>
        </p:nvCxnSpPr>
        <p:spPr>
          <a:xfrm>
            <a:off x="324465" y="1073665"/>
            <a:ext cx="0" cy="47589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093CD5A-BA29-67AF-677C-07AF10958F00}"/>
              </a:ext>
            </a:extLst>
          </p:cNvPr>
          <p:cNvSpPr txBox="1"/>
          <p:nvPr/>
        </p:nvSpPr>
        <p:spPr>
          <a:xfrm>
            <a:off x="2420199" y="256072"/>
            <a:ext cx="7351602" cy="861774"/>
          </a:xfrm>
          <a:prstGeom prst="rect">
            <a:avLst/>
          </a:prstGeom>
          <a:noFill/>
        </p:spPr>
        <p:txBody>
          <a:bodyPr wrap="square" rtlCol="0">
            <a:spAutoFit/>
          </a:bodyPr>
          <a:lstStyle/>
          <a:p>
            <a:pPr algn="ctr"/>
            <a:r>
              <a:rPr lang="en-US" sz="5000" b="1" dirty="0">
                <a:solidFill>
                  <a:schemeClr val="accent1">
                    <a:lumMod val="75000"/>
                  </a:schemeClr>
                </a:solidFill>
              </a:rPr>
              <a:t>2 – CƠ SỞ LÝ THUYẾT</a:t>
            </a:r>
          </a:p>
        </p:txBody>
      </p:sp>
      <p:sp>
        <p:nvSpPr>
          <p:cNvPr id="7" name="TextBox 6">
            <a:extLst>
              <a:ext uri="{FF2B5EF4-FFF2-40B4-BE49-F238E27FC236}">
                <a16:creationId xmlns:a16="http://schemas.microsoft.com/office/drawing/2014/main" id="{23B6BA36-EF46-D04A-6F26-3C0D35E215EB}"/>
              </a:ext>
            </a:extLst>
          </p:cNvPr>
          <p:cNvSpPr txBox="1"/>
          <p:nvPr/>
        </p:nvSpPr>
        <p:spPr>
          <a:xfrm>
            <a:off x="415020" y="1019524"/>
            <a:ext cx="2439940"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Mô</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CNN</a:t>
            </a:r>
          </a:p>
        </p:txBody>
      </p:sp>
      <p:sp>
        <p:nvSpPr>
          <p:cNvPr id="12" name="TextBox 11">
            <a:extLst>
              <a:ext uri="{FF2B5EF4-FFF2-40B4-BE49-F238E27FC236}">
                <a16:creationId xmlns:a16="http://schemas.microsoft.com/office/drawing/2014/main" id="{CD7C84A0-9FCA-4094-0F68-3E968C4585E3}"/>
              </a:ext>
            </a:extLst>
          </p:cNvPr>
          <p:cNvSpPr txBox="1"/>
          <p:nvPr/>
        </p:nvSpPr>
        <p:spPr>
          <a:xfrm>
            <a:off x="101602" y="1744974"/>
            <a:ext cx="6370318" cy="4066113"/>
          </a:xfrm>
          <a:prstGeom prst="rect">
            <a:avLst/>
          </a:prstGeom>
          <a:noFill/>
        </p:spPr>
        <p:txBody>
          <a:bodyPr wrap="square">
            <a:spAutoFit/>
          </a:bodyPr>
          <a:lstStyle/>
          <a:p>
            <a:pPr marL="0" marR="0" indent="365760" algn="just">
              <a:lnSpc>
                <a:spcPct val="150000"/>
              </a:lnSpc>
              <a:spcBef>
                <a:spcPts val="600"/>
              </a:spcBef>
              <a:spcAft>
                <a:spcPts val="600"/>
              </a:spcAft>
            </a:pPr>
            <a:r>
              <a:rPr lang="vi-VN" sz="2100" dirty="0">
                <a:effectLst/>
                <a:latin typeface="Times New Roman" panose="02020603050405020304" pitchFamily="18" charset="0"/>
                <a:ea typeface="Times New Roman" panose="02020603050405020304" pitchFamily="18" charset="0"/>
              </a:rPr>
              <a:t>Convolutional Neural Network (CNN – Mạng nơ-ron tích chập) là một trong những mô hình Deep Learning tiên tiến. Nó giúp cho chúng ta xây dựng được những hệ thống thông minh với độ chính xác cao như hiện nay.</a:t>
            </a:r>
            <a:endParaRPr lang="en-US" sz="2100" dirty="0">
              <a:effectLst/>
              <a:latin typeface="Times New Roman" panose="02020603050405020304" pitchFamily="18" charset="0"/>
              <a:ea typeface="Times New Roman" panose="02020603050405020304" pitchFamily="18" charset="0"/>
            </a:endParaRPr>
          </a:p>
          <a:p>
            <a:pPr marL="0" marR="0" indent="365760" algn="just">
              <a:lnSpc>
                <a:spcPct val="150000"/>
              </a:lnSpc>
              <a:spcBef>
                <a:spcPts val="600"/>
              </a:spcBef>
              <a:spcAft>
                <a:spcPts val="600"/>
              </a:spcAft>
            </a:pPr>
            <a:r>
              <a:rPr lang="vi-VN" sz="2100" dirty="0">
                <a:effectLst/>
                <a:latin typeface="Times New Roman" panose="02020603050405020304" pitchFamily="18" charset="0"/>
                <a:ea typeface="Times New Roman" panose="02020603050405020304" pitchFamily="18" charset="0"/>
              </a:rPr>
              <a:t>CNN được sử dụng nhiều trong các bài toán nhận dạng các object trong ảnh. Để tìm hiểu tại sao thuật toán này được sử dụng rộng rãi cho việc nhận dạng (detection), chúng ta hãy cùng tìm hiểu về thuật toán này.</a:t>
            </a:r>
            <a:endParaRPr lang="en-US" sz="2100" dirty="0">
              <a:effectLst/>
              <a:latin typeface="Times New Roman" panose="02020603050405020304" pitchFamily="18" charset="0"/>
              <a:ea typeface="Times New Roman" panose="02020603050405020304" pitchFamily="18" charset="0"/>
            </a:endParaRPr>
          </a:p>
        </p:txBody>
      </p:sp>
      <p:pic>
        <p:nvPicPr>
          <p:cNvPr id="3074" name="Picture 1">
            <a:extLst>
              <a:ext uri="{FF2B5EF4-FFF2-40B4-BE49-F238E27FC236}">
                <a16:creationId xmlns:a16="http://schemas.microsoft.com/office/drawing/2014/main" id="{BA77F8E5-614B-B7FD-A225-CED28663D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798" y="2254030"/>
            <a:ext cx="5562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996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78BBDD-ABCC-7753-BC6A-FFBCE0615094}"/>
              </a:ext>
            </a:extLst>
          </p:cNvPr>
          <p:cNvSpPr txBox="1"/>
          <p:nvPr/>
        </p:nvSpPr>
        <p:spPr>
          <a:xfrm>
            <a:off x="2234425" y="209316"/>
            <a:ext cx="306421" cy="707886"/>
          </a:xfrm>
          <a:prstGeom prst="rect">
            <a:avLst/>
          </a:prstGeom>
          <a:noFill/>
        </p:spPr>
        <p:txBody>
          <a:bodyPr wrap="square" rtlCol="0">
            <a:spAutoFit/>
          </a:bodyPr>
          <a:lstStyle/>
          <a:p>
            <a:r>
              <a:rPr lang="en-US" sz="4000" dirty="0">
                <a:solidFill>
                  <a:schemeClr val="bg1"/>
                </a:solidFill>
                <a:latin typeface="Cooper Black" panose="0208090404030B020404" pitchFamily="18" charset="0"/>
              </a:rPr>
              <a:t>1</a:t>
            </a:r>
          </a:p>
        </p:txBody>
      </p:sp>
      <p:sp>
        <p:nvSpPr>
          <p:cNvPr id="3" name="Slide Number Placeholder 1">
            <a:extLst>
              <a:ext uri="{FF2B5EF4-FFF2-40B4-BE49-F238E27FC236}">
                <a16:creationId xmlns:a16="http://schemas.microsoft.com/office/drawing/2014/main" id="{CBD3D0BF-252F-0FA4-68A2-0C53BB4574BB}"/>
              </a:ext>
            </a:extLst>
          </p:cNvPr>
          <p:cNvSpPr>
            <a:spLocks noGrp="1"/>
          </p:cNvSpPr>
          <p:nvPr>
            <p:ph type="sldNum" sz="quarter" idx="12"/>
          </p:nvPr>
        </p:nvSpPr>
        <p:spPr>
          <a:xfrm>
            <a:off x="9900458" y="6459785"/>
            <a:ext cx="1312025" cy="365125"/>
          </a:xfrm>
        </p:spPr>
        <p:txBody>
          <a:bodyPr/>
          <a:lstStyle/>
          <a:p>
            <a:fld id="{52D854AB-21E1-4636-94F9-8FEFA1DC556C}" type="slidenum">
              <a:rPr lang="en-US" sz="2400" smtClean="0"/>
              <a:t>8</a:t>
            </a:fld>
            <a:endParaRPr lang="en-US" sz="2400" dirty="0"/>
          </a:p>
        </p:txBody>
      </p:sp>
      <p:cxnSp>
        <p:nvCxnSpPr>
          <p:cNvPr id="5" name="Straight Connector 4">
            <a:extLst>
              <a:ext uri="{FF2B5EF4-FFF2-40B4-BE49-F238E27FC236}">
                <a16:creationId xmlns:a16="http://schemas.microsoft.com/office/drawing/2014/main" id="{AFE83ACE-5CAF-29F9-53E6-A659D857C44B}"/>
              </a:ext>
            </a:extLst>
          </p:cNvPr>
          <p:cNvCxnSpPr>
            <a:cxnSpLocks/>
          </p:cNvCxnSpPr>
          <p:nvPr/>
        </p:nvCxnSpPr>
        <p:spPr>
          <a:xfrm>
            <a:off x="273665" y="1117846"/>
            <a:ext cx="0" cy="47589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093CD5A-BA29-67AF-677C-07AF10958F00}"/>
              </a:ext>
            </a:extLst>
          </p:cNvPr>
          <p:cNvSpPr txBox="1"/>
          <p:nvPr/>
        </p:nvSpPr>
        <p:spPr>
          <a:xfrm>
            <a:off x="1595120" y="256072"/>
            <a:ext cx="8544555" cy="861774"/>
          </a:xfrm>
          <a:prstGeom prst="rect">
            <a:avLst/>
          </a:prstGeom>
          <a:noFill/>
        </p:spPr>
        <p:txBody>
          <a:bodyPr wrap="square" rtlCol="0">
            <a:spAutoFit/>
          </a:bodyPr>
          <a:lstStyle/>
          <a:p>
            <a:pPr algn="ctr"/>
            <a:r>
              <a:rPr lang="en-US" sz="5000" b="1" dirty="0">
                <a:solidFill>
                  <a:schemeClr val="accent1">
                    <a:lumMod val="75000"/>
                  </a:schemeClr>
                </a:solidFill>
              </a:rPr>
              <a:t>3 – THỰC HIỆN HÓA KẾ HOẠCH</a:t>
            </a:r>
          </a:p>
        </p:txBody>
      </p:sp>
      <p:sp>
        <p:nvSpPr>
          <p:cNvPr id="8" name="TextBox 7">
            <a:extLst>
              <a:ext uri="{FF2B5EF4-FFF2-40B4-BE49-F238E27FC236}">
                <a16:creationId xmlns:a16="http://schemas.microsoft.com/office/drawing/2014/main" id="{97A252AB-F320-796F-0781-8E662364DE04}"/>
              </a:ext>
            </a:extLst>
          </p:cNvPr>
          <p:cNvSpPr txBox="1"/>
          <p:nvPr/>
        </p:nvSpPr>
        <p:spPr>
          <a:xfrm>
            <a:off x="415019" y="1019524"/>
            <a:ext cx="4106179"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Phương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hiện</a:t>
            </a:r>
            <a:endParaRPr lang="en-US" sz="28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E395163-39A1-00B7-DF3C-92F5CC7AFD25}"/>
              </a:ext>
            </a:extLst>
          </p:cNvPr>
          <p:cNvPicPr>
            <a:picLocks noChangeAspect="1"/>
          </p:cNvPicPr>
          <p:nvPr/>
        </p:nvPicPr>
        <p:blipFill>
          <a:blip r:embed="rId2"/>
          <a:stretch>
            <a:fillRect/>
          </a:stretch>
        </p:blipFill>
        <p:spPr>
          <a:xfrm>
            <a:off x="5665113" y="3429000"/>
            <a:ext cx="861774" cy="861774"/>
          </a:xfrm>
          <a:prstGeom prst="rect">
            <a:avLst/>
          </a:prstGeom>
        </p:spPr>
      </p:pic>
      <p:cxnSp>
        <p:nvCxnSpPr>
          <p:cNvPr id="13" name="Straight Connector 12">
            <a:extLst>
              <a:ext uri="{FF2B5EF4-FFF2-40B4-BE49-F238E27FC236}">
                <a16:creationId xmlns:a16="http://schemas.microsoft.com/office/drawing/2014/main" id="{BBF0B019-A23A-3AE9-D3E0-8DB3F37BAA1D}"/>
              </a:ext>
            </a:extLst>
          </p:cNvPr>
          <p:cNvCxnSpPr>
            <a:cxnSpLocks/>
          </p:cNvCxnSpPr>
          <p:nvPr/>
        </p:nvCxnSpPr>
        <p:spPr>
          <a:xfrm flipV="1">
            <a:off x="7127240" y="2331720"/>
            <a:ext cx="0" cy="1127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1A72143-5FD3-B6C5-E1DD-3FB56C469183}"/>
              </a:ext>
            </a:extLst>
          </p:cNvPr>
          <p:cNvCxnSpPr>
            <a:cxnSpLocks/>
          </p:cNvCxnSpPr>
          <p:nvPr/>
        </p:nvCxnSpPr>
        <p:spPr>
          <a:xfrm flipH="1" flipV="1">
            <a:off x="4196078" y="3469640"/>
            <a:ext cx="1458875" cy="5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ECC120-DA57-4249-1483-5785AFED2213}"/>
              </a:ext>
            </a:extLst>
          </p:cNvPr>
          <p:cNvCxnSpPr>
            <a:cxnSpLocks/>
          </p:cNvCxnSpPr>
          <p:nvPr/>
        </p:nvCxnSpPr>
        <p:spPr>
          <a:xfrm flipH="1">
            <a:off x="4196080" y="4032607"/>
            <a:ext cx="14263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9A1913-E007-27C5-A6DA-8262477EF30F}"/>
              </a:ext>
            </a:extLst>
          </p:cNvPr>
          <p:cNvCxnSpPr>
            <a:cxnSpLocks/>
          </p:cNvCxnSpPr>
          <p:nvPr/>
        </p:nvCxnSpPr>
        <p:spPr>
          <a:xfrm flipV="1">
            <a:off x="6096000" y="4490720"/>
            <a:ext cx="0" cy="116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A492E3-6A54-8F21-2690-72749B702DAE}"/>
              </a:ext>
            </a:extLst>
          </p:cNvPr>
          <p:cNvCxnSpPr>
            <a:cxnSpLocks/>
          </p:cNvCxnSpPr>
          <p:nvPr/>
        </p:nvCxnSpPr>
        <p:spPr>
          <a:xfrm>
            <a:off x="7132320" y="2321560"/>
            <a:ext cx="9245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7C1801C-5AF9-7DE6-0EA5-4B3359C27A4A}"/>
              </a:ext>
            </a:extLst>
          </p:cNvPr>
          <p:cNvCxnSpPr>
            <a:cxnSpLocks/>
          </p:cNvCxnSpPr>
          <p:nvPr/>
        </p:nvCxnSpPr>
        <p:spPr>
          <a:xfrm flipV="1">
            <a:off x="4196078" y="2956560"/>
            <a:ext cx="0" cy="528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386D805-837C-03DF-87FA-3264EE18D069}"/>
              </a:ext>
            </a:extLst>
          </p:cNvPr>
          <p:cNvCxnSpPr>
            <a:cxnSpLocks/>
          </p:cNvCxnSpPr>
          <p:nvPr/>
        </p:nvCxnSpPr>
        <p:spPr>
          <a:xfrm flipV="1">
            <a:off x="4206240" y="4032607"/>
            <a:ext cx="0" cy="661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78D65FF-7D19-02C5-0C1A-1549142E1C4A}"/>
              </a:ext>
            </a:extLst>
          </p:cNvPr>
          <p:cNvCxnSpPr>
            <a:cxnSpLocks/>
          </p:cNvCxnSpPr>
          <p:nvPr/>
        </p:nvCxnSpPr>
        <p:spPr>
          <a:xfrm>
            <a:off x="6532880" y="3459480"/>
            <a:ext cx="6045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CE0B8B4-24E2-4B0A-85C4-9DD225E02806}"/>
              </a:ext>
            </a:extLst>
          </p:cNvPr>
          <p:cNvCxnSpPr>
            <a:cxnSpLocks/>
          </p:cNvCxnSpPr>
          <p:nvPr/>
        </p:nvCxnSpPr>
        <p:spPr>
          <a:xfrm flipV="1">
            <a:off x="6096000" y="5637689"/>
            <a:ext cx="1046480" cy="13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4BA510-AB48-9819-686C-FBE1067ACD7B}"/>
              </a:ext>
            </a:extLst>
          </p:cNvPr>
          <p:cNvCxnSpPr>
            <a:cxnSpLocks/>
          </p:cNvCxnSpPr>
          <p:nvPr/>
        </p:nvCxnSpPr>
        <p:spPr>
          <a:xfrm>
            <a:off x="6024880" y="2355419"/>
            <a:ext cx="0" cy="839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C25D0B5-CE80-25FF-2483-757FE1D0B105}"/>
              </a:ext>
            </a:extLst>
          </p:cNvPr>
          <p:cNvCxnSpPr>
            <a:cxnSpLocks/>
          </p:cNvCxnSpPr>
          <p:nvPr/>
        </p:nvCxnSpPr>
        <p:spPr>
          <a:xfrm>
            <a:off x="6705602" y="4103727"/>
            <a:ext cx="1361439"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7490178-5683-2F73-51D1-AE6A397F3616}"/>
              </a:ext>
            </a:extLst>
          </p:cNvPr>
          <p:cNvSpPr txBox="1"/>
          <p:nvPr/>
        </p:nvSpPr>
        <p:spPr>
          <a:xfrm>
            <a:off x="2936276" y="2428897"/>
            <a:ext cx="2174203" cy="430887"/>
          </a:xfrm>
          <a:prstGeom prst="rect">
            <a:avLst/>
          </a:prstGeom>
          <a:noFill/>
        </p:spPr>
        <p:txBody>
          <a:bodyPr wrap="square" rtlCol="0">
            <a:spAutoFit/>
          </a:bodyPr>
          <a:lstStyle/>
          <a:p>
            <a:r>
              <a:rPr lang="en-US" sz="2200" dirty="0" err="1">
                <a:latin typeface="Times New Roman" panose="02020603050405020304" pitchFamily="18" charset="0"/>
                <a:cs typeface="Times New Roman" panose="02020603050405020304" pitchFamily="18" charset="0"/>
              </a:rPr>
              <a:t>Chuẩn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endParaRPr lang="en-US" sz="2200"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09FE13FB-DFDE-2DA8-3C60-2828FA93ECDA}"/>
              </a:ext>
            </a:extLst>
          </p:cNvPr>
          <p:cNvSpPr txBox="1"/>
          <p:nvPr/>
        </p:nvSpPr>
        <p:spPr>
          <a:xfrm>
            <a:off x="2875318" y="4808935"/>
            <a:ext cx="2174203" cy="769441"/>
          </a:xfrm>
          <a:prstGeom prst="rect">
            <a:avLst/>
          </a:prstGeom>
          <a:noFill/>
        </p:spPr>
        <p:txBody>
          <a:bodyPr wrap="square" rtlCol="0">
            <a:spAutoFit/>
          </a:bodyPr>
          <a:lstStyle/>
          <a:p>
            <a:pPr algn="ct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lữu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endParaRPr lang="en-US" sz="22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D240AAAD-4DA0-F139-1D6B-9E9E183E6736}"/>
              </a:ext>
            </a:extLst>
          </p:cNvPr>
          <p:cNvSpPr txBox="1"/>
          <p:nvPr/>
        </p:nvSpPr>
        <p:spPr>
          <a:xfrm>
            <a:off x="7985759" y="3766999"/>
            <a:ext cx="2566534" cy="769441"/>
          </a:xfrm>
          <a:prstGeom prst="rect">
            <a:avLst/>
          </a:prstGeom>
          <a:noFill/>
        </p:spPr>
        <p:txBody>
          <a:bodyPr wrap="square" rtlCol="0">
            <a:spAutoFit/>
          </a:bodyPr>
          <a:lstStyle/>
          <a:p>
            <a:pPr algn="ctr"/>
            <a:r>
              <a:rPr lang="en-US" sz="2200" dirty="0" err="1">
                <a:latin typeface="Times New Roman" panose="02020603050405020304" pitchFamily="18" charset="0"/>
                <a:cs typeface="Times New Roman" panose="02020603050405020304" pitchFamily="18" charset="0"/>
              </a:rPr>
              <a:t>Biên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dịch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huấn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luyện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endParaRPr lang="en-US" sz="2200"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D9041352-3A81-A517-6E7F-8CB0A58670C7}"/>
              </a:ext>
            </a:extLst>
          </p:cNvPr>
          <p:cNvSpPr txBox="1"/>
          <p:nvPr/>
        </p:nvSpPr>
        <p:spPr>
          <a:xfrm>
            <a:off x="8213227" y="2092445"/>
            <a:ext cx="2174203" cy="430887"/>
          </a:xfrm>
          <a:prstGeom prst="rect">
            <a:avLst/>
          </a:prstGeom>
          <a:noFill/>
        </p:spPr>
        <p:txBody>
          <a:bodyPr wrap="square" rtlCol="0">
            <a:spAutoFit/>
          </a:bodyPr>
          <a:lstStyle/>
          <a:p>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CNN</a:t>
            </a:r>
          </a:p>
        </p:txBody>
      </p:sp>
      <p:sp>
        <p:nvSpPr>
          <p:cNvPr id="56" name="TextBox 55">
            <a:extLst>
              <a:ext uri="{FF2B5EF4-FFF2-40B4-BE49-F238E27FC236}">
                <a16:creationId xmlns:a16="http://schemas.microsoft.com/office/drawing/2014/main" id="{40DAED22-B4BF-332E-0BA6-95E4E78612EF}"/>
              </a:ext>
            </a:extLst>
          </p:cNvPr>
          <p:cNvSpPr txBox="1"/>
          <p:nvPr/>
        </p:nvSpPr>
        <p:spPr>
          <a:xfrm>
            <a:off x="4856498" y="1804969"/>
            <a:ext cx="2357101" cy="430887"/>
          </a:xfrm>
          <a:prstGeom prst="rect">
            <a:avLst/>
          </a:prstGeom>
          <a:noFill/>
        </p:spPr>
        <p:txBody>
          <a:bodyPr wrap="square" rtlCol="0">
            <a:spAutoFit/>
          </a:bodyPr>
          <a:lstStyle/>
          <a:p>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endParaRPr lang="en-US" sz="2200"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464C36FF-D3E2-B5CF-32D1-DAC2DD8547A3}"/>
              </a:ext>
            </a:extLst>
          </p:cNvPr>
          <p:cNvSpPr txBox="1"/>
          <p:nvPr/>
        </p:nvSpPr>
        <p:spPr>
          <a:xfrm>
            <a:off x="7213599" y="5193655"/>
            <a:ext cx="2174203" cy="769441"/>
          </a:xfrm>
          <a:prstGeom prst="rect">
            <a:avLst/>
          </a:prstGeom>
          <a:noFill/>
        </p:spPr>
        <p:txBody>
          <a:bodyPr wrap="square" rtlCol="0">
            <a:spAutoFit/>
          </a:bodyPr>
          <a:lstStyle/>
          <a:p>
            <a:pPr algn="ctr"/>
            <a:r>
              <a:rPr lang="en-US" sz="2200" dirty="0" err="1">
                <a:latin typeface="Times New Roman" panose="02020603050405020304" pitchFamily="18" charset="0"/>
                <a:cs typeface="Times New Roman" panose="02020603050405020304" pitchFamily="18" charset="0"/>
              </a:rPr>
              <a:t>Trực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42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85E2DF-50D2-B1A3-3BAA-A8F4FA599008}"/>
              </a:ext>
            </a:extLst>
          </p:cNvPr>
          <p:cNvSpPr txBox="1"/>
          <p:nvPr/>
        </p:nvSpPr>
        <p:spPr>
          <a:xfrm>
            <a:off x="2234425" y="209316"/>
            <a:ext cx="306421" cy="707886"/>
          </a:xfrm>
          <a:prstGeom prst="rect">
            <a:avLst/>
          </a:prstGeom>
          <a:noFill/>
        </p:spPr>
        <p:txBody>
          <a:bodyPr wrap="square" rtlCol="0">
            <a:spAutoFit/>
          </a:bodyPr>
          <a:lstStyle/>
          <a:p>
            <a:r>
              <a:rPr lang="en-US" sz="4000" dirty="0">
                <a:solidFill>
                  <a:schemeClr val="bg1"/>
                </a:solidFill>
                <a:latin typeface="Cooper Black" panose="0208090404030B020404" pitchFamily="18" charset="0"/>
              </a:rPr>
              <a:t>2</a:t>
            </a:r>
          </a:p>
        </p:txBody>
      </p:sp>
      <p:sp>
        <p:nvSpPr>
          <p:cNvPr id="10" name="Slide Number Placeholder 1">
            <a:extLst>
              <a:ext uri="{FF2B5EF4-FFF2-40B4-BE49-F238E27FC236}">
                <a16:creationId xmlns:a16="http://schemas.microsoft.com/office/drawing/2014/main" id="{EBC51D97-D817-293B-6AEE-C4C43EC1332E}"/>
              </a:ext>
            </a:extLst>
          </p:cNvPr>
          <p:cNvSpPr>
            <a:spLocks noGrp="1"/>
          </p:cNvSpPr>
          <p:nvPr>
            <p:ph type="sldNum" sz="quarter" idx="12"/>
          </p:nvPr>
        </p:nvSpPr>
        <p:spPr>
          <a:xfrm>
            <a:off x="9900458" y="6459785"/>
            <a:ext cx="1312025" cy="365125"/>
          </a:xfrm>
        </p:spPr>
        <p:txBody>
          <a:bodyPr/>
          <a:lstStyle/>
          <a:p>
            <a:fld id="{52D854AB-21E1-4636-94F9-8FEFA1DC556C}" type="slidenum">
              <a:rPr lang="en-US" sz="2400" smtClean="0"/>
              <a:t>9</a:t>
            </a:fld>
            <a:endParaRPr lang="en-US" sz="2400" dirty="0"/>
          </a:p>
        </p:txBody>
      </p:sp>
      <p:sp>
        <p:nvSpPr>
          <p:cNvPr id="8" name="TextBox 7">
            <a:extLst>
              <a:ext uri="{FF2B5EF4-FFF2-40B4-BE49-F238E27FC236}">
                <a16:creationId xmlns:a16="http://schemas.microsoft.com/office/drawing/2014/main" id="{52C032D7-7868-FD46-A726-30C4A2AFA319}"/>
              </a:ext>
            </a:extLst>
          </p:cNvPr>
          <p:cNvSpPr txBox="1"/>
          <p:nvPr/>
        </p:nvSpPr>
        <p:spPr>
          <a:xfrm>
            <a:off x="904566" y="211891"/>
            <a:ext cx="10307917" cy="1631216"/>
          </a:xfrm>
          <a:prstGeom prst="rect">
            <a:avLst/>
          </a:prstGeom>
          <a:noFill/>
        </p:spPr>
        <p:txBody>
          <a:bodyPr wrap="square" rtlCol="0">
            <a:spAutoFit/>
          </a:bodyPr>
          <a:lstStyle/>
          <a:p>
            <a:pPr algn="ctr"/>
            <a:r>
              <a:rPr lang="en-US" sz="5000" b="1" dirty="0">
                <a:solidFill>
                  <a:schemeClr val="accent1">
                    <a:lumMod val="75000"/>
                  </a:schemeClr>
                </a:solidFill>
              </a:rPr>
              <a:t>4 – KẾT QUẢ ĐẠT ĐƯỢC VÀ HƯỚNG PHÁT TRIỂN</a:t>
            </a:r>
          </a:p>
        </p:txBody>
      </p:sp>
      <p:sp>
        <p:nvSpPr>
          <p:cNvPr id="14" name="TextBox 13">
            <a:extLst>
              <a:ext uri="{FF2B5EF4-FFF2-40B4-BE49-F238E27FC236}">
                <a16:creationId xmlns:a16="http://schemas.microsoft.com/office/drawing/2014/main" id="{CBA26C50-140A-18D2-27A2-FF18E15CC7DA}"/>
              </a:ext>
            </a:extLst>
          </p:cNvPr>
          <p:cNvSpPr txBox="1"/>
          <p:nvPr/>
        </p:nvSpPr>
        <p:spPr>
          <a:xfrm>
            <a:off x="466049" y="2400845"/>
            <a:ext cx="10090421" cy="2614049"/>
          </a:xfrm>
          <a:prstGeom prst="rect">
            <a:avLst/>
          </a:prstGeom>
          <a:noFill/>
        </p:spPr>
        <p:txBody>
          <a:bodyPr wrap="square">
            <a:spAutoFit/>
          </a:bodyPr>
          <a:lstStyle/>
          <a:p>
            <a:pPr marL="0" marR="0" indent="365760" algn="just">
              <a:lnSpc>
                <a:spcPct val="150000"/>
              </a:lnSpc>
              <a:spcBef>
                <a:spcPts val="600"/>
              </a:spcBef>
              <a:spcAft>
                <a:spcPts val="600"/>
              </a:spcAft>
            </a:pPr>
            <a:r>
              <a:rPr lang="vi-VN" sz="2300" dirty="0">
                <a:effectLst/>
                <a:latin typeface="Times New Roman" panose="02020603050405020304" pitchFamily="18" charset="0"/>
                <a:ea typeface="Times New Roman" panose="02020603050405020304" pitchFamily="18" charset="0"/>
              </a:rPr>
              <a:t>- Học được cách xây dung mô hình CNN để nhận biết chất lượng sản phẩm.</a:t>
            </a:r>
            <a:endParaRPr lang="en-US" sz="2300" dirty="0">
              <a:effectLst/>
              <a:latin typeface="Times New Roman" panose="02020603050405020304" pitchFamily="18" charset="0"/>
              <a:ea typeface="Times New Roman" panose="02020603050405020304" pitchFamily="18" charset="0"/>
            </a:endParaRPr>
          </a:p>
          <a:p>
            <a:pPr marL="0" marR="0" indent="365760" algn="just">
              <a:lnSpc>
                <a:spcPct val="150000"/>
              </a:lnSpc>
              <a:spcBef>
                <a:spcPts val="600"/>
              </a:spcBef>
              <a:spcAft>
                <a:spcPts val="600"/>
              </a:spcAft>
            </a:pPr>
            <a:r>
              <a:rPr lang="vi-VN" sz="2300" dirty="0">
                <a:effectLst/>
                <a:latin typeface="Times New Roman" panose="02020603050405020304" pitchFamily="18" charset="0"/>
                <a:ea typeface="Times New Roman" panose="02020603050405020304" pitchFamily="18" charset="0"/>
              </a:rPr>
              <a:t>- Nhận diện được tỉ lệ phần trăm hoàn thiện của sản phẩm.</a:t>
            </a:r>
            <a:endParaRPr lang="en-US" sz="2300" dirty="0">
              <a:effectLst/>
              <a:latin typeface="Times New Roman" panose="02020603050405020304" pitchFamily="18" charset="0"/>
              <a:ea typeface="Times New Roman" panose="02020603050405020304" pitchFamily="18" charset="0"/>
            </a:endParaRPr>
          </a:p>
          <a:p>
            <a:pPr marL="0" marR="0" indent="365760" algn="just">
              <a:lnSpc>
                <a:spcPct val="150000"/>
              </a:lnSpc>
              <a:spcBef>
                <a:spcPts val="600"/>
              </a:spcBef>
              <a:spcAft>
                <a:spcPts val="600"/>
              </a:spcAft>
            </a:pPr>
            <a:r>
              <a:rPr lang="vi-VN" sz="2300" dirty="0">
                <a:effectLst/>
                <a:latin typeface="Times New Roman" panose="02020603050405020304" pitchFamily="18" charset="0"/>
                <a:ea typeface="Times New Roman" panose="02020603050405020304" pitchFamily="18" charset="0"/>
              </a:rPr>
              <a:t>- Kiểm tra và đánh giá tính chính xác của mô hình và hoàn thiện nó.</a:t>
            </a:r>
            <a:endParaRPr lang="en-US" sz="2300" dirty="0">
              <a:effectLst/>
              <a:latin typeface="Times New Roman" panose="02020603050405020304" pitchFamily="18" charset="0"/>
              <a:ea typeface="Times New Roman" panose="02020603050405020304" pitchFamily="18" charset="0"/>
            </a:endParaRPr>
          </a:p>
          <a:p>
            <a:pPr marL="0" marR="0" indent="365760" algn="just">
              <a:lnSpc>
                <a:spcPct val="150000"/>
              </a:lnSpc>
              <a:spcBef>
                <a:spcPts val="600"/>
              </a:spcBef>
              <a:spcAft>
                <a:spcPts val="600"/>
              </a:spcAft>
            </a:pPr>
            <a:r>
              <a:rPr lang="vi-VN" sz="2300" dirty="0">
                <a:effectLst/>
                <a:latin typeface="Times New Roman" panose="02020603050405020304" pitchFamily="18" charset="0"/>
                <a:ea typeface="Times New Roman" panose="02020603050405020304" pitchFamily="18" charset="0"/>
              </a:rPr>
              <a:t>- Hiểu hơn về </a:t>
            </a:r>
            <a:r>
              <a:rPr lang="en-US" sz="2300" dirty="0">
                <a:effectLst/>
                <a:latin typeface="Times New Roman" panose="02020603050405020304" pitchFamily="18" charset="0"/>
                <a:ea typeface="Times New Roman" panose="02020603050405020304" pitchFamily="18" charset="0"/>
              </a:rPr>
              <a:t>t</a:t>
            </a:r>
            <a:r>
              <a:rPr lang="vi-VN" sz="2300" dirty="0">
                <a:effectLst/>
                <a:latin typeface="Times New Roman" panose="02020603050405020304" pitchFamily="18" charset="0"/>
                <a:ea typeface="Times New Roman" panose="02020603050405020304" pitchFamily="18" charset="0"/>
              </a:rPr>
              <a:t>rí tuệ nhân tạo, học máy, học sâu và CNN.</a:t>
            </a:r>
            <a:endParaRPr lang="en-US" sz="2300" dirty="0">
              <a:effectLst/>
              <a:latin typeface="Times New Roman" panose="02020603050405020304" pitchFamily="18" charset="0"/>
              <a:ea typeface="Times New Roman" panose="02020603050405020304" pitchFamily="18" charset="0"/>
            </a:endParaRPr>
          </a:p>
        </p:txBody>
      </p:sp>
      <p:cxnSp>
        <p:nvCxnSpPr>
          <p:cNvPr id="17" name="Straight Connector 16">
            <a:extLst>
              <a:ext uri="{FF2B5EF4-FFF2-40B4-BE49-F238E27FC236}">
                <a16:creationId xmlns:a16="http://schemas.microsoft.com/office/drawing/2014/main" id="{550C5C1E-4898-7798-0AB8-8D92AFBC3692}"/>
              </a:ext>
            </a:extLst>
          </p:cNvPr>
          <p:cNvCxnSpPr>
            <a:cxnSpLocks/>
          </p:cNvCxnSpPr>
          <p:nvPr/>
        </p:nvCxnSpPr>
        <p:spPr>
          <a:xfrm>
            <a:off x="324465" y="1622305"/>
            <a:ext cx="0" cy="47589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91F505F-80EE-385F-8B4D-88CE608CA020}"/>
              </a:ext>
            </a:extLst>
          </p:cNvPr>
          <p:cNvSpPr txBox="1"/>
          <p:nvPr/>
        </p:nvSpPr>
        <p:spPr>
          <a:xfrm>
            <a:off x="415019" y="1568164"/>
            <a:ext cx="4065539" cy="52322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Kết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quả</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được</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9778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476</TotalTime>
  <Words>668</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Bold</vt:lpstr>
      <vt:lpstr>Calibri</vt:lpstr>
      <vt:lpstr>Calibri Light</vt:lpstr>
      <vt:lpstr>Cooper Black</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Tấn Đạt La</dc:creator>
  <cp:lastModifiedBy>Tấn Đạt La</cp:lastModifiedBy>
  <cp:revision>14</cp:revision>
  <dcterms:created xsi:type="dcterms:W3CDTF">2024-02-22T08:35:02Z</dcterms:created>
  <dcterms:modified xsi:type="dcterms:W3CDTF">2024-06-12T15:43:08Z</dcterms:modified>
</cp:coreProperties>
</file>